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4.xml" ContentType="application/vnd.openxmlformats-officedocument.theme+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2.xml" ContentType="application/vnd.openxmlformats-officedocument.drawingml.chart+xml"/>
  <Override PartName="/ppt/tags/tag48.xml" ContentType="application/vnd.openxmlformats-officedocument.presentationml.tags+xml"/>
  <Override PartName="/ppt/notesSlides/notesSlide10.xml" ContentType="application/vnd.openxmlformats-officedocument.presentationml.notesSlide+xml"/>
  <Override PartName="/ppt/tags/tag49.xml" ContentType="application/vnd.openxmlformats-officedocument.presentationml.tags+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0.xml" ContentType="application/vnd.openxmlformats-officedocument.presentationml.tags+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51.xml" ContentType="application/vnd.openxmlformats-officedocument.presentationml.tags+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heme/themeOverride1.xml" ContentType="application/vnd.openxmlformats-officedocument.themeOverride+xml"/>
  <Override PartName="/ppt/tags/tag52.xml" ContentType="application/vnd.openxmlformats-officedocument.presentationml.tags+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53.xml" ContentType="application/vnd.openxmlformats-officedocument.presentationml.tags+xml"/>
  <Override PartName="/ppt/notesSlides/notesSlide15.xml" ContentType="application/vnd.openxmlformats-officedocument.presentationml.notesSlide+xml"/>
  <Override PartName="/ppt/theme/themeOverride2.xml" ContentType="application/vnd.openxmlformats-officedocument.themeOverride+xml"/>
  <Override PartName="/ppt/tags/tag54.xml" ContentType="application/vnd.openxmlformats-officedocument.presentationml.tags+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heme/themeOverride3.xml" ContentType="application/vnd.openxmlformats-officedocument.themeOverride+xml"/>
  <Override PartName="/ppt/tags/tag55.xml" ContentType="application/vnd.openxmlformats-officedocument.presentationml.tags+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heme/themeOverride4.xml" ContentType="application/vnd.openxmlformats-officedocument.themeOverride+xml"/>
  <Override PartName="/ppt/tags/tag56.xml" ContentType="application/vnd.openxmlformats-officedocument.presentationml.tags+xml"/>
  <Override PartName="/ppt/tags/tag57.xml" ContentType="application/vnd.openxmlformats-officedocument.presentationml.tags+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heme/themeOverride5.xml" ContentType="application/vnd.openxmlformats-officedocument.themeOverride+xml"/>
  <Override PartName="/ppt/tags/tag58.xml" ContentType="application/vnd.openxmlformats-officedocument.presentationml.tags+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59.xml" ContentType="application/vnd.openxmlformats-officedocument.presentationml.tags+xml"/>
  <Override PartName="/ppt/notesSlides/notesSlide20.xml" ContentType="application/vnd.openxmlformats-officedocument.presentationml.notesSlide+xml"/>
  <Override PartName="/ppt/theme/themeOverride6.xml" ContentType="application/vnd.openxmlformats-officedocument.themeOverride+xml"/>
  <Override PartName="/ppt/tags/tag60.xml" ContentType="application/vnd.openxmlformats-officedocument.presentationml.tags+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heme/themeOverride7.xml" ContentType="application/vnd.openxmlformats-officedocument.themeOverride+xml"/>
  <Override PartName="/ppt/tags/tag61.xml" ContentType="application/vnd.openxmlformats-officedocument.presentationml.tags+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62.xml" ContentType="application/vnd.openxmlformats-officedocument.presentationml.tags+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63.xml" ContentType="application/vnd.openxmlformats-officedocument.presentationml.tags+xml"/>
  <Override PartName="/ppt/tags/tag64.xml" ContentType="application/vnd.openxmlformats-officedocument.presentationml.tags+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65.xml" ContentType="application/vnd.openxmlformats-officedocument.presentationml.tags+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66.xml" ContentType="application/vnd.openxmlformats-officedocument.presentationml.tags+xml"/>
  <Override PartName="/ppt/tags/tag67.xml" ContentType="application/vnd.openxmlformats-officedocument.presentationml.tags+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68.xml" ContentType="application/vnd.openxmlformats-officedocument.presentationml.tags+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69.xml" ContentType="application/vnd.openxmlformats-officedocument.presentationml.tags+xml"/>
  <Override PartName="/ppt/notesSlides/notesSlide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70.xml" ContentType="application/vnd.openxmlformats-officedocument.presentationml.tags+xml"/>
  <Override PartName="/ppt/tags/tag71.xml" ContentType="application/vnd.openxmlformats-officedocument.presentationml.tags+xml"/>
  <Override PartName="/ppt/notesSlides/notesSlide2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72.xml" ContentType="application/vnd.openxmlformats-officedocument.presentationml.tags+xml"/>
  <Override PartName="/ppt/notesSlides/notesSlide3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1.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charts/chart3.xml" ContentType="application/vnd.openxmlformats-officedocument.drawingml.chart+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charts/chart4.xml" ContentType="application/vnd.openxmlformats-officedocument.drawingml.chart+xml"/>
  <Override PartName="/ppt/tags/tag93.xml" ContentType="application/vnd.openxmlformats-officedocument.presentationml.tags+xml"/>
  <Override PartName="/ppt/tags/tag94.xml" ContentType="application/vnd.openxmlformats-officedocument.presentationml.tags+xml"/>
  <Override PartName="/ppt/notesSlides/notesSlide3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95.xml" ContentType="application/vnd.openxmlformats-officedocument.presentationml.tags+xml"/>
  <Override PartName="/ppt/tags/tag96.xml" ContentType="application/vnd.openxmlformats-officedocument.presentationml.tags+xml"/>
  <Override PartName="/ppt/notesSlides/notesSlide3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97.xml" ContentType="application/vnd.openxmlformats-officedocument.presentationml.tags+xml"/>
  <Override PartName="/ppt/notesSlides/notesSlide3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tags/tag98.xml" ContentType="application/vnd.openxmlformats-officedocument.presentationml.tags+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99.xml" ContentType="application/vnd.openxmlformats-officedocument.presentationml.tags+xml"/>
  <Override PartName="/ppt/notesSlides/notesSlide36.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tags/tag100.xml" ContentType="application/vnd.openxmlformats-officedocument.presentationml.tags+xml"/>
  <Override PartName="/ppt/notesSlides/notesSlide37.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tags/tag101.xml" ContentType="application/vnd.openxmlformats-officedocument.presentationml.tags+xml"/>
  <Override PartName="/ppt/notesSlides/notesSlide38.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102.xml" ContentType="application/vnd.openxmlformats-officedocument.presentationml.tag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103.xml" ContentType="application/vnd.openxmlformats-officedocument.presentationml.tags+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104.xml" ContentType="application/vnd.openxmlformats-officedocument.presentationml.tags+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tags/tag105.xml" ContentType="application/vnd.openxmlformats-officedocument.presentationml.tags+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tags/tag106.xml" ContentType="application/vnd.openxmlformats-officedocument.presentationml.tags+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tags/tag107.xml" ContentType="application/vnd.openxmlformats-officedocument.presentationml.tags+xml"/>
  <Override PartName="/ppt/notesSlides/notesSlide39.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tags/tag108.xml" ContentType="application/vnd.openxmlformats-officedocument.presentationml.tags+xml"/>
  <Override PartName="/ppt/notesSlides/notesSlide40.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tags/tag109.xml" ContentType="application/vnd.openxmlformats-officedocument.presentationml.tags+xml"/>
  <Override PartName="/ppt/notesSlides/notesSlide41.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theme/themeOverride8.xml" ContentType="application/vnd.openxmlformats-officedocument.themeOverride+xml"/>
  <Override PartName="/ppt/tags/tag110.xml" ContentType="application/vnd.openxmlformats-officedocument.presentationml.tags+xml"/>
  <Override PartName="/ppt/notesSlides/notesSlide42.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tags/tag111.xml" ContentType="application/vnd.openxmlformats-officedocument.presentationml.tags+xml"/>
  <Override PartName="/ppt/notesSlides/notesSlide43.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tags/tag112.xml" ContentType="application/vnd.openxmlformats-officedocument.presentationml.tags+xml"/>
  <Override PartName="/ppt/tags/tag113.xml" ContentType="application/vnd.openxmlformats-officedocument.presentationml.tags+xml"/>
  <Override PartName="/ppt/notesSlides/notesSlide44.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tags/tag114.xml" ContentType="application/vnd.openxmlformats-officedocument.presentationml.tags+xml"/>
  <Override PartName="/ppt/tags/tag115.xml" ContentType="application/vnd.openxmlformats-officedocument.presentationml.tags+xml"/>
  <Override PartName="/ppt/notesSlides/notesSlide45.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tags/tag116.xml" ContentType="application/vnd.openxmlformats-officedocument.presentationml.tags+xml"/>
  <Override PartName="/ppt/notesSlides/notesSlide46.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tags/tag117.xml" ContentType="application/vnd.openxmlformats-officedocument.presentationml.tags+xml"/>
  <Override PartName="/ppt/notesSlides/notesSlide47.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tags/tag118.xml" ContentType="application/vnd.openxmlformats-officedocument.presentationml.tags+xml"/>
  <Override PartName="/ppt/notesSlides/notesSlide48.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tags/tag119.xml" ContentType="application/vnd.openxmlformats-officedocument.presentationml.tags+xml"/>
  <Override PartName="/ppt/notesSlides/notesSlide49.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tags/tag120.xml" ContentType="application/vnd.openxmlformats-officedocument.presentationml.tags+xml"/>
  <Override PartName="/ppt/notesSlides/notesSlide5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tags/tag121.xml" ContentType="application/vnd.openxmlformats-officedocument.presentationml.tags+xml"/>
  <Override PartName="/ppt/notesSlides/notesSlide51.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52.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tags/tag124.xml" ContentType="application/vnd.openxmlformats-officedocument.presentationml.tags+xml"/>
  <Override PartName="/ppt/tags/tag125.xml" ContentType="application/vnd.openxmlformats-officedocument.presentationml.tags+xml"/>
  <Override PartName="/ppt/notesSlides/notesSlide53.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tags/tag126.xml" ContentType="application/vnd.openxmlformats-officedocument.presentationml.tags+xml"/>
  <Override PartName="/ppt/tags/tag127.xml" ContentType="application/vnd.openxmlformats-officedocument.presentationml.tags+xml"/>
  <Override PartName="/ppt/notesSlides/notesSlide54.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tags/tag128.xml" ContentType="application/vnd.openxmlformats-officedocument.presentationml.tags+xml"/>
  <Override PartName="/ppt/tags/tag129.xml" ContentType="application/vnd.openxmlformats-officedocument.presentationml.tags+xml"/>
  <Override PartName="/ppt/notesSlides/notesSlide55.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tags/tag130.xml" ContentType="application/vnd.openxmlformats-officedocument.presentationml.tags+xml"/>
  <Override PartName="/ppt/tags/tag131.xml" ContentType="application/vnd.openxmlformats-officedocument.presentationml.tags+xml"/>
  <Override PartName="/ppt/notesSlides/notesSlide56.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tags/tag132.xml" ContentType="application/vnd.openxmlformats-officedocument.presentationml.tags+xml"/>
  <Override PartName="/ppt/tags/tag133.xml" ContentType="application/vnd.openxmlformats-officedocument.presentationml.tags+xml"/>
  <Override PartName="/ppt/notesSlides/notesSlide57.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tags/tag134.xml" ContentType="application/vnd.openxmlformats-officedocument.presentationml.tags+xml"/>
  <Override PartName="/ppt/tags/tag135.xml" ContentType="application/vnd.openxmlformats-officedocument.presentationml.tags+xml"/>
  <Override PartName="/ppt/notesSlides/notesSlide58.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59.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60.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61.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62.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63.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64.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tags/tag154.xml" ContentType="application/vnd.openxmlformats-officedocument.presentationml.tags+xml"/>
  <Override PartName="/ppt/notesSlides/notesSlide65.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66.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theme/themeOverride9.xml" ContentType="application/vnd.openxmlformats-officedocument.themeOverr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67.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68.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69.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70.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71.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theme/themeOverride10.xml" ContentType="application/vnd.openxmlformats-officedocument.themeOverr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72.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theme/themeOverride11.xml" ContentType="application/vnd.openxmlformats-officedocument.themeOverr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73.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tags/tag179.xml" ContentType="application/vnd.openxmlformats-officedocument.presentationml.tags+xml"/>
  <Override PartName="/ppt/notesSlides/notesSlide74.xml" ContentType="application/vnd.openxmlformats-officedocument.presentationml.notesSlide+xml"/>
  <Override PartName="/ppt/theme/themeOverride12.xml" ContentType="application/vnd.openxmlformats-officedocument.themeOverr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75.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76.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tags/tag186.xml" ContentType="application/vnd.openxmlformats-officedocument.presentationml.tags+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5" r:id="rId2"/>
    <p:sldMasterId id="2147483758" r:id="rId3"/>
  </p:sldMasterIdLst>
  <p:notesMasterIdLst>
    <p:notesMasterId r:id="rId92"/>
  </p:notesMasterIdLst>
  <p:sldIdLst>
    <p:sldId id="258" r:id="rId4"/>
    <p:sldId id="449" r:id="rId5"/>
    <p:sldId id="260" r:id="rId6"/>
    <p:sldId id="261" r:id="rId7"/>
    <p:sldId id="266" r:id="rId8"/>
    <p:sldId id="268" r:id="rId9"/>
    <p:sldId id="270" r:id="rId10"/>
    <p:sldId id="271" r:id="rId11"/>
    <p:sldId id="450" r:id="rId12"/>
    <p:sldId id="273" r:id="rId13"/>
    <p:sldId id="274" r:id="rId14"/>
    <p:sldId id="451" r:id="rId15"/>
    <p:sldId id="427" r:id="rId16"/>
    <p:sldId id="428" r:id="rId17"/>
    <p:sldId id="429" r:id="rId18"/>
    <p:sldId id="430" r:id="rId19"/>
    <p:sldId id="452" r:id="rId20"/>
    <p:sldId id="441" r:id="rId21"/>
    <p:sldId id="442" r:id="rId22"/>
    <p:sldId id="443" r:id="rId23"/>
    <p:sldId id="444" r:id="rId24"/>
    <p:sldId id="453" r:id="rId25"/>
    <p:sldId id="446" r:id="rId26"/>
    <p:sldId id="447" r:id="rId27"/>
    <p:sldId id="448" r:id="rId28"/>
    <p:sldId id="454" r:id="rId29"/>
    <p:sldId id="293" r:id="rId30"/>
    <p:sldId id="295" r:id="rId31"/>
    <p:sldId id="296" r:id="rId32"/>
    <p:sldId id="297" r:id="rId33"/>
    <p:sldId id="298" r:id="rId34"/>
    <p:sldId id="299" r:id="rId35"/>
    <p:sldId id="300" r:id="rId36"/>
    <p:sldId id="301" r:id="rId37"/>
    <p:sldId id="302" r:id="rId38"/>
    <p:sldId id="455" r:id="rId39"/>
    <p:sldId id="303"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425" r:id="rId55"/>
    <p:sldId id="377" r:id="rId56"/>
    <p:sldId id="456" r:id="rId57"/>
    <p:sldId id="324" r:id="rId58"/>
    <p:sldId id="325" r:id="rId59"/>
    <p:sldId id="327" r:id="rId60"/>
    <p:sldId id="328" r:id="rId61"/>
    <p:sldId id="329" r:id="rId62"/>
    <p:sldId id="330" r:id="rId63"/>
    <p:sldId id="331" r:id="rId64"/>
    <p:sldId id="457" r:id="rId65"/>
    <p:sldId id="397" r:id="rId66"/>
    <p:sldId id="410" r:id="rId67"/>
    <p:sldId id="399" r:id="rId68"/>
    <p:sldId id="400" r:id="rId69"/>
    <p:sldId id="401" r:id="rId70"/>
    <p:sldId id="402" r:id="rId71"/>
    <p:sldId id="403" r:id="rId72"/>
    <p:sldId id="404" r:id="rId73"/>
    <p:sldId id="411" r:id="rId74"/>
    <p:sldId id="406" r:id="rId75"/>
    <p:sldId id="407" r:id="rId76"/>
    <p:sldId id="408" r:id="rId77"/>
    <p:sldId id="409" r:id="rId78"/>
    <p:sldId id="349" r:id="rId79"/>
    <p:sldId id="413" r:id="rId80"/>
    <p:sldId id="459" r:id="rId81"/>
    <p:sldId id="415" r:id="rId82"/>
    <p:sldId id="416" r:id="rId83"/>
    <p:sldId id="417" r:id="rId84"/>
    <p:sldId id="418" r:id="rId85"/>
    <p:sldId id="460" r:id="rId86"/>
    <p:sldId id="461" r:id="rId87"/>
    <p:sldId id="458" r:id="rId88"/>
    <p:sldId id="462" r:id="rId89"/>
    <p:sldId id="423" r:id="rId90"/>
    <p:sldId id="360" r:id="rId91"/>
  </p:sldIdLst>
  <p:sldSz cx="12192000" cy="6858000"/>
  <p:notesSz cx="6858000" cy="9144000"/>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頁" id="{BEF270AA-5DEB-4584-AC43-87F6C4976E77}">
          <p14:sldIdLst>
            <p14:sldId id="258"/>
          </p14:sldIdLst>
        </p14:section>
        <p14:section name="專題簡介" id="{108ECEC0-A6DF-4C35-893C-D764CA961759}">
          <p14:sldIdLst>
            <p14:sldId id="449"/>
            <p14:sldId id="260"/>
            <p14:sldId id="261"/>
            <p14:sldId id="266"/>
            <p14:sldId id="268"/>
            <p14:sldId id="270"/>
            <p14:sldId id="271"/>
          </p14:sldIdLst>
        </p14:section>
        <p14:section name="爬蟲" id="{F9C326F4-C8DE-4972-A1FD-2AF02D39AA8B}">
          <p14:sldIdLst>
            <p14:sldId id="450"/>
            <p14:sldId id="273"/>
            <p14:sldId id="274"/>
          </p14:sldIdLst>
        </p14:section>
        <p14:section name="ETL" id="{543B5453-73CA-42A5-A9DA-122AE08BBF7F}">
          <p14:sldIdLst>
            <p14:sldId id="451"/>
            <p14:sldId id="427"/>
            <p14:sldId id="428"/>
            <p14:sldId id="429"/>
            <p14:sldId id="430"/>
          </p14:sldIdLst>
        </p14:section>
        <p14:section name="資料庫" id="{07365603-1207-4E9A-829D-8AB0EB7252BA}">
          <p14:sldIdLst>
            <p14:sldId id="452"/>
            <p14:sldId id="441"/>
            <p14:sldId id="442"/>
            <p14:sldId id="443"/>
            <p14:sldId id="444"/>
          </p14:sldIdLst>
        </p14:section>
        <p14:section name="食譜推薦系統" id="{B9C7899D-084F-43EF-94E7-A8116085B7DA}">
          <p14:sldIdLst>
            <p14:sldId id="453"/>
            <p14:sldId id="446"/>
            <p14:sldId id="447"/>
            <p14:sldId id="448"/>
            <p14:sldId id="454"/>
            <p14:sldId id="293"/>
            <p14:sldId id="295"/>
            <p14:sldId id="296"/>
            <p14:sldId id="297"/>
            <p14:sldId id="298"/>
            <p14:sldId id="299"/>
            <p14:sldId id="300"/>
            <p14:sldId id="301"/>
            <p14:sldId id="302"/>
          </p14:sldIdLst>
        </p14:section>
        <p14:section name="圖像辨識" id="{7B51FBCE-6FC5-447C-B2BF-9495F786A60B}">
          <p14:sldIdLst>
            <p14:sldId id="455"/>
            <p14:sldId id="303"/>
            <p14:sldId id="363"/>
            <p14:sldId id="364"/>
            <p14:sldId id="365"/>
            <p14:sldId id="366"/>
            <p14:sldId id="367"/>
            <p14:sldId id="368"/>
            <p14:sldId id="369"/>
            <p14:sldId id="370"/>
            <p14:sldId id="371"/>
            <p14:sldId id="372"/>
            <p14:sldId id="373"/>
            <p14:sldId id="374"/>
            <p14:sldId id="375"/>
            <p14:sldId id="376"/>
            <p14:sldId id="425"/>
            <p14:sldId id="377"/>
          </p14:sldIdLst>
        </p14:section>
        <p14:section name="IoT" id="{79B3A8B5-2DBA-46E0-A786-41009F960DDA}">
          <p14:sldIdLst>
            <p14:sldId id="456"/>
            <p14:sldId id="324"/>
            <p14:sldId id="325"/>
            <p14:sldId id="327"/>
            <p14:sldId id="328"/>
            <p14:sldId id="329"/>
            <p14:sldId id="330"/>
            <p14:sldId id="331"/>
          </p14:sldIdLst>
        </p14:section>
        <p14:section name="LineBot" id="{D43EED56-ECB2-4423-9439-29C9C92E511B}">
          <p14:sldIdLst>
            <p14:sldId id="457"/>
            <p14:sldId id="397"/>
            <p14:sldId id="410"/>
            <p14:sldId id="399"/>
            <p14:sldId id="400"/>
            <p14:sldId id="401"/>
            <p14:sldId id="402"/>
            <p14:sldId id="403"/>
            <p14:sldId id="404"/>
            <p14:sldId id="411"/>
            <p14:sldId id="406"/>
            <p14:sldId id="407"/>
            <p14:sldId id="408"/>
            <p14:sldId id="409"/>
          </p14:sldIdLst>
        </p14:section>
        <p14:section name="網頁視覺化" id="{2C631CFF-BB82-4DCE-A817-C7BA4ED59BC3}">
          <p14:sldIdLst>
            <p14:sldId id="349"/>
            <p14:sldId id="413"/>
            <p14:sldId id="459"/>
            <p14:sldId id="415"/>
            <p14:sldId id="416"/>
            <p14:sldId id="417"/>
            <p14:sldId id="418"/>
            <p14:sldId id="460"/>
            <p14:sldId id="461"/>
          </p14:sldIdLst>
        </p14:section>
        <p14:section name="未來展望" id="{125E145A-CF8B-42E5-B20B-7264D74369EF}">
          <p14:sldIdLst>
            <p14:sldId id="458"/>
            <p14:sldId id="462"/>
            <p14:sldId id="423"/>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9E4"/>
    <a:srgbClr val="FCF5EA"/>
    <a:srgbClr val="5D6A60"/>
    <a:srgbClr val="A06250"/>
    <a:srgbClr val="DBC8BA"/>
    <a:srgbClr val="AD6300"/>
    <a:srgbClr val="B43500"/>
    <a:srgbClr val="E9DCD3"/>
    <a:srgbClr val="FFFFFF"/>
    <a:srgbClr val="A765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80836" autoAdjust="0"/>
  </p:normalViewPr>
  <p:slideViewPr>
    <p:cSldViewPr snapToGrid="0">
      <p:cViewPr varScale="1">
        <p:scale>
          <a:sx n="70" d="100"/>
          <a:sy n="70" d="100"/>
        </p:scale>
        <p:origin x="1224"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19163763066202E-2"/>
          <c:y val="0.13878180416345412"/>
          <c:w val="0.92996515679442504"/>
          <c:h val="0.82112567463377018"/>
        </c:manualLayout>
      </c:layout>
      <c:barChart>
        <c:barDir val="col"/>
        <c:grouping val="clustered"/>
        <c:varyColors val="0"/>
        <c:ser>
          <c:idx val="0"/>
          <c:order val="0"/>
          <c:spPr>
            <a:solidFill>
              <a:srgbClr val="C29255"/>
            </a:solidFill>
            <a:ln>
              <a:noFill/>
            </a:ln>
          </c:spPr>
          <c:invertIfNegative val="0"/>
          <c:dLbls>
            <c:dLbl>
              <c:idx val="0"/>
              <c:layout>
                <c:manualLayout>
                  <c:x val="0"/>
                  <c:y val="-0.47956823438704704"/>
                </c:manualLayout>
              </c:layout>
              <c:numFmt formatCode="#,##0;&quot;-&quot;#,##0" sourceLinked="0"/>
              <c:spPr>
                <a:noFill/>
                <a:ln>
                  <a:noFill/>
                </a:ln>
              </c:spPr>
              <c:txPr>
                <a:bodyPr wrap="none"/>
                <a:lstStyle/>
                <a:p>
                  <a:pPr>
                    <a:defRPr sz="1600">
                      <a:solidFill>
                        <a:schemeClr val="tx1"/>
                      </a:solidFill>
                      <a:latin typeface="微软雅黑"/>
                      <a:ea typeface="微软雅黑"/>
                      <a:cs typeface="微软雅黑"/>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8DE-4B33-8AF9-6183B76ED0A2}"/>
                </c:ext>
              </c:extLst>
            </c:dLbl>
            <c:dLbl>
              <c:idx val="1"/>
              <c:layout>
                <c:manualLayout>
                  <c:x val="0"/>
                  <c:y val="-0.10100231303006939"/>
                </c:manualLayout>
              </c:layout>
              <c:numFmt formatCode="#,##0;&quot;-&quot;#,##0" sourceLinked="0"/>
              <c:spPr>
                <a:noFill/>
                <a:ln>
                  <a:noFill/>
                </a:ln>
              </c:spPr>
              <c:txPr>
                <a:bodyPr wrap="none"/>
                <a:lstStyle/>
                <a:p>
                  <a:pPr>
                    <a:defRPr sz="1600">
                      <a:solidFill>
                        <a:schemeClr val="tx1"/>
                      </a:solidFill>
                      <a:latin typeface="微软雅黑"/>
                      <a:ea typeface="微软雅黑"/>
                      <a:cs typeface="微软雅黑"/>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8DE-4B33-8AF9-6183B76ED0A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211558</c:v>
                </c:pt>
                <c:pt idx="1">
                  <c:v>31274</c:v>
                </c:pt>
              </c:numCache>
            </c:numRef>
          </c:val>
          <c:extLst>
            <c:ext xmlns:c16="http://schemas.microsoft.com/office/drawing/2014/chart" uri="{C3380CC4-5D6E-409C-BE32-E72D297353CC}">
              <c16:uniqueId val="{00000002-28DE-4B33-8AF9-6183B76ED0A2}"/>
            </c:ext>
          </c:extLst>
        </c:ser>
        <c:ser>
          <c:idx val="1"/>
          <c:order val="1"/>
          <c:spPr>
            <a:solidFill>
              <a:srgbClr val="A06250"/>
            </a:solidFill>
            <a:ln>
              <a:noFill/>
            </a:ln>
          </c:spPr>
          <c:invertIfNegative val="0"/>
          <c:dLbls>
            <c:dLbl>
              <c:idx val="0"/>
              <c:layout>
                <c:manualLayout>
                  <c:x val="6.2717770034843206E-3"/>
                  <c:y val="-0.37856592135697764"/>
                </c:manualLayout>
              </c:layout>
              <c:numFmt formatCode="#,##0;&quot;-&quot;#,##0" sourceLinked="0"/>
              <c:spPr>
                <a:noFill/>
                <a:ln>
                  <a:noFill/>
                </a:ln>
              </c:spPr>
              <c:txPr>
                <a:bodyPr wrap="none"/>
                <a:lstStyle/>
                <a:p>
                  <a:pPr>
                    <a:defRPr sz="1600">
                      <a:solidFill>
                        <a:schemeClr val="tx1"/>
                      </a:solidFill>
                      <a:latin typeface="微软雅黑"/>
                      <a:ea typeface="微软雅黑"/>
                      <a:cs typeface="+mn-cs"/>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28DE-4B33-8AF9-6183B76ED0A2}"/>
                </c:ext>
              </c:extLst>
            </c:dLbl>
            <c:dLbl>
              <c:idx val="1"/>
              <c:layout>
                <c:manualLayout>
                  <c:x val="0"/>
                  <c:y val="-5.4741711642251348E-2"/>
                </c:manualLayout>
              </c:layout>
              <c:numFmt formatCode="#,##0;&quot;-&quot;#,##0" sourceLinked="0"/>
              <c:spPr>
                <a:noFill/>
                <a:ln>
                  <a:noFill/>
                </a:ln>
              </c:spPr>
              <c:txPr>
                <a:bodyPr wrap="none"/>
                <a:lstStyle/>
                <a:p>
                  <a:pPr>
                    <a:defRPr sz="1600">
                      <a:solidFill>
                        <a:schemeClr val="tx1"/>
                      </a:solidFill>
                      <a:latin typeface="微软雅黑"/>
                      <a:ea typeface="微软雅黑"/>
                      <a:cs typeface="微软雅黑"/>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28DE-4B33-8AF9-6183B76ED0A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Sheet1!$A$2:$B$2</c:f>
              <c:numCache>
                <c:formatCode>General</c:formatCode>
                <c:ptCount val="2"/>
                <c:pt idx="0">
                  <c:v>159693</c:v>
                </c:pt>
                <c:pt idx="1">
                  <c:v>19719</c:v>
                </c:pt>
              </c:numCache>
            </c:numRef>
          </c:val>
          <c:extLst>
            <c:ext xmlns:c16="http://schemas.microsoft.com/office/drawing/2014/chart" uri="{C3380CC4-5D6E-409C-BE32-E72D297353CC}">
              <c16:uniqueId val="{00000005-28DE-4B33-8AF9-6183B76ED0A2}"/>
            </c:ext>
          </c:extLst>
        </c:ser>
        <c:dLbls>
          <c:showLegendKey val="0"/>
          <c:showVal val="0"/>
          <c:showCatName val="0"/>
          <c:showSerName val="0"/>
          <c:showPercent val="0"/>
          <c:showBubbleSize val="0"/>
        </c:dLbls>
        <c:gapWidth val="80"/>
        <c:axId val="1529033728"/>
        <c:axId val="1"/>
      </c:barChart>
      <c:catAx>
        <c:axId val="152903372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11558"/>
          <c:min val="0"/>
        </c:scaling>
        <c:delete val="1"/>
        <c:axPos val="l"/>
        <c:numFmt formatCode="General" sourceLinked="1"/>
        <c:majorTickMark val="out"/>
        <c:minorTickMark val="none"/>
        <c:tickLblPos val="nextTo"/>
        <c:crossAx val="1529033728"/>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154085119602361E-2"/>
          <c:y val="0.1566579634464752"/>
          <c:w val="0.96769182976079526"/>
          <c:h val="0.79808529155787644"/>
        </c:manualLayout>
      </c:layout>
      <c:barChart>
        <c:barDir val="col"/>
        <c:grouping val="stacked"/>
        <c:varyColors val="0"/>
        <c:ser>
          <c:idx val="0"/>
          <c:order val="0"/>
          <c:spPr>
            <a:solidFill>
              <a:srgbClr val="A06250"/>
            </a:solidFill>
            <a:ln>
              <a:noFill/>
            </a:ln>
          </c:spPr>
          <c:invertIfNegative val="0"/>
          <c:dLbls>
            <c:dLbl>
              <c:idx val="0"/>
              <c:layout>
                <c:manualLayout>
                  <c:x val="0"/>
                  <c:y val="-0.47693646649260224"/>
                </c:manualLayout>
              </c:layout>
              <c:numFmt formatCode="#,##0;&quot;-&quot;#,##0" sourceLinked="0"/>
              <c:spPr>
                <a:noFill/>
                <a:ln>
                  <a:noFill/>
                </a:ln>
              </c:spPr>
              <c:txPr>
                <a:bodyPr wrap="none"/>
                <a:lstStyle/>
                <a:p>
                  <a:pPr>
                    <a:defRPr sz="1600">
                      <a:solidFill>
                        <a:schemeClr val="tx1"/>
                      </a:solidFill>
                      <a:latin typeface="微软雅黑"/>
                      <a:ea typeface="微软雅黑"/>
                      <a:cs typeface="微软雅黑"/>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044C-4D88-B34C-226DE18502FE}"/>
                </c:ext>
              </c:extLst>
            </c:dLbl>
            <c:dLbl>
              <c:idx val="1"/>
              <c:layout>
                <c:manualLayout>
                  <c:x val="0"/>
                  <c:y val="-0.12532637075718014"/>
                </c:manualLayout>
              </c:layout>
              <c:numFmt formatCode="#,##0;&quot;-&quot;#,##0" sourceLinked="0"/>
              <c:spPr>
                <a:noFill/>
                <a:ln>
                  <a:noFill/>
                </a:ln>
              </c:spPr>
              <c:txPr>
                <a:bodyPr wrap="none"/>
                <a:lstStyle/>
                <a:p>
                  <a:pPr>
                    <a:defRPr sz="1600">
                      <a:solidFill>
                        <a:schemeClr val="tx1"/>
                      </a:solidFill>
                      <a:latin typeface="微软雅黑"/>
                      <a:ea typeface="微软雅黑"/>
                      <a:cs typeface="微软雅黑"/>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44C-4D88-B34C-226DE18502F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75</c:v>
                </c:pt>
                <c:pt idx="1">
                  <c:v>9</c:v>
                </c:pt>
              </c:numCache>
            </c:numRef>
          </c:val>
          <c:extLst>
            <c:ext xmlns:c16="http://schemas.microsoft.com/office/drawing/2014/chart" uri="{C3380CC4-5D6E-409C-BE32-E72D297353CC}">
              <c16:uniqueId val="{00000002-044C-4D88-B34C-226DE18502FE}"/>
            </c:ext>
          </c:extLst>
        </c:ser>
        <c:dLbls>
          <c:showLegendKey val="0"/>
          <c:showVal val="0"/>
          <c:showCatName val="0"/>
          <c:showSerName val="0"/>
          <c:showPercent val="0"/>
          <c:showBubbleSize val="0"/>
        </c:dLbls>
        <c:gapWidth val="80"/>
        <c:overlap val="100"/>
        <c:axId val="1529006272"/>
        <c:axId val="1"/>
      </c:barChart>
      <c:catAx>
        <c:axId val="1529006272"/>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75"/>
          <c:min val="0"/>
        </c:scaling>
        <c:delete val="1"/>
        <c:axPos val="l"/>
        <c:numFmt formatCode="General" sourceLinked="1"/>
        <c:majorTickMark val="out"/>
        <c:minorTickMark val="none"/>
        <c:tickLblPos val="nextTo"/>
        <c:crossAx val="1529006272"/>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154085119602361E-2"/>
          <c:y val="0.13015184381778741"/>
          <c:w val="0.96769182976079526"/>
          <c:h val="0.83224873463485172"/>
        </c:manualLayout>
      </c:layout>
      <c:barChart>
        <c:barDir val="col"/>
        <c:grouping val="stacked"/>
        <c:varyColors val="0"/>
        <c:ser>
          <c:idx val="0"/>
          <c:order val="0"/>
          <c:spPr>
            <a:solidFill>
              <a:srgbClr val="A06250"/>
            </a:solidFill>
            <a:ln>
              <a:noFill/>
            </a:ln>
          </c:spPr>
          <c:invertIfNegative val="0"/>
          <c:dLbls>
            <c:dLbl>
              <c:idx val="0"/>
              <c:layout>
                <c:manualLayout>
                  <c:x val="0"/>
                  <c:y val="-0.48083875632682577"/>
                </c:manualLayout>
              </c:layout>
              <c:numFmt formatCode="#,##0;&quot;-&quot;#,##0" sourceLinked="0"/>
              <c:spPr>
                <a:noFill/>
                <a:ln>
                  <a:noFill/>
                </a:ln>
              </c:spPr>
              <c:txPr>
                <a:bodyPr wrap="none"/>
                <a:lstStyle/>
                <a:p>
                  <a:pPr>
                    <a:defRPr sz="1600">
                      <a:solidFill>
                        <a:schemeClr val="tx1"/>
                      </a:solidFill>
                      <a:latin typeface="微软雅黑"/>
                      <a:ea typeface="微软雅黑"/>
                      <a:cs typeface="微软雅黑"/>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E416-4849-B7CB-2EE71185ACC6}"/>
                </c:ext>
              </c:extLst>
            </c:dLbl>
            <c:dLbl>
              <c:idx val="1"/>
              <c:layout>
                <c:manualLayout>
                  <c:x val="0"/>
                  <c:y val="-0.14822848879248013"/>
                </c:manualLayout>
              </c:layout>
              <c:numFmt formatCode="#,##0;&quot;-&quot;#,##0" sourceLinked="0"/>
              <c:spPr>
                <a:noFill/>
                <a:ln>
                  <a:noFill/>
                </a:ln>
              </c:spPr>
              <c:txPr>
                <a:bodyPr wrap="none"/>
                <a:lstStyle/>
                <a:p>
                  <a:pPr>
                    <a:defRPr sz="1600">
                      <a:solidFill>
                        <a:schemeClr val="tx1"/>
                      </a:solidFill>
                      <a:latin typeface="微软雅黑"/>
                      <a:ea typeface="微软雅黑"/>
                      <a:cs typeface="微软雅黑"/>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416-4849-B7CB-2EE71185ACC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167.12</c:v>
                </c:pt>
                <c:pt idx="1">
                  <c:v>33.51</c:v>
                </c:pt>
              </c:numCache>
            </c:numRef>
          </c:val>
          <c:extLst>
            <c:ext xmlns:c16="http://schemas.microsoft.com/office/drawing/2014/chart" uri="{C3380CC4-5D6E-409C-BE32-E72D297353CC}">
              <c16:uniqueId val="{00000002-E416-4849-B7CB-2EE71185ACC6}"/>
            </c:ext>
          </c:extLst>
        </c:ser>
        <c:dLbls>
          <c:showLegendKey val="0"/>
          <c:showVal val="0"/>
          <c:showCatName val="0"/>
          <c:showSerName val="0"/>
          <c:showPercent val="0"/>
          <c:showBubbleSize val="0"/>
        </c:dLbls>
        <c:gapWidth val="80"/>
        <c:overlap val="100"/>
        <c:axId val="1842806816"/>
        <c:axId val="1"/>
      </c:barChart>
      <c:catAx>
        <c:axId val="1842806816"/>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67.12"/>
          <c:min val="0"/>
        </c:scaling>
        <c:delete val="1"/>
        <c:axPos val="l"/>
        <c:numFmt formatCode="General" sourceLinked="1"/>
        <c:majorTickMark val="out"/>
        <c:minorTickMark val="none"/>
        <c:tickLblPos val="nextTo"/>
        <c:crossAx val="1842806816"/>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7789941840574752E-2"/>
          <c:y val="8.9330024813895778E-2"/>
          <c:w val="0.9644201163188505"/>
          <c:h val="0.88486352357320097"/>
        </c:manualLayout>
      </c:layout>
      <c:barChart>
        <c:barDir val="col"/>
        <c:grouping val="clustered"/>
        <c:varyColors val="0"/>
        <c:ser>
          <c:idx val="0"/>
          <c:order val="0"/>
          <c:spPr>
            <a:solidFill>
              <a:srgbClr val="C29255"/>
            </a:solidFill>
            <a:ln>
              <a:noFill/>
            </a:ln>
          </c:spPr>
          <c:invertIfNegative val="0"/>
          <c:dLbls>
            <c:dLbl>
              <c:idx val="0"/>
              <c:layout>
                <c:manualLayout>
                  <c:x val="0"/>
                  <c:y val="-0.13300248138957815"/>
                </c:manualLayout>
              </c:layout>
              <c:numFmt formatCode="#,##0.00;&quot;-&quot;#,##0.00" sourceLinked="0"/>
              <c:spPr>
                <a:noFill/>
                <a:ln>
                  <a:noFill/>
                </a:ln>
              </c:spPr>
              <c:txPr>
                <a:bodyPr wrap="none"/>
                <a:lstStyle/>
                <a:p>
                  <a:pPr>
                    <a:defRPr sz="1600">
                      <a:solidFill>
                        <a:schemeClr val="tx1"/>
                      </a:solidFill>
                      <a:latin typeface="微软雅黑"/>
                      <a:ea typeface="微软雅黑"/>
                      <a:cs typeface="+mn-cs"/>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258D-4306-8234-B0173C47F77D}"/>
                </c:ext>
              </c:extLst>
            </c:dLbl>
            <c:dLbl>
              <c:idx val="1"/>
              <c:layout>
                <c:manualLayout>
                  <c:x val="0"/>
                  <c:y val="1.1910669975186104E-2"/>
                </c:manualLayout>
              </c:layout>
              <c:numFmt formatCode="#,##0.00;&quot;-&quot;#,##0.00" sourceLinked="0"/>
              <c:spPr>
                <a:noFill/>
                <a:ln>
                  <a:noFill/>
                </a:ln>
              </c:spPr>
              <c:txPr>
                <a:bodyPr wrap="none"/>
                <a:lstStyle/>
                <a:p>
                  <a:pPr>
                    <a:defRPr sz="1600">
                      <a:solidFill>
                        <a:schemeClr val="tx1"/>
                      </a:solidFill>
                      <a:latin typeface="微软雅黑"/>
                      <a:ea typeface="微软雅黑"/>
                      <a:cs typeface="+mn-cs"/>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258D-4306-8234-B0173C47F77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33.51</c:v>
                </c:pt>
                <c:pt idx="1">
                  <c:v>0.18</c:v>
                </c:pt>
              </c:numCache>
            </c:numRef>
          </c:val>
          <c:extLst>
            <c:ext xmlns:c16="http://schemas.microsoft.com/office/drawing/2014/chart" uri="{C3380CC4-5D6E-409C-BE32-E72D297353CC}">
              <c16:uniqueId val="{00000002-258D-4306-8234-B0173C47F77D}"/>
            </c:ext>
          </c:extLst>
        </c:ser>
        <c:ser>
          <c:idx val="1"/>
          <c:order val="1"/>
          <c:spPr>
            <a:solidFill>
              <a:srgbClr val="A06250"/>
            </a:solidFill>
            <a:ln>
              <a:noFill/>
            </a:ln>
          </c:spPr>
          <c:invertIfNegative val="0"/>
          <c:dLbls>
            <c:dLbl>
              <c:idx val="0"/>
              <c:layout>
                <c:manualLayout>
                  <c:x val="0"/>
                  <c:y val="-0.48684863523573202"/>
                </c:manualLayout>
              </c:layout>
              <c:numFmt formatCode="#,##0.00;&quot;-&quot;#,##0.00" sourceLinked="0"/>
              <c:spPr>
                <a:noFill/>
                <a:ln>
                  <a:noFill/>
                </a:ln>
              </c:spPr>
              <c:txPr>
                <a:bodyPr wrap="none"/>
                <a:lstStyle/>
                <a:p>
                  <a:pPr>
                    <a:defRPr sz="1600">
                      <a:solidFill>
                        <a:schemeClr val="tx1"/>
                      </a:solidFill>
                      <a:latin typeface="微软雅黑"/>
                      <a:ea typeface="微软雅黑"/>
                      <a:cs typeface="+mn-cs"/>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258D-4306-8234-B0173C47F77D}"/>
                </c:ext>
              </c:extLst>
            </c:dLbl>
            <c:dLbl>
              <c:idx val="1"/>
              <c:layout>
                <c:manualLayout>
                  <c:x val="0"/>
                  <c:y val="-9.9255583126550868E-4"/>
                </c:manualLayout>
              </c:layout>
              <c:numFmt formatCode="#,##0.00;&quot;-&quot;#,##0.00" sourceLinked="0"/>
              <c:spPr>
                <a:noFill/>
                <a:ln>
                  <a:noFill/>
                </a:ln>
              </c:spPr>
              <c:txPr>
                <a:bodyPr wrap="none"/>
                <a:lstStyle/>
                <a:p>
                  <a:pPr>
                    <a:defRPr sz="1600">
                      <a:solidFill>
                        <a:schemeClr val="tx1"/>
                      </a:solidFill>
                      <a:latin typeface="微软雅黑"/>
                      <a:ea typeface="微软雅黑"/>
                      <a:cs typeface="+mn-cs"/>
                      <a:sym typeface="微软雅黑"/>
                    </a:defRPr>
                  </a:pPr>
                  <a:endParaRPr lang="zh-TW"/>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258D-4306-8234-B0173C47F77D}"/>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Sheet1!$A$2:$B$2</c:f>
              <c:numCache>
                <c:formatCode>General</c:formatCode>
                <c:ptCount val="2"/>
                <c:pt idx="0">
                  <c:v>167.12</c:v>
                </c:pt>
                <c:pt idx="1">
                  <c:v>2.6</c:v>
                </c:pt>
              </c:numCache>
            </c:numRef>
          </c:val>
          <c:extLst>
            <c:ext xmlns:c16="http://schemas.microsoft.com/office/drawing/2014/chart" uri="{C3380CC4-5D6E-409C-BE32-E72D297353CC}">
              <c16:uniqueId val="{00000005-258D-4306-8234-B0173C47F77D}"/>
            </c:ext>
          </c:extLst>
        </c:ser>
        <c:dLbls>
          <c:showLegendKey val="0"/>
          <c:showVal val="0"/>
          <c:showCatName val="0"/>
          <c:showSerName val="0"/>
          <c:showPercent val="0"/>
          <c:showBubbleSize val="0"/>
        </c:dLbls>
        <c:gapWidth val="80"/>
        <c:axId val="1651524688"/>
        <c:axId val="1"/>
      </c:barChart>
      <c:catAx>
        <c:axId val="165152468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67.12"/>
          <c:min val="0"/>
        </c:scaling>
        <c:delete val="1"/>
        <c:axPos val="l"/>
        <c:numFmt formatCode="General" sourceLinked="1"/>
        <c:majorTickMark val="out"/>
        <c:minorTickMark val="none"/>
        <c:tickLblPos val="nextTo"/>
        <c:crossAx val="1651524688"/>
        <c:crosses val="min"/>
        <c:crossBetween val="between"/>
      </c:valAx>
    </c:plotArea>
    <c:plotVisOnly val="0"/>
    <c:dispBlanksAs val="gap"/>
    <c:showDLblsOverMax val="1"/>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latin typeface="微软雅黑" panose="020B0503020204020204" pitchFamily="34" charset="-122"/>
              <a:ea typeface="微软雅黑" panose="020B0503020204020204" pitchFamily="34" charset="-122"/>
              <a:cs typeface="+mn-cs"/>
            </a:rPr>
            <a:t>資料    爬取</a:t>
          </a:r>
          <a:endParaRPr lang="zh-TW" altLang="en-US" sz="1400" b="0" dirty="0">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ETL</a:t>
          </a:r>
          <a:endParaRPr lang="zh-TW" altLang="en-US" sz="1400" b="0" dirty="0">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ETL</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ETL</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2D1E7820-60A8-4033-A31B-0A362AF6808F}" type="doc">
      <dgm:prSet loTypeId="urn:microsoft.com/office/officeart/2005/8/layout/funnel1" loCatId="relationship" qsTypeId="urn:microsoft.com/office/officeart/2005/8/quickstyle/simple1" qsCatId="simple" csTypeId="urn:microsoft.com/office/officeart/2005/8/colors/accent1_2" csCatId="accent1" phldr="0"/>
      <dgm:spPr/>
      <dgm:t>
        <a:bodyPr/>
        <a:lstStyle/>
        <a:p>
          <a:endParaRPr lang="zh-CN" altLang="en-US"/>
        </a:p>
      </dgm:t>
    </dgm:pt>
    <dgm:pt modelId="{AB41F1EC-ECDB-4FEA-9152-CBAB6EC05142}">
      <dgm:prSet phldrT="[文本]" phldr="1"/>
      <dgm:spPr/>
      <dgm:t>
        <a:bodyPr/>
        <a:lstStyle/>
        <a:p>
          <a:endParaRPr lang="zh-CN" altLang="en-US" dirty="0"/>
        </a:p>
      </dgm:t>
    </dgm:pt>
    <dgm:pt modelId="{52017200-9880-40FB-B5B1-05F17BED2280}" type="parTrans" cxnId="{8CE82D17-CC8B-4103-8CF7-BF6285524157}">
      <dgm:prSet/>
      <dgm:spPr/>
      <dgm:t>
        <a:bodyPr/>
        <a:lstStyle/>
        <a:p>
          <a:endParaRPr lang="zh-CN" altLang="en-US"/>
        </a:p>
      </dgm:t>
    </dgm:pt>
    <dgm:pt modelId="{EB056018-09CD-4CBB-A3BA-348E4A8323F5}" type="sibTrans" cxnId="{8CE82D17-CC8B-4103-8CF7-BF6285524157}">
      <dgm:prSet/>
      <dgm:spPr/>
      <dgm:t>
        <a:bodyPr/>
        <a:lstStyle/>
        <a:p>
          <a:endParaRPr lang="zh-CN" altLang="en-US"/>
        </a:p>
      </dgm:t>
    </dgm:pt>
    <dgm:pt modelId="{3B90914C-EDD6-490E-9A3F-3322BB584277}" type="pres">
      <dgm:prSet presAssocID="{2D1E7820-60A8-4033-A31B-0A362AF6808F}" presName="Name0" presStyleCnt="0">
        <dgm:presLayoutVars>
          <dgm:chMax val="4"/>
          <dgm:resizeHandles val="exact"/>
        </dgm:presLayoutVars>
      </dgm:prSet>
      <dgm:spPr/>
      <dgm:t>
        <a:bodyPr/>
        <a:lstStyle/>
        <a:p>
          <a:endParaRPr lang="zh-CN" altLang="en-US"/>
        </a:p>
      </dgm:t>
    </dgm:pt>
    <dgm:pt modelId="{3B414DE7-0244-477D-93B6-2F7E2D176564}" type="pres">
      <dgm:prSet presAssocID="{2D1E7820-60A8-4033-A31B-0A362AF6808F}" presName="ellipse" presStyleLbl="trBgShp" presStyleIdx="0" presStyleCnt="1"/>
      <dgm:spPr>
        <a:solidFill>
          <a:srgbClr val="DBC8BA">
            <a:alpha val="40000"/>
          </a:srgbClr>
        </a:solidFill>
      </dgm:spPr>
    </dgm:pt>
    <dgm:pt modelId="{C0C30A6F-B5EA-473B-B7C7-4A223FF35846}" type="pres">
      <dgm:prSet presAssocID="{2D1E7820-60A8-4033-A31B-0A362AF6808F}" presName="arrow1" presStyleLbl="fgShp" presStyleIdx="0" presStyleCnt="1"/>
      <dgm:spPr/>
    </dgm:pt>
    <dgm:pt modelId="{89F1551A-F2C4-4C30-922B-4FA361D6FC99}" type="pres">
      <dgm:prSet presAssocID="{2D1E7820-60A8-4033-A31B-0A362AF6808F}" presName="rectangle" presStyleLbl="revTx" presStyleIdx="0" presStyleCnt="1">
        <dgm:presLayoutVars>
          <dgm:bulletEnabled val="1"/>
        </dgm:presLayoutVars>
      </dgm:prSet>
      <dgm:spPr/>
      <dgm:t>
        <a:bodyPr/>
        <a:lstStyle/>
        <a:p>
          <a:endParaRPr lang="zh-CN" altLang="en-US"/>
        </a:p>
      </dgm:t>
    </dgm:pt>
    <dgm:pt modelId="{624B50DF-270B-48EB-93D2-2B76887060C9}" type="pres">
      <dgm:prSet presAssocID="{2D1E7820-60A8-4033-A31B-0A362AF6808F}" presName="funnel" presStyleLbl="trAlignAcc1" presStyleIdx="0" presStyleCnt="1"/>
      <dgm:spPr>
        <a:ln>
          <a:solidFill>
            <a:srgbClr val="5D6A60"/>
          </a:solidFill>
        </a:ln>
      </dgm:spPr>
    </dgm:pt>
  </dgm:ptLst>
  <dgm:cxnLst>
    <dgm:cxn modelId="{8CE82D17-CC8B-4103-8CF7-BF6285524157}" srcId="{2D1E7820-60A8-4033-A31B-0A362AF6808F}" destId="{AB41F1EC-ECDB-4FEA-9152-CBAB6EC05142}" srcOrd="0" destOrd="0" parTransId="{52017200-9880-40FB-B5B1-05F17BED2280}" sibTransId="{EB056018-09CD-4CBB-A3BA-348E4A8323F5}"/>
    <dgm:cxn modelId="{59A576E2-54AF-465C-890D-687CBE57F940}" type="presOf" srcId="{AB41F1EC-ECDB-4FEA-9152-CBAB6EC05142}" destId="{89F1551A-F2C4-4C30-922B-4FA361D6FC99}" srcOrd="0" destOrd="0" presId="urn:microsoft.com/office/officeart/2005/8/layout/funnel1"/>
    <dgm:cxn modelId="{A436BEF0-C6E0-45F7-819C-731D53A3C1BF}" type="presOf" srcId="{2D1E7820-60A8-4033-A31B-0A362AF6808F}" destId="{3B90914C-EDD6-490E-9A3F-3322BB584277}" srcOrd="0" destOrd="0" presId="urn:microsoft.com/office/officeart/2005/8/layout/funnel1"/>
    <dgm:cxn modelId="{26C4E9C9-463A-4C84-AC06-2C0D17818125}" type="presParOf" srcId="{3B90914C-EDD6-490E-9A3F-3322BB584277}" destId="{3B414DE7-0244-477D-93B6-2F7E2D176564}" srcOrd="0" destOrd="0" presId="urn:microsoft.com/office/officeart/2005/8/layout/funnel1"/>
    <dgm:cxn modelId="{0C07127E-1875-4C92-B687-DDE257AB26BC}" type="presParOf" srcId="{3B90914C-EDD6-490E-9A3F-3322BB584277}" destId="{C0C30A6F-B5EA-473B-B7C7-4A223FF35846}" srcOrd="1" destOrd="0" presId="urn:microsoft.com/office/officeart/2005/8/layout/funnel1"/>
    <dgm:cxn modelId="{80F8C3FE-7AC3-48B8-9061-8076C6A9FABA}" type="presParOf" srcId="{3B90914C-EDD6-490E-9A3F-3322BB584277}" destId="{89F1551A-F2C4-4C30-922B-4FA361D6FC99}" srcOrd="2" destOrd="0" presId="urn:microsoft.com/office/officeart/2005/8/layout/funnel1"/>
    <dgm:cxn modelId="{F0606FFE-71A1-4207-8BBA-2F771B32853C}" type="presParOf" srcId="{3B90914C-EDD6-490E-9A3F-3322BB584277}" destId="{624B50DF-270B-48EB-93D2-2B76887060C9}" srcOrd="3" destOrd="0" presId="urn:microsoft.com/office/officeart/2005/8/layout/funnel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ETL</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ETL</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2D1E7820-60A8-4033-A31B-0A362AF6808F}" type="doc">
      <dgm:prSet loTypeId="urn:microsoft.com/office/officeart/2005/8/layout/funnel1" loCatId="relationship" qsTypeId="urn:microsoft.com/office/officeart/2005/8/quickstyle/simple1" qsCatId="simple" csTypeId="urn:microsoft.com/office/officeart/2005/8/colors/accent1_2" csCatId="accent1" phldr="0"/>
      <dgm:spPr/>
      <dgm:t>
        <a:bodyPr/>
        <a:lstStyle/>
        <a:p>
          <a:endParaRPr lang="zh-CN" altLang="en-US"/>
        </a:p>
      </dgm:t>
    </dgm:pt>
    <dgm:pt modelId="{AB41F1EC-ECDB-4FEA-9152-CBAB6EC05142}">
      <dgm:prSet phldrT="[文本]" phldr="1"/>
      <dgm:spPr/>
      <dgm:t>
        <a:bodyPr/>
        <a:lstStyle/>
        <a:p>
          <a:endParaRPr lang="zh-CN" altLang="en-US" dirty="0"/>
        </a:p>
      </dgm:t>
    </dgm:pt>
    <dgm:pt modelId="{52017200-9880-40FB-B5B1-05F17BED2280}" type="parTrans" cxnId="{8CE82D17-CC8B-4103-8CF7-BF6285524157}">
      <dgm:prSet/>
      <dgm:spPr/>
      <dgm:t>
        <a:bodyPr/>
        <a:lstStyle/>
        <a:p>
          <a:endParaRPr lang="zh-CN" altLang="en-US"/>
        </a:p>
      </dgm:t>
    </dgm:pt>
    <dgm:pt modelId="{EB056018-09CD-4CBB-A3BA-348E4A8323F5}" type="sibTrans" cxnId="{8CE82D17-CC8B-4103-8CF7-BF6285524157}">
      <dgm:prSet/>
      <dgm:spPr/>
      <dgm:t>
        <a:bodyPr/>
        <a:lstStyle/>
        <a:p>
          <a:endParaRPr lang="zh-CN" altLang="en-US"/>
        </a:p>
      </dgm:t>
    </dgm:pt>
    <dgm:pt modelId="{3B90914C-EDD6-490E-9A3F-3322BB584277}" type="pres">
      <dgm:prSet presAssocID="{2D1E7820-60A8-4033-A31B-0A362AF6808F}" presName="Name0" presStyleCnt="0">
        <dgm:presLayoutVars>
          <dgm:chMax val="4"/>
          <dgm:resizeHandles val="exact"/>
        </dgm:presLayoutVars>
      </dgm:prSet>
      <dgm:spPr/>
      <dgm:t>
        <a:bodyPr/>
        <a:lstStyle/>
        <a:p>
          <a:endParaRPr lang="zh-CN" altLang="en-US"/>
        </a:p>
      </dgm:t>
    </dgm:pt>
    <dgm:pt modelId="{3B414DE7-0244-477D-93B6-2F7E2D176564}" type="pres">
      <dgm:prSet presAssocID="{2D1E7820-60A8-4033-A31B-0A362AF6808F}" presName="ellipse" presStyleLbl="trBgShp" presStyleIdx="0" presStyleCnt="1"/>
      <dgm:spPr>
        <a:solidFill>
          <a:srgbClr val="DBC8BA">
            <a:alpha val="40000"/>
          </a:srgbClr>
        </a:solidFill>
      </dgm:spPr>
    </dgm:pt>
    <dgm:pt modelId="{C0C30A6F-B5EA-473B-B7C7-4A223FF35846}" type="pres">
      <dgm:prSet presAssocID="{2D1E7820-60A8-4033-A31B-0A362AF6808F}" presName="arrow1" presStyleLbl="fgShp" presStyleIdx="0" presStyleCnt="1"/>
      <dgm:spPr/>
    </dgm:pt>
    <dgm:pt modelId="{89F1551A-F2C4-4C30-922B-4FA361D6FC99}" type="pres">
      <dgm:prSet presAssocID="{2D1E7820-60A8-4033-A31B-0A362AF6808F}" presName="rectangle" presStyleLbl="revTx" presStyleIdx="0" presStyleCnt="1">
        <dgm:presLayoutVars>
          <dgm:bulletEnabled val="1"/>
        </dgm:presLayoutVars>
      </dgm:prSet>
      <dgm:spPr/>
      <dgm:t>
        <a:bodyPr/>
        <a:lstStyle/>
        <a:p>
          <a:endParaRPr lang="zh-CN" altLang="en-US"/>
        </a:p>
      </dgm:t>
    </dgm:pt>
    <dgm:pt modelId="{624B50DF-270B-48EB-93D2-2B76887060C9}" type="pres">
      <dgm:prSet presAssocID="{2D1E7820-60A8-4033-A31B-0A362AF6808F}" presName="funnel" presStyleLbl="trAlignAcc1" presStyleIdx="0" presStyleCnt="1"/>
      <dgm:spPr>
        <a:ln>
          <a:solidFill>
            <a:srgbClr val="5D6A60"/>
          </a:solidFill>
        </a:ln>
      </dgm:spPr>
    </dgm:pt>
  </dgm:ptLst>
  <dgm:cxnLst>
    <dgm:cxn modelId="{8CE82D17-CC8B-4103-8CF7-BF6285524157}" srcId="{2D1E7820-60A8-4033-A31B-0A362AF6808F}" destId="{AB41F1EC-ECDB-4FEA-9152-CBAB6EC05142}" srcOrd="0" destOrd="0" parTransId="{52017200-9880-40FB-B5B1-05F17BED2280}" sibTransId="{EB056018-09CD-4CBB-A3BA-348E4A8323F5}"/>
    <dgm:cxn modelId="{59A576E2-54AF-465C-890D-687CBE57F940}" type="presOf" srcId="{AB41F1EC-ECDB-4FEA-9152-CBAB6EC05142}" destId="{89F1551A-F2C4-4C30-922B-4FA361D6FC99}" srcOrd="0" destOrd="0" presId="urn:microsoft.com/office/officeart/2005/8/layout/funnel1"/>
    <dgm:cxn modelId="{A436BEF0-C6E0-45F7-819C-731D53A3C1BF}" type="presOf" srcId="{2D1E7820-60A8-4033-A31B-0A362AF6808F}" destId="{3B90914C-EDD6-490E-9A3F-3322BB584277}" srcOrd="0" destOrd="0" presId="urn:microsoft.com/office/officeart/2005/8/layout/funnel1"/>
    <dgm:cxn modelId="{26C4E9C9-463A-4C84-AC06-2C0D17818125}" type="presParOf" srcId="{3B90914C-EDD6-490E-9A3F-3322BB584277}" destId="{3B414DE7-0244-477D-93B6-2F7E2D176564}" srcOrd="0" destOrd="0" presId="urn:microsoft.com/office/officeart/2005/8/layout/funnel1"/>
    <dgm:cxn modelId="{0C07127E-1875-4C92-B687-DDE257AB26BC}" type="presParOf" srcId="{3B90914C-EDD6-490E-9A3F-3322BB584277}" destId="{C0C30A6F-B5EA-473B-B7C7-4A223FF35846}" srcOrd="1" destOrd="0" presId="urn:microsoft.com/office/officeart/2005/8/layout/funnel1"/>
    <dgm:cxn modelId="{80F8C3FE-7AC3-48B8-9061-8076C6A9FABA}" type="presParOf" srcId="{3B90914C-EDD6-490E-9A3F-3322BB584277}" destId="{89F1551A-F2C4-4C30-922B-4FA361D6FC99}" srcOrd="2" destOrd="0" presId="urn:microsoft.com/office/officeart/2005/8/layout/funnel1"/>
    <dgm:cxn modelId="{F0606FFE-71A1-4207-8BBA-2F771B32853C}" type="presParOf" srcId="{3B90914C-EDD6-490E-9A3F-3322BB584277}" destId="{624B50DF-270B-48EB-93D2-2B76887060C9}" srcOrd="3" destOrd="0" presId="urn:microsoft.com/office/officeart/2005/8/layout/funnel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latin typeface="微软雅黑" panose="020B0503020204020204" pitchFamily="34" charset="-122"/>
              <a:ea typeface="微软雅黑" panose="020B0503020204020204" pitchFamily="34" charset="-122"/>
              <a:cs typeface="+mn-cs"/>
            </a:rPr>
            <a:t>資料    爬取</a:t>
          </a:r>
          <a:endParaRPr lang="zh-TW" altLang="en-US" sz="1400" b="0" dirty="0">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ETL</a:t>
          </a:r>
          <a:endParaRPr lang="zh-TW" altLang="en-US" sz="1400" b="0" dirty="0">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24.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25.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26.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27.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28.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29.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8CFDFC9-62B3-4CD8-B087-E3CACD935779}" type="doc">
      <dgm:prSet loTypeId="urn:microsoft.com/office/officeart/2005/8/layout/cycle3" loCatId="cycle" qsTypeId="urn:microsoft.com/office/officeart/2005/8/quickstyle/simple1" qsCatId="simple" csTypeId="urn:microsoft.com/office/officeart/2005/8/colors/colorful3" csCatId="colorful" phldr="1"/>
      <dgm:spPr/>
      <dgm:t>
        <a:bodyPr/>
        <a:lstStyle/>
        <a:p>
          <a:endParaRPr lang="zh-TW" altLang="en-US"/>
        </a:p>
      </dgm:t>
    </dgm:pt>
    <dgm:pt modelId="{7E011F5D-0375-435F-BBF7-D8DF5819733E}">
      <dgm:prSet phldrT="[文字]" custT="1"/>
      <dgm:spPr>
        <a:solidFill>
          <a:srgbClr val="5D6A60"/>
        </a:solidFill>
        <a:ln>
          <a:noFill/>
        </a:ln>
      </dgm:spPr>
      <dgm:t>
        <a:bodyPr/>
        <a:lstStyle/>
        <a:p>
          <a:r>
            <a:rPr lang="zh-TW" altLang="en-US" sz="2400" dirty="0">
              <a:latin typeface="微软雅黑" panose="020B0503020204020204" pitchFamily="34" charset="-122"/>
              <a:ea typeface="微软雅黑" panose="020B0503020204020204" pitchFamily="34" charset="-122"/>
            </a:rPr>
            <a:t>智能冰箱</a:t>
          </a:r>
        </a:p>
      </dgm:t>
    </dgm:pt>
    <dgm:pt modelId="{A6241053-522E-4CFF-809A-52FAABC491EF}" type="parTrans" cxnId="{B19FA62B-ED66-41E4-8B9B-9D4F4A50BEBA}">
      <dgm:prSet/>
      <dgm:spPr/>
      <dgm:t>
        <a:bodyPr/>
        <a:lstStyle/>
        <a:p>
          <a:endParaRPr lang="zh-TW" altLang="en-US" sz="2400">
            <a:latin typeface="微软雅黑" panose="020B0503020204020204" pitchFamily="34" charset="-122"/>
            <a:ea typeface="微软雅黑" panose="020B0503020204020204" pitchFamily="34" charset="-122"/>
          </a:endParaRPr>
        </a:p>
      </dgm:t>
    </dgm:pt>
    <dgm:pt modelId="{C17CA55B-4411-4A0C-ADD1-83490B97DB56}" type="sibTrans" cxnId="{B19FA62B-ED66-41E4-8B9B-9D4F4A50BEBA}">
      <dgm:prSet/>
      <dgm:spPr>
        <a:solidFill>
          <a:srgbClr val="A5A5A5"/>
        </a:solidFill>
      </dgm:spPr>
      <dgm:t>
        <a:bodyPr/>
        <a:lstStyle/>
        <a:p>
          <a:endParaRPr lang="zh-TW" altLang="en-US" sz="2400">
            <a:latin typeface="微软雅黑" panose="020B0503020204020204" pitchFamily="34" charset="-122"/>
            <a:ea typeface="微软雅黑" panose="020B0503020204020204" pitchFamily="34" charset="-122"/>
          </a:endParaRPr>
        </a:p>
      </dgm:t>
    </dgm:pt>
    <dgm:pt modelId="{0A7592A6-BA64-4E90-AE4D-B7B725E1DB8E}">
      <dgm:prSet phldrT="[文字]" custT="1"/>
      <dgm:spPr>
        <a:ln>
          <a:noFill/>
        </a:ln>
      </dgm:spPr>
      <dgm:t>
        <a:bodyPr/>
        <a:lstStyle/>
        <a:p>
          <a:r>
            <a:rPr lang="zh-TW" altLang="en-US" sz="2400" dirty="0">
              <a:latin typeface="微软雅黑" panose="020B0503020204020204" pitchFamily="34" charset="-122"/>
              <a:ea typeface="微软雅黑" panose="020B0503020204020204" pitchFamily="34" charset="-122"/>
            </a:rPr>
            <a:t>食譜推薦</a:t>
          </a:r>
        </a:p>
      </dgm:t>
    </dgm:pt>
    <dgm:pt modelId="{F27DFE05-717C-4935-A7FC-973C5D34F685}" type="parTrans" cxnId="{DC0C202F-9D1F-442D-8780-AC1812644321}">
      <dgm:prSet/>
      <dgm:spPr/>
      <dgm:t>
        <a:bodyPr/>
        <a:lstStyle/>
        <a:p>
          <a:endParaRPr lang="zh-TW" altLang="en-US" sz="2400">
            <a:latin typeface="微软雅黑" panose="020B0503020204020204" pitchFamily="34" charset="-122"/>
            <a:ea typeface="微软雅黑" panose="020B0503020204020204" pitchFamily="34" charset="-122"/>
          </a:endParaRPr>
        </a:p>
      </dgm:t>
    </dgm:pt>
    <dgm:pt modelId="{83A278A2-BCEC-4519-A453-0F51D2ED7791}" type="sibTrans" cxnId="{DC0C202F-9D1F-442D-8780-AC1812644321}">
      <dgm:prSet/>
      <dgm:spPr/>
      <dgm:t>
        <a:bodyPr/>
        <a:lstStyle/>
        <a:p>
          <a:endParaRPr lang="zh-TW" altLang="en-US" sz="2400">
            <a:latin typeface="微软雅黑" panose="020B0503020204020204" pitchFamily="34" charset="-122"/>
            <a:ea typeface="微软雅黑" panose="020B0503020204020204" pitchFamily="34" charset="-122"/>
          </a:endParaRPr>
        </a:p>
      </dgm:t>
    </dgm:pt>
    <dgm:pt modelId="{1BE6EE13-5434-419A-9E16-32CAF9D3E0BE}">
      <dgm:prSet phldrT="[文字]" custT="1"/>
      <dgm:spPr>
        <a:ln>
          <a:noFill/>
        </a:ln>
      </dgm:spPr>
      <dgm:t>
        <a:bodyPr/>
        <a:lstStyle/>
        <a:p>
          <a:r>
            <a:rPr lang="zh-TW" altLang="en-US" sz="2400" dirty="0">
              <a:latin typeface="微软雅黑" panose="020B0503020204020204" pitchFamily="34" charset="-122"/>
              <a:ea typeface="微软雅黑" panose="020B0503020204020204" pitchFamily="34" charset="-122"/>
            </a:rPr>
            <a:t>食材庫存</a:t>
          </a:r>
        </a:p>
      </dgm:t>
    </dgm:pt>
    <dgm:pt modelId="{DFCD8A94-874F-46A1-84AA-EED274709725}" type="parTrans" cxnId="{B16868C8-3747-47AE-A526-BD517A124011}">
      <dgm:prSet/>
      <dgm:spPr/>
      <dgm:t>
        <a:bodyPr/>
        <a:lstStyle/>
        <a:p>
          <a:endParaRPr lang="zh-TW" altLang="en-US" sz="2400">
            <a:latin typeface="微软雅黑" panose="020B0503020204020204" pitchFamily="34" charset="-122"/>
            <a:ea typeface="微软雅黑" panose="020B0503020204020204" pitchFamily="34" charset="-122"/>
          </a:endParaRPr>
        </a:p>
      </dgm:t>
    </dgm:pt>
    <dgm:pt modelId="{74A7F4BE-D65A-41F5-B65B-1CEA48A02E07}" type="sibTrans" cxnId="{B16868C8-3747-47AE-A526-BD517A124011}">
      <dgm:prSet/>
      <dgm:spPr/>
      <dgm:t>
        <a:bodyPr/>
        <a:lstStyle/>
        <a:p>
          <a:endParaRPr lang="zh-TW" altLang="en-US" sz="2400">
            <a:latin typeface="微软雅黑" panose="020B0503020204020204" pitchFamily="34" charset="-122"/>
            <a:ea typeface="微软雅黑" panose="020B0503020204020204" pitchFamily="34" charset="-122"/>
          </a:endParaRPr>
        </a:p>
      </dgm:t>
    </dgm:pt>
    <dgm:pt modelId="{6E87C6E0-F959-482A-ADE7-271DAD142ACD}" type="pres">
      <dgm:prSet presAssocID="{08CFDFC9-62B3-4CD8-B087-E3CACD935779}" presName="Name0" presStyleCnt="0">
        <dgm:presLayoutVars>
          <dgm:dir/>
          <dgm:resizeHandles val="exact"/>
        </dgm:presLayoutVars>
      </dgm:prSet>
      <dgm:spPr/>
      <dgm:t>
        <a:bodyPr/>
        <a:lstStyle/>
        <a:p>
          <a:endParaRPr lang="zh-TW" altLang="en-US"/>
        </a:p>
      </dgm:t>
    </dgm:pt>
    <dgm:pt modelId="{2FE4F3DD-D525-4F3F-8509-16F27CE340BE}" type="pres">
      <dgm:prSet presAssocID="{08CFDFC9-62B3-4CD8-B087-E3CACD935779}" presName="cycle" presStyleCnt="0"/>
      <dgm:spPr/>
      <dgm:t>
        <a:bodyPr/>
        <a:lstStyle/>
        <a:p>
          <a:endParaRPr lang="zh-CN" altLang="en-US"/>
        </a:p>
      </dgm:t>
    </dgm:pt>
    <dgm:pt modelId="{0151D824-5A0D-4C1A-B374-315CD61EF7D8}" type="pres">
      <dgm:prSet presAssocID="{7E011F5D-0375-435F-BBF7-D8DF5819733E}" presName="nodeFirstNode" presStyleLbl="node1" presStyleIdx="0" presStyleCnt="3" custRadScaleRad="105270" custRadScaleInc="-2040">
        <dgm:presLayoutVars>
          <dgm:bulletEnabled val="1"/>
        </dgm:presLayoutVars>
      </dgm:prSet>
      <dgm:spPr/>
      <dgm:t>
        <a:bodyPr/>
        <a:lstStyle/>
        <a:p>
          <a:endParaRPr lang="zh-TW" altLang="en-US"/>
        </a:p>
      </dgm:t>
    </dgm:pt>
    <dgm:pt modelId="{1CDF86A1-C4DF-4524-8DB6-071C1447F9F2}" type="pres">
      <dgm:prSet presAssocID="{C17CA55B-4411-4A0C-ADD1-83490B97DB56}" presName="sibTransFirstNode" presStyleLbl="bgShp" presStyleIdx="0" presStyleCnt="1"/>
      <dgm:spPr/>
      <dgm:t>
        <a:bodyPr/>
        <a:lstStyle/>
        <a:p>
          <a:endParaRPr lang="zh-TW" altLang="en-US"/>
        </a:p>
      </dgm:t>
    </dgm:pt>
    <dgm:pt modelId="{AB0F9EF1-E6CE-46FE-8658-B02CEED06499}" type="pres">
      <dgm:prSet presAssocID="{1BE6EE13-5434-419A-9E16-32CAF9D3E0BE}" presName="nodeFollowingNodes" presStyleLbl="node1" presStyleIdx="1" presStyleCnt="3">
        <dgm:presLayoutVars>
          <dgm:bulletEnabled val="1"/>
        </dgm:presLayoutVars>
      </dgm:prSet>
      <dgm:spPr/>
      <dgm:t>
        <a:bodyPr/>
        <a:lstStyle/>
        <a:p>
          <a:endParaRPr lang="zh-TW" altLang="en-US"/>
        </a:p>
      </dgm:t>
    </dgm:pt>
    <dgm:pt modelId="{92B32805-6B5F-488D-A352-0C9612BEDD14}" type="pres">
      <dgm:prSet presAssocID="{0A7592A6-BA64-4E90-AE4D-B7B725E1DB8E}" presName="nodeFollowingNodes" presStyleLbl="node1" presStyleIdx="2" presStyleCnt="3">
        <dgm:presLayoutVars>
          <dgm:bulletEnabled val="1"/>
        </dgm:presLayoutVars>
      </dgm:prSet>
      <dgm:spPr/>
      <dgm:t>
        <a:bodyPr/>
        <a:lstStyle/>
        <a:p>
          <a:endParaRPr lang="zh-TW" altLang="en-US"/>
        </a:p>
      </dgm:t>
    </dgm:pt>
  </dgm:ptLst>
  <dgm:cxnLst>
    <dgm:cxn modelId="{B19FA62B-ED66-41E4-8B9B-9D4F4A50BEBA}" srcId="{08CFDFC9-62B3-4CD8-B087-E3CACD935779}" destId="{7E011F5D-0375-435F-BBF7-D8DF5819733E}" srcOrd="0" destOrd="0" parTransId="{A6241053-522E-4CFF-809A-52FAABC491EF}" sibTransId="{C17CA55B-4411-4A0C-ADD1-83490B97DB56}"/>
    <dgm:cxn modelId="{B6B3A739-FC5F-4BC2-A630-44D685DAD185}" type="presOf" srcId="{08CFDFC9-62B3-4CD8-B087-E3CACD935779}" destId="{6E87C6E0-F959-482A-ADE7-271DAD142ACD}" srcOrd="0" destOrd="0" presId="urn:microsoft.com/office/officeart/2005/8/layout/cycle3"/>
    <dgm:cxn modelId="{B0929B67-2F3B-41E7-8CB0-0AB18A744FAC}" type="presOf" srcId="{C17CA55B-4411-4A0C-ADD1-83490B97DB56}" destId="{1CDF86A1-C4DF-4524-8DB6-071C1447F9F2}" srcOrd="0" destOrd="0" presId="urn:microsoft.com/office/officeart/2005/8/layout/cycle3"/>
    <dgm:cxn modelId="{DC0C202F-9D1F-442D-8780-AC1812644321}" srcId="{08CFDFC9-62B3-4CD8-B087-E3CACD935779}" destId="{0A7592A6-BA64-4E90-AE4D-B7B725E1DB8E}" srcOrd="2" destOrd="0" parTransId="{F27DFE05-717C-4935-A7FC-973C5D34F685}" sibTransId="{83A278A2-BCEC-4519-A453-0F51D2ED7791}"/>
    <dgm:cxn modelId="{95BE9682-E108-4671-833C-D73AFAF3CC04}" type="presOf" srcId="{7E011F5D-0375-435F-BBF7-D8DF5819733E}" destId="{0151D824-5A0D-4C1A-B374-315CD61EF7D8}" srcOrd="0" destOrd="0" presId="urn:microsoft.com/office/officeart/2005/8/layout/cycle3"/>
    <dgm:cxn modelId="{E443D5D1-E3EA-4BD9-857B-908F874756B9}" type="presOf" srcId="{0A7592A6-BA64-4E90-AE4D-B7B725E1DB8E}" destId="{92B32805-6B5F-488D-A352-0C9612BEDD14}" srcOrd="0" destOrd="0" presId="urn:microsoft.com/office/officeart/2005/8/layout/cycle3"/>
    <dgm:cxn modelId="{57225367-E798-47EA-B7FD-A124EAA7167F}" type="presOf" srcId="{1BE6EE13-5434-419A-9E16-32CAF9D3E0BE}" destId="{AB0F9EF1-E6CE-46FE-8658-B02CEED06499}" srcOrd="0" destOrd="0" presId="urn:microsoft.com/office/officeart/2005/8/layout/cycle3"/>
    <dgm:cxn modelId="{B16868C8-3747-47AE-A526-BD517A124011}" srcId="{08CFDFC9-62B3-4CD8-B087-E3CACD935779}" destId="{1BE6EE13-5434-419A-9E16-32CAF9D3E0BE}" srcOrd="1" destOrd="0" parTransId="{DFCD8A94-874F-46A1-84AA-EED274709725}" sibTransId="{74A7F4BE-D65A-41F5-B65B-1CEA48A02E07}"/>
    <dgm:cxn modelId="{56678F68-772F-4ABE-ADBD-0E59CCB99B51}" type="presParOf" srcId="{6E87C6E0-F959-482A-ADE7-271DAD142ACD}" destId="{2FE4F3DD-D525-4F3F-8509-16F27CE340BE}" srcOrd="0" destOrd="0" presId="urn:microsoft.com/office/officeart/2005/8/layout/cycle3"/>
    <dgm:cxn modelId="{D0CAE12E-F1E1-45E6-AF81-3DB37E9E2CFB}" type="presParOf" srcId="{2FE4F3DD-D525-4F3F-8509-16F27CE340BE}" destId="{0151D824-5A0D-4C1A-B374-315CD61EF7D8}" srcOrd="0" destOrd="0" presId="urn:microsoft.com/office/officeart/2005/8/layout/cycle3"/>
    <dgm:cxn modelId="{51034B4A-CD17-4F3F-9F89-7D2C814EACA0}" type="presParOf" srcId="{2FE4F3DD-D525-4F3F-8509-16F27CE340BE}" destId="{1CDF86A1-C4DF-4524-8DB6-071C1447F9F2}" srcOrd="1" destOrd="0" presId="urn:microsoft.com/office/officeart/2005/8/layout/cycle3"/>
    <dgm:cxn modelId="{129C65A2-524A-4B39-9DFD-B21396F0B133}" type="presParOf" srcId="{2FE4F3DD-D525-4F3F-8509-16F27CE340BE}" destId="{AB0F9EF1-E6CE-46FE-8658-B02CEED06499}" srcOrd="2" destOrd="0" presId="urn:microsoft.com/office/officeart/2005/8/layout/cycle3"/>
    <dgm:cxn modelId="{7F2EE171-27ED-4FD6-8373-16548D5A2DE3}" type="presParOf" srcId="{2FE4F3DD-D525-4F3F-8509-16F27CE340BE}" destId="{92B32805-6B5F-488D-A352-0C9612BEDD14}" srcOrd="3" destOrd="0" presId="urn:microsoft.com/office/officeart/2005/8/layout/cycle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22" minVer="http://schemas.openxmlformats.org/drawingml/2006/diagram"/>
    </a:ext>
    <a:ext uri="{C62137D5-CB1D-491B-B009-E17868A290BF}">
      <dgm14:recolorImg xmlns:dgm14="http://schemas.microsoft.com/office/drawing/2010/diagram" val="1"/>
    </a:ext>
  </dgm:extLst>
</dgm:dataModel>
</file>

<file path=ppt/diagrams/data31.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ata32.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3.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34.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5.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6.xml><?xml version="1.0" encoding="utf-8"?>
<dgm:dataModel xmlns:dgm="http://schemas.openxmlformats.org/drawingml/2006/diagram" xmlns:a="http://schemas.openxmlformats.org/drawingml/2006/main">
  <dgm:ptLst>
    <dgm:pt modelId="{72619290-B166-4CD8-8423-23ECAAAECD8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2B7B04F5-B7C3-40E1-AFC3-776CA4B5AB25}">
      <dgm:prSet phldrT="[文本]" custT="1"/>
      <dgm:spPr>
        <a:solidFill>
          <a:srgbClr val="5D6A60"/>
        </a:solidFill>
        <a:ln>
          <a:noFill/>
        </a:ln>
      </dgm:spPr>
      <dgm:t>
        <a:bodyPr/>
        <a:lstStyle/>
        <a:p>
          <a:r>
            <a:rPr lang="en-US" altLang="zh-CN" sz="1600" b="1" dirty="0" smtClean="0">
              <a:latin typeface="微软雅黑" panose="020B0503020204020204" pitchFamily="34" charset="-122"/>
              <a:ea typeface="微软雅黑" panose="020B0503020204020204" pitchFamily="34" charset="-122"/>
            </a:rPr>
            <a:t>1</a:t>
          </a:r>
          <a:endParaRPr lang="zh-CN" altLang="en-US" sz="1600" b="1" dirty="0">
            <a:latin typeface="微软雅黑" panose="020B0503020204020204" pitchFamily="34" charset="-122"/>
            <a:ea typeface="微软雅黑" panose="020B0503020204020204" pitchFamily="34" charset="-122"/>
          </a:endParaRPr>
        </a:p>
      </dgm:t>
    </dgm:pt>
    <dgm:pt modelId="{73068DDD-22F8-491D-A208-3C0999BECA95}" type="parTrans" cxnId="{30DB3878-05BB-4C0F-8543-822F273605B7}">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9607A9E-ECC0-48CB-98C5-E2F35E3C0FA4}" type="sibTrans" cxnId="{30DB3878-05BB-4C0F-8543-822F273605B7}">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86AA5F-6F30-4EA4-9405-905A96A2BECB}">
      <dgm:prSet phldrT="[文本]" custT="1"/>
      <dgm:spPr>
        <a:solidFill>
          <a:srgbClr val="FCF5EA">
            <a:alpha val="90000"/>
          </a:srgbClr>
        </a:solidFill>
        <a:ln>
          <a:solidFill>
            <a:srgbClr val="5D6A60"/>
          </a:solidFill>
        </a:ln>
      </dgm:spPr>
      <dgm:t>
        <a:bodyPr/>
        <a:lstStyle/>
        <a:p>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選定</a:t>
          </a:r>
          <a:r>
            <a:rPr lang="en-US" altLang="zh-TW"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7</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種特徵</a:t>
          </a:r>
          <a:r>
            <a:rPr lang="en-US" altLang="zh-TW"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顏色</a:t>
          </a:r>
          <a:r>
            <a:rPr lang="en-US" altLang="zh-TW"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不同</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食材</a:t>
          </a:r>
          <a:endParaRPr lang="zh-CN" altLang="en-US" sz="1600" dirty="0">
            <a:latin typeface="微软雅黑" panose="020B0503020204020204" pitchFamily="34" charset="-122"/>
            <a:ea typeface="微软雅黑" panose="020B0503020204020204" pitchFamily="34" charset="-122"/>
          </a:endParaRPr>
        </a:p>
      </dgm:t>
    </dgm:pt>
    <dgm:pt modelId="{409EF334-CA5F-4594-8322-67B96430AB25}" type="parTrans" cxnId="{28F52CEB-C162-4334-BB19-41253242AD80}">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F2C2252-3E99-498A-BA22-84E6462D2297}" type="sibTrans" cxnId="{28F52CEB-C162-4334-BB19-41253242AD80}">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4A0C9DA5-39C9-4E49-8E7B-647CE3B5E7C7}">
      <dgm:prSet phldrT="[文本]" custT="1"/>
      <dgm:spPr>
        <a:solidFill>
          <a:srgbClr val="5D6A60"/>
        </a:solidFill>
        <a:ln>
          <a:noFill/>
        </a:ln>
      </dgm:spPr>
      <dgm:t>
        <a:bodyPr/>
        <a:lstStyle/>
        <a:p>
          <a:r>
            <a:rPr lang="en-US" altLang="zh-CN" sz="1600" b="1" dirty="0" smtClean="0">
              <a:latin typeface="微软雅黑" panose="020B0503020204020204" pitchFamily="34" charset="-122"/>
              <a:ea typeface="微软雅黑" panose="020B0503020204020204" pitchFamily="34" charset="-122"/>
            </a:rPr>
            <a:t>2</a:t>
          </a:r>
          <a:endParaRPr lang="zh-CN" altLang="en-US" sz="1600" b="1" dirty="0">
            <a:latin typeface="微软雅黑" panose="020B0503020204020204" pitchFamily="34" charset="-122"/>
            <a:ea typeface="微软雅黑" panose="020B0503020204020204" pitchFamily="34" charset="-122"/>
          </a:endParaRPr>
        </a:p>
      </dgm:t>
    </dgm:pt>
    <dgm:pt modelId="{E001CEA1-8401-4FC2-A837-85E5582A8FAD}" type="parTrans" cxnId="{D12FE858-9778-4AD3-A6E0-FCC9D02CD2B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B628B39-8AD0-4676-B1D7-D206C5464896}" type="sibTrans" cxnId="{D12FE858-9778-4AD3-A6E0-FCC9D02CD2B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C85CFF8A-FC61-4F82-BCFB-469807ABB049}">
      <dgm:prSet phldrT="[文本]" custT="1"/>
      <dgm:spPr>
        <a:solidFill>
          <a:srgbClr val="FCF5EA">
            <a:alpha val="90000"/>
          </a:srgbClr>
        </a:solidFill>
        <a:ln>
          <a:solidFill>
            <a:srgbClr val="5D6A60"/>
          </a:solidFill>
        </a:ln>
      </dgm:spPr>
      <dgm:t>
        <a:bodyPr/>
        <a:lstStyle/>
        <a:p>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剔除</a:t>
          </a:r>
          <a:r>
            <a:rPr lang="en-US" altLang="zh-TW"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不易辨識特徵的肉類</a:t>
          </a:r>
          <a:r>
            <a:rPr lang="en-US" altLang="zh-TW"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dgm:t>
    </dgm:pt>
    <dgm:pt modelId="{3220FCE0-9447-45A0-84B8-688B71C09DB2}" type="parTrans" cxnId="{F97C67FA-C672-4603-9446-AFF087437A54}">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756FBBC4-5EBB-4E3A-93D6-3412D1C0AE4F}" type="sibTrans" cxnId="{F97C67FA-C672-4603-9446-AFF087437A54}">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401D8F4D-12F7-4315-98FB-3CCEEDBF880C}">
      <dgm:prSet phldrT="[文本]" custT="1"/>
      <dgm:spPr>
        <a:solidFill>
          <a:srgbClr val="5D6A60"/>
        </a:solidFill>
        <a:ln>
          <a:noFill/>
        </a:ln>
      </dgm:spPr>
      <dgm:t>
        <a:bodyPr/>
        <a:lstStyle/>
        <a:p>
          <a:r>
            <a:rPr lang="en-US" altLang="zh-CN" sz="1600" b="1" dirty="0" smtClean="0">
              <a:latin typeface="微软雅黑" panose="020B0503020204020204" pitchFamily="34" charset="-122"/>
              <a:ea typeface="微软雅黑" panose="020B0503020204020204" pitchFamily="34" charset="-122"/>
            </a:rPr>
            <a:t>3</a:t>
          </a:r>
          <a:endParaRPr lang="zh-CN" altLang="en-US" sz="1600" b="1" dirty="0">
            <a:latin typeface="微软雅黑" panose="020B0503020204020204" pitchFamily="34" charset="-122"/>
            <a:ea typeface="微软雅黑" panose="020B0503020204020204" pitchFamily="34" charset="-122"/>
          </a:endParaRPr>
        </a:p>
      </dgm:t>
    </dgm:pt>
    <dgm:pt modelId="{CADFD1F0-2AD2-41AC-8000-D082CC92F2A4}" type="parTrans" cxnId="{AD1F44FF-7012-4936-861E-B594FC18C99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4CC7C3E0-3CBF-47C6-AD91-F77133656198}" type="sibTrans" cxnId="{AD1F44FF-7012-4936-861E-B594FC18C99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B6C3D50-B3BD-447D-8AD5-7A3CD64723DA}">
      <dgm:prSet phldrT="[文本]" custT="1"/>
      <dgm:spPr>
        <a:solidFill>
          <a:srgbClr val="FCF5EA">
            <a:alpha val="90000"/>
          </a:srgbClr>
        </a:solidFill>
        <a:ln>
          <a:solidFill>
            <a:srgbClr val="5D6A60"/>
          </a:solidFill>
        </a:ln>
      </dgm:spPr>
      <dgm:t>
        <a:bodyPr/>
        <a:lstStyle/>
        <a:p>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先挑選各</a:t>
          </a:r>
          <a:r>
            <a:rPr lang="en-US" altLang="zh-TW"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100</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張背景純白的圖片作為基底</a:t>
          </a:r>
          <a:endParaRPr lang="zh-CN" altLang="en-US" sz="1600" dirty="0">
            <a:latin typeface="微软雅黑" panose="020B0503020204020204" pitchFamily="34" charset="-122"/>
            <a:ea typeface="微软雅黑" panose="020B0503020204020204" pitchFamily="34" charset="-122"/>
          </a:endParaRPr>
        </a:p>
      </dgm:t>
    </dgm:pt>
    <dgm:pt modelId="{18906831-D76E-4183-83FE-52F68E1CC08E}" type="parTrans" cxnId="{82B20D5A-4ED5-4B10-B986-42966D9D4073}">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CDE184F2-4441-4222-A4CA-332C96A33C4B}" type="sibTrans" cxnId="{82B20D5A-4ED5-4B10-B986-42966D9D4073}">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AE6C8D98-8F9A-4B06-8508-2627B148406F}">
      <dgm:prSet phldrT="[文本]" custT="1"/>
      <dgm:spPr>
        <a:solidFill>
          <a:srgbClr val="5D6A60"/>
        </a:solidFill>
        <a:ln>
          <a:noFill/>
        </a:ln>
      </dgm:spPr>
      <dgm:t>
        <a:bodyPr/>
        <a:lstStyle/>
        <a:p>
          <a:r>
            <a:rPr lang="en-US" altLang="zh-CN" sz="1600" b="1" dirty="0" smtClean="0">
              <a:latin typeface="微软雅黑" panose="020B0503020204020204" pitchFamily="34" charset="-122"/>
              <a:ea typeface="微软雅黑" panose="020B0503020204020204" pitchFamily="34" charset="-122"/>
            </a:rPr>
            <a:t>4</a:t>
          </a:r>
          <a:endParaRPr lang="zh-CN" altLang="en-US" sz="1600" b="1" dirty="0">
            <a:latin typeface="微软雅黑" panose="020B0503020204020204" pitchFamily="34" charset="-122"/>
            <a:ea typeface="微软雅黑" panose="020B0503020204020204" pitchFamily="34" charset="-122"/>
          </a:endParaRPr>
        </a:p>
      </dgm:t>
    </dgm:pt>
    <dgm:pt modelId="{D138BD5A-8569-43A7-9613-F8024853700E}" type="parTrans" cxnId="{48A88B09-1611-4A7E-A8A7-6766B880D4EE}">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5BE05846-AF5F-42F3-BB42-7BE8929495A4}" type="sibTrans" cxnId="{48A88B09-1611-4A7E-A8A7-6766B880D4EE}">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453E2E71-E7BB-4789-BF02-04F0F37BB108}">
      <dgm:prSet phldrT="[文本]" custT="1"/>
      <dgm:spPr>
        <a:solidFill>
          <a:srgbClr val="5D6A60"/>
        </a:solidFill>
        <a:ln>
          <a:noFill/>
        </a:ln>
      </dgm:spPr>
      <dgm:t>
        <a:bodyPr/>
        <a:lstStyle/>
        <a:p>
          <a:r>
            <a:rPr lang="en-US" altLang="zh-CN" sz="1600" b="1" dirty="0" smtClean="0">
              <a:latin typeface="微软雅黑" panose="020B0503020204020204" pitchFamily="34" charset="-122"/>
              <a:ea typeface="微软雅黑" panose="020B0503020204020204" pitchFamily="34" charset="-122"/>
            </a:rPr>
            <a:t>5</a:t>
          </a:r>
          <a:endParaRPr lang="zh-CN" altLang="en-US" sz="1600" b="1" dirty="0">
            <a:latin typeface="微软雅黑" panose="020B0503020204020204" pitchFamily="34" charset="-122"/>
            <a:ea typeface="微软雅黑" panose="020B0503020204020204" pitchFamily="34" charset="-122"/>
          </a:endParaRPr>
        </a:p>
      </dgm:t>
    </dgm:pt>
    <dgm:pt modelId="{58F389AB-ACBC-497F-AB29-21DF36EED19F}" type="parTrans" cxnId="{DA9FE440-CAEA-408B-ABF3-9269022B7AB6}">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C9583B63-4024-4914-A72B-7199E088097C}" type="sibTrans" cxnId="{DA9FE440-CAEA-408B-ABF3-9269022B7AB6}">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566EE81-CAFF-44B2-9375-78DB026943FF}">
      <dgm:prSet phldrT="[文本]" custT="1"/>
      <dgm:spPr>
        <a:solidFill>
          <a:srgbClr val="5D6A60"/>
        </a:solidFill>
        <a:ln>
          <a:noFill/>
        </a:ln>
      </dgm:spPr>
      <dgm:t>
        <a:bodyPr/>
        <a:lstStyle/>
        <a:p>
          <a:r>
            <a:rPr lang="en-US" altLang="zh-CN" sz="1600" b="1" dirty="0" smtClean="0">
              <a:latin typeface="微软雅黑" panose="020B0503020204020204" pitchFamily="34" charset="-122"/>
              <a:ea typeface="微软雅黑" panose="020B0503020204020204" pitchFamily="34" charset="-122"/>
            </a:rPr>
            <a:t>6</a:t>
          </a:r>
          <a:endParaRPr lang="zh-CN" altLang="en-US" sz="1600" b="1" dirty="0">
            <a:latin typeface="微软雅黑" panose="020B0503020204020204" pitchFamily="34" charset="-122"/>
            <a:ea typeface="微软雅黑" panose="020B0503020204020204" pitchFamily="34" charset="-122"/>
          </a:endParaRPr>
        </a:p>
      </dgm:t>
    </dgm:pt>
    <dgm:pt modelId="{31C7961E-E7E1-4A5E-9A32-2310B9DAB3F7}" type="parTrans" cxnId="{A6AFA684-90BE-4697-80EB-F26F5E1E9CB7}">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32249335-4E6E-4B58-8587-F612EBA803B4}" type="sibTrans" cxnId="{A6AFA684-90BE-4697-80EB-F26F5E1E9CB7}">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0D05464C-0F44-4C19-8149-DBDA2B972329}">
      <dgm:prSet phldrT="[文本]" custT="1"/>
      <dgm:spPr>
        <a:solidFill>
          <a:srgbClr val="5D6A60"/>
        </a:solidFill>
        <a:ln>
          <a:noFill/>
        </a:ln>
      </dgm:spPr>
      <dgm:t>
        <a:bodyPr/>
        <a:lstStyle/>
        <a:p>
          <a:r>
            <a:rPr lang="en-US" altLang="zh-CN" sz="1600" b="1" dirty="0" smtClean="0">
              <a:latin typeface="微软雅黑" panose="020B0503020204020204" pitchFamily="34" charset="-122"/>
              <a:ea typeface="微软雅黑" panose="020B0503020204020204" pitchFamily="34" charset="-122"/>
            </a:rPr>
            <a:t>7</a:t>
          </a:r>
          <a:endParaRPr lang="zh-CN" altLang="en-US" sz="1600" b="1" dirty="0">
            <a:latin typeface="微软雅黑" panose="020B0503020204020204" pitchFamily="34" charset="-122"/>
            <a:ea typeface="微软雅黑" panose="020B0503020204020204" pitchFamily="34" charset="-122"/>
          </a:endParaRPr>
        </a:p>
      </dgm:t>
    </dgm:pt>
    <dgm:pt modelId="{FD4A744B-8942-4ABA-BBDC-C36327E0C95E}" type="parTrans" cxnId="{130E8FC7-9E9D-4696-A1BF-0ADB9A177B62}">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87E8721C-EB3D-4882-A565-96751871E1A7}" type="sibTrans" cxnId="{130E8FC7-9E9D-4696-A1BF-0ADB9A177B62}">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037B2DE-1205-47DA-9F69-CFB765B92C99}">
      <dgm:prSet custT="1"/>
      <dgm:spPr>
        <a:solidFill>
          <a:srgbClr val="FCF5EA">
            <a:alpha val="90000"/>
          </a:srgbClr>
        </a:solidFill>
        <a:ln>
          <a:solidFill>
            <a:srgbClr val="5D6A60"/>
          </a:solidFill>
        </a:ln>
      </dgm:spPr>
      <dgm:t>
        <a:bodyPr/>
        <a:lstStyle/>
        <a:p>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每類別圖片增量至</a:t>
          </a:r>
          <a:r>
            <a:rPr lang="en-US" altLang="zh-TW"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500</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張</a:t>
          </a:r>
          <a:r>
            <a:rPr lang="en-US" altLang="zh-TW" sz="16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背景非純白的圖片</a:t>
          </a:r>
          <a:r>
            <a:rPr lang="en-US" altLang="zh-TW" sz="16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endParaRPr>
        </a:p>
      </dgm:t>
    </dgm:pt>
    <dgm:pt modelId="{A0E1CEC5-852E-40D5-AC7A-00E48535A7EE}" type="parTrans" cxnId="{4122527D-0A0C-4914-A417-ADA9A513B63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5F04BE63-882D-4969-B0F8-A82F7D26682C}" type="sibTrans" cxnId="{4122527D-0A0C-4914-A417-ADA9A513B63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EBB0BB7-EC9C-400F-B2E0-E28D8599B61C}">
      <dgm:prSet custT="1"/>
      <dgm:spPr>
        <a:solidFill>
          <a:srgbClr val="FCF5EA">
            <a:alpha val="90000"/>
          </a:srgbClr>
        </a:solidFill>
        <a:ln>
          <a:solidFill>
            <a:srgbClr val="5D6A60"/>
          </a:solidFill>
        </a:ln>
      </dgm:spPr>
      <dgm:t>
        <a:bodyPr/>
        <a:lstStyle/>
        <a:p>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選用</a:t>
          </a:r>
          <a:r>
            <a:rPr lang="en-US" altLang="zh-TW"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CNN</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TW"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YOLO</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，再選用</a:t>
          </a:r>
          <a:r>
            <a:rPr lang="en-US" altLang="zh-TW"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KNN</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模型，使用多分類建法</a:t>
          </a:r>
          <a:endParaRPr lang="zh-CN" altLang="en-US" sz="1600" dirty="0">
            <a:latin typeface="微软雅黑" panose="020B0503020204020204" pitchFamily="34" charset="-122"/>
            <a:ea typeface="微软雅黑" panose="020B0503020204020204" pitchFamily="34" charset="-122"/>
          </a:endParaRPr>
        </a:p>
      </dgm:t>
    </dgm:pt>
    <dgm:pt modelId="{A622B0F4-FB5D-446B-98B7-5FBABD1883D1}" type="parTrans" cxnId="{C3105971-CCE7-4EE6-BBD8-96532D991BD1}">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364396B4-30D1-4F58-B1EE-3E37E8B2BE65}" type="sibTrans" cxnId="{C3105971-CCE7-4EE6-BBD8-96532D991BD1}">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7853E2DD-6C45-497A-9F86-C8A2BE71E9FA}">
      <dgm:prSet custT="1"/>
      <dgm:spPr>
        <a:solidFill>
          <a:srgbClr val="FCF5EA">
            <a:alpha val="90000"/>
          </a:srgbClr>
        </a:solidFill>
        <a:ln>
          <a:solidFill>
            <a:srgbClr val="5D6A60"/>
          </a:solidFill>
        </a:ln>
      </dgm:spPr>
      <dgm:t>
        <a:bodyPr/>
        <a:lstStyle/>
        <a:p>
          <a:r>
            <a:rPr lang="zh-TW" altLang="en-US"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手動分群</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來初步分類照片</a:t>
          </a:r>
          <a:endParaRPr lang="zh-CN" altLang="en-US" sz="1600" dirty="0">
            <a:latin typeface="微软雅黑" panose="020B0503020204020204" pitchFamily="34" charset="-122"/>
            <a:ea typeface="微软雅黑" panose="020B0503020204020204" pitchFamily="34" charset="-122"/>
          </a:endParaRPr>
        </a:p>
      </dgm:t>
    </dgm:pt>
    <dgm:pt modelId="{FDEA9FD9-48E1-4016-BA91-9252D2EF59C0}" type="parTrans" cxnId="{C723B102-2957-4FA5-AA0D-910AE29D8B44}">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63A49727-E644-44C4-8CDB-38FECEC547DA}" type="sibTrans" cxnId="{C723B102-2957-4FA5-AA0D-910AE29D8B44}">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E72A4E84-4200-4260-904F-A840B9CA3E9F}">
      <dgm:prSet custT="1"/>
      <dgm:spPr>
        <a:solidFill>
          <a:srgbClr val="FCF5EA">
            <a:alpha val="90000"/>
          </a:srgbClr>
        </a:solidFill>
        <a:ln>
          <a:solidFill>
            <a:srgbClr val="5D6A60"/>
          </a:solidFill>
        </a:ln>
      </dgm:spPr>
      <dgm:t>
        <a:bodyPr/>
        <a:lstStyle/>
        <a:p>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正式的模型做圖像辨識</a:t>
          </a:r>
          <a:endParaRPr lang="zh-CN" altLang="en-US" sz="1600" dirty="0">
            <a:latin typeface="微软雅黑" panose="020B0503020204020204" pitchFamily="34" charset="-122"/>
            <a:ea typeface="微软雅黑" panose="020B0503020204020204" pitchFamily="34" charset="-122"/>
          </a:endParaRPr>
        </a:p>
      </dgm:t>
    </dgm:pt>
    <dgm:pt modelId="{0037580E-BB80-42BB-99FA-C797EC961512}" type="parTrans" cxnId="{243DE3A3-0750-4CF8-967F-1069879855DC}">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4D2F30A-7144-4A9D-91F0-912A902DF7D1}" type="sibTrans" cxnId="{243DE3A3-0750-4CF8-967F-1069879855DC}">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C4270E7A-CD1E-4098-B3DA-0F3607F7A35C}" type="pres">
      <dgm:prSet presAssocID="{72619290-B166-4CD8-8423-23ECAAAECD8C}" presName="linearFlow" presStyleCnt="0">
        <dgm:presLayoutVars>
          <dgm:dir/>
          <dgm:animLvl val="lvl"/>
          <dgm:resizeHandles val="exact"/>
        </dgm:presLayoutVars>
      </dgm:prSet>
      <dgm:spPr/>
      <dgm:t>
        <a:bodyPr/>
        <a:lstStyle/>
        <a:p>
          <a:endParaRPr lang="zh-CN" altLang="en-US"/>
        </a:p>
      </dgm:t>
    </dgm:pt>
    <dgm:pt modelId="{7EB7E469-DDCF-4B30-B6C8-1E8E65AA368E}" type="pres">
      <dgm:prSet presAssocID="{2B7B04F5-B7C3-40E1-AFC3-776CA4B5AB25}" presName="composite" presStyleCnt="0"/>
      <dgm:spPr/>
    </dgm:pt>
    <dgm:pt modelId="{6D44B5CD-0376-4C4B-8BBC-EC68BAFCC112}" type="pres">
      <dgm:prSet presAssocID="{2B7B04F5-B7C3-40E1-AFC3-776CA4B5AB25}" presName="parentText" presStyleLbl="alignNode1" presStyleIdx="0" presStyleCnt="7">
        <dgm:presLayoutVars>
          <dgm:chMax val="1"/>
          <dgm:bulletEnabled val="1"/>
        </dgm:presLayoutVars>
      </dgm:prSet>
      <dgm:spPr/>
      <dgm:t>
        <a:bodyPr/>
        <a:lstStyle/>
        <a:p>
          <a:endParaRPr lang="zh-CN" altLang="en-US"/>
        </a:p>
      </dgm:t>
    </dgm:pt>
    <dgm:pt modelId="{57AC011F-85E3-43B4-BEB3-FB60CB8ACF36}" type="pres">
      <dgm:prSet presAssocID="{2B7B04F5-B7C3-40E1-AFC3-776CA4B5AB25}" presName="descendantText" presStyleLbl="alignAcc1" presStyleIdx="0" presStyleCnt="7">
        <dgm:presLayoutVars>
          <dgm:bulletEnabled val="1"/>
        </dgm:presLayoutVars>
      </dgm:prSet>
      <dgm:spPr/>
      <dgm:t>
        <a:bodyPr/>
        <a:lstStyle/>
        <a:p>
          <a:endParaRPr lang="zh-CN" altLang="en-US"/>
        </a:p>
      </dgm:t>
    </dgm:pt>
    <dgm:pt modelId="{3758636A-7B21-4960-81FB-E02DF5CE5989}" type="pres">
      <dgm:prSet presAssocID="{D9607A9E-ECC0-48CB-98C5-E2F35E3C0FA4}" presName="sp" presStyleCnt="0"/>
      <dgm:spPr/>
    </dgm:pt>
    <dgm:pt modelId="{47F923FB-1025-4AF8-B104-8E299688B505}" type="pres">
      <dgm:prSet presAssocID="{4A0C9DA5-39C9-4E49-8E7B-647CE3B5E7C7}" presName="composite" presStyleCnt="0"/>
      <dgm:spPr/>
    </dgm:pt>
    <dgm:pt modelId="{452A9DBA-B4A0-41D6-A09F-1B6844D32518}" type="pres">
      <dgm:prSet presAssocID="{4A0C9DA5-39C9-4E49-8E7B-647CE3B5E7C7}" presName="parentText" presStyleLbl="alignNode1" presStyleIdx="1" presStyleCnt="7">
        <dgm:presLayoutVars>
          <dgm:chMax val="1"/>
          <dgm:bulletEnabled val="1"/>
        </dgm:presLayoutVars>
      </dgm:prSet>
      <dgm:spPr/>
      <dgm:t>
        <a:bodyPr/>
        <a:lstStyle/>
        <a:p>
          <a:endParaRPr lang="zh-CN" altLang="en-US"/>
        </a:p>
      </dgm:t>
    </dgm:pt>
    <dgm:pt modelId="{57A2C340-1016-40C1-9BA8-D0AABCBAEBBA}" type="pres">
      <dgm:prSet presAssocID="{4A0C9DA5-39C9-4E49-8E7B-647CE3B5E7C7}" presName="descendantText" presStyleLbl="alignAcc1" presStyleIdx="1" presStyleCnt="7" custLinFactNeighborX="0" custLinFactNeighborY="0">
        <dgm:presLayoutVars>
          <dgm:bulletEnabled val="1"/>
        </dgm:presLayoutVars>
      </dgm:prSet>
      <dgm:spPr/>
      <dgm:t>
        <a:bodyPr/>
        <a:lstStyle/>
        <a:p>
          <a:endParaRPr lang="zh-CN" altLang="en-US"/>
        </a:p>
      </dgm:t>
    </dgm:pt>
    <dgm:pt modelId="{1FBCD68D-C39D-4964-BAB8-45B762372F45}" type="pres">
      <dgm:prSet presAssocID="{BB628B39-8AD0-4676-B1D7-D206C5464896}" presName="sp" presStyleCnt="0"/>
      <dgm:spPr/>
    </dgm:pt>
    <dgm:pt modelId="{7DE147F2-80D0-44C2-8E25-E7F366C05886}" type="pres">
      <dgm:prSet presAssocID="{401D8F4D-12F7-4315-98FB-3CCEEDBF880C}" presName="composite" presStyleCnt="0"/>
      <dgm:spPr/>
    </dgm:pt>
    <dgm:pt modelId="{A1BFF44B-5A59-4F80-9E14-4CCDF2B489B0}" type="pres">
      <dgm:prSet presAssocID="{401D8F4D-12F7-4315-98FB-3CCEEDBF880C}" presName="parentText" presStyleLbl="alignNode1" presStyleIdx="2" presStyleCnt="7">
        <dgm:presLayoutVars>
          <dgm:chMax val="1"/>
          <dgm:bulletEnabled val="1"/>
        </dgm:presLayoutVars>
      </dgm:prSet>
      <dgm:spPr/>
      <dgm:t>
        <a:bodyPr/>
        <a:lstStyle/>
        <a:p>
          <a:endParaRPr lang="zh-CN" altLang="en-US"/>
        </a:p>
      </dgm:t>
    </dgm:pt>
    <dgm:pt modelId="{8F1E4FF8-8FDC-4185-BC0E-FA3FF9A494F5}" type="pres">
      <dgm:prSet presAssocID="{401D8F4D-12F7-4315-98FB-3CCEEDBF880C}" presName="descendantText" presStyleLbl="alignAcc1" presStyleIdx="2" presStyleCnt="7">
        <dgm:presLayoutVars>
          <dgm:bulletEnabled val="1"/>
        </dgm:presLayoutVars>
      </dgm:prSet>
      <dgm:spPr/>
      <dgm:t>
        <a:bodyPr/>
        <a:lstStyle/>
        <a:p>
          <a:endParaRPr lang="zh-CN" altLang="en-US"/>
        </a:p>
      </dgm:t>
    </dgm:pt>
    <dgm:pt modelId="{306B3B3E-0F02-4DA7-BAC1-F4663AB1E825}" type="pres">
      <dgm:prSet presAssocID="{4CC7C3E0-3CBF-47C6-AD91-F77133656198}" presName="sp" presStyleCnt="0"/>
      <dgm:spPr/>
    </dgm:pt>
    <dgm:pt modelId="{1C2D4B5D-4921-4523-A85E-63A3113CB401}" type="pres">
      <dgm:prSet presAssocID="{AE6C8D98-8F9A-4B06-8508-2627B148406F}" presName="composite" presStyleCnt="0"/>
      <dgm:spPr/>
    </dgm:pt>
    <dgm:pt modelId="{B79B4A6A-CEF0-4265-9A33-2AD6932882F6}" type="pres">
      <dgm:prSet presAssocID="{AE6C8D98-8F9A-4B06-8508-2627B148406F}" presName="parentText" presStyleLbl="alignNode1" presStyleIdx="3" presStyleCnt="7">
        <dgm:presLayoutVars>
          <dgm:chMax val="1"/>
          <dgm:bulletEnabled val="1"/>
        </dgm:presLayoutVars>
      </dgm:prSet>
      <dgm:spPr/>
      <dgm:t>
        <a:bodyPr/>
        <a:lstStyle/>
        <a:p>
          <a:endParaRPr lang="zh-CN" altLang="en-US"/>
        </a:p>
      </dgm:t>
    </dgm:pt>
    <dgm:pt modelId="{272C4CB7-0E4D-4A2F-8C94-943390202879}" type="pres">
      <dgm:prSet presAssocID="{AE6C8D98-8F9A-4B06-8508-2627B148406F}" presName="descendantText" presStyleLbl="alignAcc1" presStyleIdx="3" presStyleCnt="7">
        <dgm:presLayoutVars>
          <dgm:bulletEnabled val="1"/>
        </dgm:presLayoutVars>
      </dgm:prSet>
      <dgm:spPr/>
      <dgm:t>
        <a:bodyPr/>
        <a:lstStyle/>
        <a:p>
          <a:endParaRPr lang="zh-CN" altLang="en-US"/>
        </a:p>
      </dgm:t>
    </dgm:pt>
    <dgm:pt modelId="{3CBC306E-C1B2-4E76-A6C7-BE0A43D4E848}" type="pres">
      <dgm:prSet presAssocID="{5BE05846-AF5F-42F3-BB42-7BE8929495A4}" presName="sp" presStyleCnt="0"/>
      <dgm:spPr/>
    </dgm:pt>
    <dgm:pt modelId="{4FD0347A-A563-42DB-A151-984A5151A297}" type="pres">
      <dgm:prSet presAssocID="{453E2E71-E7BB-4789-BF02-04F0F37BB108}" presName="composite" presStyleCnt="0"/>
      <dgm:spPr/>
    </dgm:pt>
    <dgm:pt modelId="{0C2348DB-9AE8-4BE9-B8DB-078C1001DE66}" type="pres">
      <dgm:prSet presAssocID="{453E2E71-E7BB-4789-BF02-04F0F37BB108}" presName="parentText" presStyleLbl="alignNode1" presStyleIdx="4" presStyleCnt="7">
        <dgm:presLayoutVars>
          <dgm:chMax val="1"/>
          <dgm:bulletEnabled val="1"/>
        </dgm:presLayoutVars>
      </dgm:prSet>
      <dgm:spPr/>
      <dgm:t>
        <a:bodyPr/>
        <a:lstStyle/>
        <a:p>
          <a:endParaRPr lang="zh-CN" altLang="en-US"/>
        </a:p>
      </dgm:t>
    </dgm:pt>
    <dgm:pt modelId="{43467DB1-CD2C-4133-A515-D75F3E3E4BA0}" type="pres">
      <dgm:prSet presAssocID="{453E2E71-E7BB-4789-BF02-04F0F37BB108}" presName="descendantText" presStyleLbl="alignAcc1" presStyleIdx="4" presStyleCnt="7">
        <dgm:presLayoutVars>
          <dgm:bulletEnabled val="1"/>
        </dgm:presLayoutVars>
      </dgm:prSet>
      <dgm:spPr/>
      <dgm:t>
        <a:bodyPr/>
        <a:lstStyle/>
        <a:p>
          <a:endParaRPr lang="zh-CN" altLang="en-US"/>
        </a:p>
      </dgm:t>
    </dgm:pt>
    <dgm:pt modelId="{4AF53D5E-C1D6-4AF6-9C57-C21A47A2F681}" type="pres">
      <dgm:prSet presAssocID="{C9583B63-4024-4914-A72B-7199E088097C}" presName="sp" presStyleCnt="0"/>
      <dgm:spPr/>
    </dgm:pt>
    <dgm:pt modelId="{A584C138-849C-4983-95C0-F013A396FDB6}" type="pres">
      <dgm:prSet presAssocID="{9566EE81-CAFF-44B2-9375-78DB026943FF}" presName="composite" presStyleCnt="0"/>
      <dgm:spPr/>
    </dgm:pt>
    <dgm:pt modelId="{0A7BC4B2-CC75-44BF-A096-867C493E3625}" type="pres">
      <dgm:prSet presAssocID="{9566EE81-CAFF-44B2-9375-78DB026943FF}" presName="parentText" presStyleLbl="alignNode1" presStyleIdx="5" presStyleCnt="7">
        <dgm:presLayoutVars>
          <dgm:chMax val="1"/>
          <dgm:bulletEnabled val="1"/>
        </dgm:presLayoutVars>
      </dgm:prSet>
      <dgm:spPr/>
      <dgm:t>
        <a:bodyPr/>
        <a:lstStyle/>
        <a:p>
          <a:endParaRPr lang="zh-CN" altLang="en-US"/>
        </a:p>
      </dgm:t>
    </dgm:pt>
    <dgm:pt modelId="{5D6AC480-69D7-47B8-91FB-71B5DE0574DD}" type="pres">
      <dgm:prSet presAssocID="{9566EE81-CAFF-44B2-9375-78DB026943FF}" presName="descendantText" presStyleLbl="alignAcc1" presStyleIdx="5" presStyleCnt="7">
        <dgm:presLayoutVars>
          <dgm:bulletEnabled val="1"/>
        </dgm:presLayoutVars>
      </dgm:prSet>
      <dgm:spPr/>
      <dgm:t>
        <a:bodyPr/>
        <a:lstStyle/>
        <a:p>
          <a:endParaRPr lang="zh-CN" altLang="en-US"/>
        </a:p>
      </dgm:t>
    </dgm:pt>
    <dgm:pt modelId="{E8D4F568-B8DF-438C-BA24-56266945A24B}" type="pres">
      <dgm:prSet presAssocID="{32249335-4E6E-4B58-8587-F612EBA803B4}" presName="sp" presStyleCnt="0"/>
      <dgm:spPr/>
    </dgm:pt>
    <dgm:pt modelId="{48046E7F-40DE-4E94-ADFB-AD671702E300}" type="pres">
      <dgm:prSet presAssocID="{0D05464C-0F44-4C19-8149-DBDA2B972329}" presName="composite" presStyleCnt="0"/>
      <dgm:spPr/>
    </dgm:pt>
    <dgm:pt modelId="{66272BD6-1FD2-4AB2-97ED-8EB7934986FB}" type="pres">
      <dgm:prSet presAssocID="{0D05464C-0F44-4C19-8149-DBDA2B972329}" presName="parentText" presStyleLbl="alignNode1" presStyleIdx="6" presStyleCnt="7">
        <dgm:presLayoutVars>
          <dgm:chMax val="1"/>
          <dgm:bulletEnabled val="1"/>
        </dgm:presLayoutVars>
      </dgm:prSet>
      <dgm:spPr/>
      <dgm:t>
        <a:bodyPr/>
        <a:lstStyle/>
        <a:p>
          <a:endParaRPr lang="zh-CN" altLang="en-US"/>
        </a:p>
      </dgm:t>
    </dgm:pt>
    <dgm:pt modelId="{A1629811-7384-44E9-955C-F4E3F300B38C}" type="pres">
      <dgm:prSet presAssocID="{0D05464C-0F44-4C19-8149-DBDA2B972329}" presName="descendantText" presStyleLbl="alignAcc1" presStyleIdx="6" presStyleCnt="7">
        <dgm:presLayoutVars>
          <dgm:bulletEnabled val="1"/>
        </dgm:presLayoutVars>
      </dgm:prSet>
      <dgm:spPr/>
      <dgm:t>
        <a:bodyPr/>
        <a:lstStyle/>
        <a:p>
          <a:endParaRPr lang="zh-CN" altLang="en-US"/>
        </a:p>
      </dgm:t>
    </dgm:pt>
  </dgm:ptLst>
  <dgm:cxnLst>
    <dgm:cxn modelId="{5C453115-0E59-4768-9952-116A436030A9}" type="presOf" srcId="{9566EE81-CAFF-44B2-9375-78DB026943FF}" destId="{0A7BC4B2-CC75-44BF-A096-867C493E3625}" srcOrd="0" destOrd="0" presId="urn:microsoft.com/office/officeart/2005/8/layout/chevron2"/>
    <dgm:cxn modelId="{B93702F1-96E8-4355-90D0-3C91E4E0F506}" type="presOf" srcId="{72619290-B166-4CD8-8423-23ECAAAECD8C}" destId="{C4270E7A-CD1E-4098-B3DA-0F3607F7A35C}" srcOrd="0" destOrd="0" presId="urn:microsoft.com/office/officeart/2005/8/layout/chevron2"/>
    <dgm:cxn modelId="{F58D4D5F-7D82-4D93-A691-AC2CCEC9D2EF}" type="presOf" srcId="{2B7B04F5-B7C3-40E1-AFC3-776CA4B5AB25}" destId="{6D44B5CD-0376-4C4B-8BBC-EC68BAFCC112}" srcOrd="0" destOrd="0" presId="urn:microsoft.com/office/officeart/2005/8/layout/chevron2"/>
    <dgm:cxn modelId="{30DB3878-05BB-4C0F-8543-822F273605B7}" srcId="{72619290-B166-4CD8-8423-23ECAAAECD8C}" destId="{2B7B04F5-B7C3-40E1-AFC3-776CA4B5AB25}" srcOrd="0" destOrd="0" parTransId="{73068DDD-22F8-491D-A208-3C0999BECA95}" sibTransId="{D9607A9E-ECC0-48CB-98C5-E2F35E3C0FA4}"/>
    <dgm:cxn modelId="{48A88B09-1611-4A7E-A8A7-6766B880D4EE}" srcId="{72619290-B166-4CD8-8423-23ECAAAECD8C}" destId="{AE6C8D98-8F9A-4B06-8508-2627B148406F}" srcOrd="3" destOrd="0" parTransId="{D138BD5A-8569-43A7-9613-F8024853700E}" sibTransId="{5BE05846-AF5F-42F3-BB42-7BE8929495A4}"/>
    <dgm:cxn modelId="{0D4E98E8-A547-421C-990F-86957BAE61F4}" type="presOf" srcId="{B037B2DE-1205-47DA-9F69-CFB765B92C99}" destId="{272C4CB7-0E4D-4A2F-8C94-943390202879}" srcOrd="0" destOrd="0" presId="urn:microsoft.com/office/officeart/2005/8/layout/chevron2"/>
    <dgm:cxn modelId="{2D5A932F-83C1-45FC-A863-B5F1729EFCA9}" type="presOf" srcId="{FB86AA5F-6F30-4EA4-9405-905A96A2BECB}" destId="{57AC011F-85E3-43B4-BEB3-FB60CB8ACF36}" srcOrd="0" destOrd="0" presId="urn:microsoft.com/office/officeart/2005/8/layout/chevron2"/>
    <dgm:cxn modelId="{C723B102-2957-4FA5-AA0D-910AE29D8B44}" srcId="{9566EE81-CAFF-44B2-9375-78DB026943FF}" destId="{7853E2DD-6C45-497A-9F86-C8A2BE71E9FA}" srcOrd="0" destOrd="0" parTransId="{FDEA9FD9-48E1-4016-BA91-9252D2EF59C0}" sibTransId="{63A49727-E644-44C4-8CDB-38FECEC547DA}"/>
    <dgm:cxn modelId="{A43E4118-250F-40F0-AA59-CD49B4A6C7DB}" type="presOf" srcId="{453E2E71-E7BB-4789-BF02-04F0F37BB108}" destId="{0C2348DB-9AE8-4BE9-B8DB-078C1001DE66}" srcOrd="0" destOrd="0" presId="urn:microsoft.com/office/officeart/2005/8/layout/chevron2"/>
    <dgm:cxn modelId="{09CBC6B2-735C-4710-8C4A-DAFA7A05295E}" type="presOf" srcId="{7853E2DD-6C45-497A-9F86-C8A2BE71E9FA}" destId="{5D6AC480-69D7-47B8-91FB-71B5DE0574DD}" srcOrd="0" destOrd="0" presId="urn:microsoft.com/office/officeart/2005/8/layout/chevron2"/>
    <dgm:cxn modelId="{A6AFA684-90BE-4697-80EB-F26F5E1E9CB7}" srcId="{72619290-B166-4CD8-8423-23ECAAAECD8C}" destId="{9566EE81-CAFF-44B2-9375-78DB026943FF}" srcOrd="5" destOrd="0" parTransId="{31C7961E-E7E1-4A5E-9A32-2310B9DAB3F7}" sibTransId="{32249335-4E6E-4B58-8587-F612EBA803B4}"/>
    <dgm:cxn modelId="{AD1F44FF-7012-4936-861E-B594FC18C999}" srcId="{72619290-B166-4CD8-8423-23ECAAAECD8C}" destId="{401D8F4D-12F7-4315-98FB-3CCEEDBF880C}" srcOrd="2" destOrd="0" parTransId="{CADFD1F0-2AD2-41AC-8000-D082CC92F2A4}" sibTransId="{4CC7C3E0-3CBF-47C6-AD91-F77133656198}"/>
    <dgm:cxn modelId="{75E73B18-F3CC-4F8D-8707-2F6C97003440}" type="presOf" srcId="{4A0C9DA5-39C9-4E49-8E7B-647CE3B5E7C7}" destId="{452A9DBA-B4A0-41D6-A09F-1B6844D32518}" srcOrd="0" destOrd="0" presId="urn:microsoft.com/office/officeart/2005/8/layout/chevron2"/>
    <dgm:cxn modelId="{C3105971-CCE7-4EE6-BBD8-96532D991BD1}" srcId="{453E2E71-E7BB-4789-BF02-04F0F37BB108}" destId="{DEBB0BB7-EC9C-400F-B2E0-E28D8599B61C}" srcOrd="0" destOrd="0" parTransId="{A622B0F4-FB5D-446B-98B7-5FBABD1883D1}" sibTransId="{364396B4-30D1-4F58-B1EE-3E37E8B2BE65}"/>
    <dgm:cxn modelId="{D12FE858-9778-4AD3-A6E0-FCC9D02CD2B9}" srcId="{72619290-B166-4CD8-8423-23ECAAAECD8C}" destId="{4A0C9DA5-39C9-4E49-8E7B-647CE3B5E7C7}" srcOrd="1" destOrd="0" parTransId="{E001CEA1-8401-4FC2-A837-85E5582A8FAD}" sibTransId="{BB628B39-8AD0-4676-B1D7-D206C5464896}"/>
    <dgm:cxn modelId="{4A82707A-94D1-48AE-9670-D5F050A026EE}" type="presOf" srcId="{0D05464C-0F44-4C19-8149-DBDA2B972329}" destId="{66272BD6-1FD2-4AB2-97ED-8EB7934986FB}" srcOrd="0" destOrd="0" presId="urn:microsoft.com/office/officeart/2005/8/layout/chevron2"/>
    <dgm:cxn modelId="{22F2EB9B-E731-4699-B867-1E5DDE7F966E}" type="presOf" srcId="{E72A4E84-4200-4260-904F-A840B9CA3E9F}" destId="{A1629811-7384-44E9-955C-F4E3F300B38C}" srcOrd="0" destOrd="0" presId="urn:microsoft.com/office/officeart/2005/8/layout/chevron2"/>
    <dgm:cxn modelId="{130E8FC7-9E9D-4696-A1BF-0ADB9A177B62}" srcId="{72619290-B166-4CD8-8423-23ECAAAECD8C}" destId="{0D05464C-0F44-4C19-8149-DBDA2B972329}" srcOrd="6" destOrd="0" parTransId="{FD4A744B-8942-4ABA-BBDC-C36327E0C95E}" sibTransId="{87E8721C-EB3D-4882-A565-96751871E1A7}"/>
    <dgm:cxn modelId="{F97C67FA-C672-4603-9446-AFF087437A54}" srcId="{4A0C9DA5-39C9-4E49-8E7B-647CE3B5E7C7}" destId="{C85CFF8A-FC61-4F82-BCFB-469807ABB049}" srcOrd="0" destOrd="0" parTransId="{3220FCE0-9447-45A0-84B8-688B71C09DB2}" sibTransId="{756FBBC4-5EBB-4E3A-93D6-3412D1C0AE4F}"/>
    <dgm:cxn modelId="{243DE3A3-0750-4CF8-967F-1069879855DC}" srcId="{0D05464C-0F44-4C19-8149-DBDA2B972329}" destId="{E72A4E84-4200-4260-904F-A840B9CA3E9F}" srcOrd="0" destOrd="0" parTransId="{0037580E-BB80-42BB-99FA-C797EC961512}" sibTransId="{94D2F30A-7144-4A9D-91F0-912A902DF7D1}"/>
    <dgm:cxn modelId="{DA9FE440-CAEA-408B-ABF3-9269022B7AB6}" srcId="{72619290-B166-4CD8-8423-23ECAAAECD8C}" destId="{453E2E71-E7BB-4789-BF02-04F0F37BB108}" srcOrd="4" destOrd="0" parTransId="{58F389AB-ACBC-497F-AB29-21DF36EED19F}" sibTransId="{C9583B63-4024-4914-A72B-7199E088097C}"/>
    <dgm:cxn modelId="{CC540DC1-4204-43C0-B780-50AE52DD5333}" type="presOf" srcId="{C85CFF8A-FC61-4F82-BCFB-469807ABB049}" destId="{57A2C340-1016-40C1-9BA8-D0AABCBAEBBA}" srcOrd="0" destOrd="0" presId="urn:microsoft.com/office/officeart/2005/8/layout/chevron2"/>
    <dgm:cxn modelId="{2A13CF5F-4B38-4D4F-B2E2-0955C617F4E0}" type="presOf" srcId="{DEBB0BB7-EC9C-400F-B2E0-E28D8599B61C}" destId="{43467DB1-CD2C-4133-A515-D75F3E3E4BA0}" srcOrd="0" destOrd="0" presId="urn:microsoft.com/office/officeart/2005/8/layout/chevron2"/>
    <dgm:cxn modelId="{82B20D5A-4ED5-4B10-B986-42966D9D4073}" srcId="{401D8F4D-12F7-4315-98FB-3CCEEDBF880C}" destId="{BB6C3D50-B3BD-447D-8AD5-7A3CD64723DA}" srcOrd="0" destOrd="0" parTransId="{18906831-D76E-4183-83FE-52F68E1CC08E}" sibTransId="{CDE184F2-4441-4222-A4CA-332C96A33C4B}"/>
    <dgm:cxn modelId="{05ACAF70-6486-4A0E-A412-AB5B94F836AF}" type="presOf" srcId="{401D8F4D-12F7-4315-98FB-3CCEEDBF880C}" destId="{A1BFF44B-5A59-4F80-9E14-4CCDF2B489B0}" srcOrd="0" destOrd="0" presId="urn:microsoft.com/office/officeart/2005/8/layout/chevron2"/>
    <dgm:cxn modelId="{4122527D-0A0C-4914-A417-ADA9A513B63D}" srcId="{AE6C8D98-8F9A-4B06-8508-2627B148406F}" destId="{B037B2DE-1205-47DA-9F69-CFB765B92C99}" srcOrd="0" destOrd="0" parTransId="{A0E1CEC5-852E-40D5-AC7A-00E48535A7EE}" sibTransId="{5F04BE63-882D-4969-B0F8-A82F7D26682C}"/>
    <dgm:cxn modelId="{145F05FE-B344-43F9-BCB7-D9A3984DB47E}" type="presOf" srcId="{AE6C8D98-8F9A-4B06-8508-2627B148406F}" destId="{B79B4A6A-CEF0-4265-9A33-2AD6932882F6}" srcOrd="0" destOrd="0" presId="urn:microsoft.com/office/officeart/2005/8/layout/chevron2"/>
    <dgm:cxn modelId="{84C78936-A488-4134-8FC8-9F92FBA41EAE}" type="presOf" srcId="{BB6C3D50-B3BD-447D-8AD5-7A3CD64723DA}" destId="{8F1E4FF8-8FDC-4185-BC0E-FA3FF9A494F5}" srcOrd="0" destOrd="0" presId="urn:microsoft.com/office/officeart/2005/8/layout/chevron2"/>
    <dgm:cxn modelId="{28F52CEB-C162-4334-BB19-41253242AD80}" srcId="{2B7B04F5-B7C3-40E1-AFC3-776CA4B5AB25}" destId="{FB86AA5F-6F30-4EA4-9405-905A96A2BECB}" srcOrd="0" destOrd="0" parTransId="{409EF334-CA5F-4594-8322-67B96430AB25}" sibTransId="{DF2C2252-3E99-498A-BA22-84E6462D2297}"/>
    <dgm:cxn modelId="{6BC2F283-94AD-40B9-9109-FDFCE5E28161}" type="presParOf" srcId="{C4270E7A-CD1E-4098-B3DA-0F3607F7A35C}" destId="{7EB7E469-DDCF-4B30-B6C8-1E8E65AA368E}" srcOrd="0" destOrd="0" presId="urn:microsoft.com/office/officeart/2005/8/layout/chevron2"/>
    <dgm:cxn modelId="{43E22BB3-6D06-45E6-B7C6-F398C581CE91}" type="presParOf" srcId="{7EB7E469-DDCF-4B30-B6C8-1E8E65AA368E}" destId="{6D44B5CD-0376-4C4B-8BBC-EC68BAFCC112}" srcOrd="0" destOrd="0" presId="urn:microsoft.com/office/officeart/2005/8/layout/chevron2"/>
    <dgm:cxn modelId="{09272F00-6D3F-401E-B7CF-02C9CDCF8D26}" type="presParOf" srcId="{7EB7E469-DDCF-4B30-B6C8-1E8E65AA368E}" destId="{57AC011F-85E3-43B4-BEB3-FB60CB8ACF36}" srcOrd="1" destOrd="0" presId="urn:microsoft.com/office/officeart/2005/8/layout/chevron2"/>
    <dgm:cxn modelId="{F4339F45-ACBB-4E3C-BDBE-AEA978DE0479}" type="presParOf" srcId="{C4270E7A-CD1E-4098-B3DA-0F3607F7A35C}" destId="{3758636A-7B21-4960-81FB-E02DF5CE5989}" srcOrd="1" destOrd="0" presId="urn:microsoft.com/office/officeart/2005/8/layout/chevron2"/>
    <dgm:cxn modelId="{D1E4DFA8-1A16-41CF-A877-64232B3F9C2B}" type="presParOf" srcId="{C4270E7A-CD1E-4098-B3DA-0F3607F7A35C}" destId="{47F923FB-1025-4AF8-B104-8E299688B505}" srcOrd="2" destOrd="0" presId="urn:microsoft.com/office/officeart/2005/8/layout/chevron2"/>
    <dgm:cxn modelId="{6460EA40-DB7D-4FB3-8883-498C53910ED0}" type="presParOf" srcId="{47F923FB-1025-4AF8-B104-8E299688B505}" destId="{452A9DBA-B4A0-41D6-A09F-1B6844D32518}" srcOrd="0" destOrd="0" presId="urn:microsoft.com/office/officeart/2005/8/layout/chevron2"/>
    <dgm:cxn modelId="{C77505C7-0D18-4884-8593-50EDB0D78E73}" type="presParOf" srcId="{47F923FB-1025-4AF8-B104-8E299688B505}" destId="{57A2C340-1016-40C1-9BA8-D0AABCBAEBBA}" srcOrd="1" destOrd="0" presId="urn:microsoft.com/office/officeart/2005/8/layout/chevron2"/>
    <dgm:cxn modelId="{2583240A-99AA-4710-9799-DAF13450D17E}" type="presParOf" srcId="{C4270E7A-CD1E-4098-B3DA-0F3607F7A35C}" destId="{1FBCD68D-C39D-4964-BAB8-45B762372F45}" srcOrd="3" destOrd="0" presId="urn:microsoft.com/office/officeart/2005/8/layout/chevron2"/>
    <dgm:cxn modelId="{8F2FB192-EE90-44F7-8719-D542BE5C3C84}" type="presParOf" srcId="{C4270E7A-CD1E-4098-B3DA-0F3607F7A35C}" destId="{7DE147F2-80D0-44C2-8E25-E7F366C05886}" srcOrd="4" destOrd="0" presId="urn:microsoft.com/office/officeart/2005/8/layout/chevron2"/>
    <dgm:cxn modelId="{2015AF8D-9131-4885-9FC7-1121A5DE9338}" type="presParOf" srcId="{7DE147F2-80D0-44C2-8E25-E7F366C05886}" destId="{A1BFF44B-5A59-4F80-9E14-4CCDF2B489B0}" srcOrd="0" destOrd="0" presId="urn:microsoft.com/office/officeart/2005/8/layout/chevron2"/>
    <dgm:cxn modelId="{C8271F58-8640-4458-B237-67FE87DA09A3}" type="presParOf" srcId="{7DE147F2-80D0-44C2-8E25-E7F366C05886}" destId="{8F1E4FF8-8FDC-4185-BC0E-FA3FF9A494F5}" srcOrd="1" destOrd="0" presId="urn:microsoft.com/office/officeart/2005/8/layout/chevron2"/>
    <dgm:cxn modelId="{B00E9A68-252A-45C1-82C6-74CEA1B72823}" type="presParOf" srcId="{C4270E7A-CD1E-4098-B3DA-0F3607F7A35C}" destId="{306B3B3E-0F02-4DA7-BAC1-F4663AB1E825}" srcOrd="5" destOrd="0" presId="urn:microsoft.com/office/officeart/2005/8/layout/chevron2"/>
    <dgm:cxn modelId="{130A6FDF-4E34-4D78-AF23-F2F0BC0F0CBF}" type="presParOf" srcId="{C4270E7A-CD1E-4098-B3DA-0F3607F7A35C}" destId="{1C2D4B5D-4921-4523-A85E-63A3113CB401}" srcOrd="6" destOrd="0" presId="urn:microsoft.com/office/officeart/2005/8/layout/chevron2"/>
    <dgm:cxn modelId="{9A357A02-4E67-4CA0-AAF8-2F9E9BF0F445}" type="presParOf" srcId="{1C2D4B5D-4921-4523-A85E-63A3113CB401}" destId="{B79B4A6A-CEF0-4265-9A33-2AD6932882F6}" srcOrd="0" destOrd="0" presId="urn:microsoft.com/office/officeart/2005/8/layout/chevron2"/>
    <dgm:cxn modelId="{60832C2C-EDFD-41A8-B782-80CD8F19A98B}" type="presParOf" srcId="{1C2D4B5D-4921-4523-A85E-63A3113CB401}" destId="{272C4CB7-0E4D-4A2F-8C94-943390202879}" srcOrd="1" destOrd="0" presId="urn:microsoft.com/office/officeart/2005/8/layout/chevron2"/>
    <dgm:cxn modelId="{9C231985-0C86-4FCB-8954-BC8C263F150C}" type="presParOf" srcId="{C4270E7A-CD1E-4098-B3DA-0F3607F7A35C}" destId="{3CBC306E-C1B2-4E76-A6C7-BE0A43D4E848}" srcOrd="7" destOrd="0" presId="urn:microsoft.com/office/officeart/2005/8/layout/chevron2"/>
    <dgm:cxn modelId="{BE0A4212-D39D-4FD1-98A4-F86DCD81A589}" type="presParOf" srcId="{C4270E7A-CD1E-4098-B3DA-0F3607F7A35C}" destId="{4FD0347A-A563-42DB-A151-984A5151A297}" srcOrd="8" destOrd="0" presId="urn:microsoft.com/office/officeart/2005/8/layout/chevron2"/>
    <dgm:cxn modelId="{069A5BEB-98B5-4A9C-90E1-E4A21942FF23}" type="presParOf" srcId="{4FD0347A-A563-42DB-A151-984A5151A297}" destId="{0C2348DB-9AE8-4BE9-B8DB-078C1001DE66}" srcOrd="0" destOrd="0" presId="urn:microsoft.com/office/officeart/2005/8/layout/chevron2"/>
    <dgm:cxn modelId="{55267E11-E658-470B-9FE2-C069421C6AC4}" type="presParOf" srcId="{4FD0347A-A563-42DB-A151-984A5151A297}" destId="{43467DB1-CD2C-4133-A515-D75F3E3E4BA0}" srcOrd="1" destOrd="0" presId="urn:microsoft.com/office/officeart/2005/8/layout/chevron2"/>
    <dgm:cxn modelId="{0A080A2C-6D58-4928-87B1-D78AF46E8C46}" type="presParOf" srcId="{C4270E7A-CD1E-4098-B3DA-0F3607F7A35C}" destId="{4AF53D5E-C1D6-4AF6-9C57-C21A47A2F681}" srcOrd="9" destOrd="0" presId="urn:microsoft.com/office/officeart/2005/8/layout/chevron2"/>
    <dgm:cxn modelId="{512270FD-F0E2-47A3-A323-37160A8B7212}" type="presParOf" srcId="{C4270E7A-CD1E-4098-B3DA-0F3607F7A35C}" destId="{A584C138-849C-4983-95C0-F013A396FDB6}" srcOrd="10" destOrd="0" presId="urn:microsoft.com/office/officeart/2005/8/layout/chevron2"/>
    <dgm:cxn modelId="{1A51F24C-B75E-45A7-820F-3F3384E4EA63}" type="presParOf" srcId="{A584C138-849C-4983-95C0-F013A396FDB6}" destId="{0A7BC4B2-CC75-44BF-A096-867C493E3625}" srcOrd="0" destOrd="0" presId="urn:microsoft.com/office/officeart/2005/8/layout/chevron2"/>
    <dgm:cxn modelId="{03CCB59C-F932-4583-8FE6-FD30978B3E06}" type="presParOf" srcId="{A584C138-849C-4983-95C0-F013A396FDB6}" destId="{5D6AC480-69D7-47B8-91FB-71B5DE0574DD}" srcOrd="1" destOrd="0" presId="urn:microsoft.com/office/officeart/2005/8/layout/chevron2"/>
    <dgm:cxn modelId="{89D9A8F3-0490-41B0-BF25-FA17AD53B5A3}" type="presParOf" srcId="{C4270E7A-CD1E-4098-B3DA-0F3607F7A35C}" destId="{E8D4F568-B8DF-438C-BA24-56266945A24B}" srcOrd="11" destOrd="0" presId="urn:microsoft.com/office/officeart/2005/8/layout/chevron2"/>
    <dgm:cxn modelId="{4C51280B-0E81-46E2-BD87-0A08ED0F966A}" type="presParOf" srcId="{C4270E7A-CD1E-4098-B3DA-0F3607F7A35C}" destId="{48046E7F-40DE-4E94-ADFB-AD671702E300}" srcOrd="12" destOrd="0" presId="urn:microsoft.com/office/officeart/2005/8/layout/chevron2"/>
    <dgm:cxn modelId="{183A5193-75A2-414E-93AF-4B7DB1094C30}" type="presParOf" srcId="{48046E7F-40DE-4E94-ADFB-AD671702E300}" destId="{66272BD6-1FD2-4AB2-97ED-8EB7934986FB}" srcOrd="0" destOrd="0" presId="urn:microsoft.com/office/officeart/2005/8/layout/chevron2"/>
    <dgm:cxn modelId="{51DFCE5C-B12D-4804-816D-72DCD7E1B960}" type="presParOf" srcId="{48046E7F-40DE-4E94-ADFB-AD671702E300}" destId="{A1629811-7384-44E9-955C-F4E3F300B38C}"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8.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9.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latin typeface="微软雅黑" panose="020B0503020204020204" pitchFamily="34" charset="-122"/>
              <a:ea typeface="微软雅黑" panose="020B0503020204020204" pitchFamily="34" charset="-122"/>
              <a:cs typeface="+mn-cs"/>
            </a:rPr>
            <a:t>資料    爬取</a:t>
          </a:r>
          <a:endParaRPr lang="zh-TW" altLang="en-US" sz="1400" b="0" dirty="0">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ETL</a:t>
          </a:r>
          <a:endParaRPr lang="zh-TW" altLang="en-US" sz="1400" b="0" dirty="0">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9" minVer="http://schemas.openxmlformats.org/drawingml/2006/diagram"/>
    </a:ext>
    <a:ext uri="{C62137D5-CB1D-491B-B009-E17868A290BF}">
      <dgm14:recolorImg xmlns:dgm14="http://schemas.microsoft.com/office/drawing/2010/diagram" val="1"/>
    </a:ext>
  </dgm:extLst>
</dgm:dataModel>
</file>

<file path=ppt/diagrams/data40.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41.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42.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43.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44.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45.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46.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47.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48.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49.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latin typeface="微软雅黑" panose="020B0503020204020204" pitchFamily="34" charset="-122"/>
              <a:ea typeface="微软雅黑" panose="020B0503020204020204" pitchFamily="34" charset="-122"/>
              <a:cs typeface="+mn-cs"/>
            </a:rPr>
            <a:t>資料    爬取</a:t>
          </a:r>
          <a:endParaRPr lang="zh-TW" altLang="en-US" sz="1400" b="0" dirty="0">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ETL</a:t>
          </a:r>
          <a:endParaRPr lang="zh-TW" altLang="en-US" sz="1400" b="0" dirty="0">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50.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1.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52.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3.xml><?xml version="1.0" encoding="utf-8"?>
<dgm:dataModel xmlns:dgm="http://schemas.openxmlformats.org/drawingml/2006/diagram" xmlns:a="http://schemas.openxmlformats.org/drawingml/2006/main">
  <dgm:ptLst>
    <dgm:pt modelId="{9CF7705F-D116-4D76-8683-2E7D659B8CA3}" type="doc">
      <dgm:prSet loTypeId="urn:microsoft.com/office/officeart/2005/8/layout/hProcess9" loCatId="process" qsTypeId="urn:microsoft.com/office/officeart/2005/8/quickstyle/simple1" qsCatId="simple" csTypeId="urn:microsoft.com/office/officeart/2005/8/colors/colorful3" csCatId="colorful" phldr="1"/>
      <dgm:spPr/>
    </dgm:pt>
    <dgm:pt modelId="{4F070935-58D3-49B6-A05B-C0B07E4E77B5}">
      <dgm:prSet phldrT="[文字]" custT="1"/>
      <dgm:spPr>
        <a:solidFill>
          <a:srgbClr val="A06250"/>
        </a:solidFill>
        <a:ln>
          <a:noFill/>
        </a:ln>
      </dgm:spPr>
      <dgm:t>
        <a:bodyPr/>
        <a:lstStyle/>
        <a:p>
          <a:r>
            <a:rPr lang="zh-TW" altLang="en-US" sz="1800" b="1" dirty="0">
              <a:latin typeface="微软雅黑" panose="020B0503020204020204" pitchFamily="34" charset="-122"/>
              <a:ea typeface="微软雅黑" panose="020B0503020204020204" pitchFamily="34" charset="-122"/>
            </a:rPr>
            <a:t>感測控制</a:t>
          </a:r>
        </a:p>
      </dgm:t>
    </dgm:pt>
    <dgm:pt modelId="{AC1C282E-07E6-454A-9B1E-858526907266}" type="parTrans" cxnId="{BCE9E520-E5CF-488C-961A-62084275CECC}">
      <dgm:prSet/>
      <dgm:spPr/>
      <dgm:t>
        <a:bodyPr/>
        <a:lstStyle/>
        <a:p>
          <a:endParaRPr lang="zh-TW" altLang="en-US" sz="1800" b="1">
            <a:latin typeface="微软雅黑" panose="020B0503020204020204" pitchFamily="34" charset="-122"/>
            <a:ea typeface="微软雅黑" panose="020B0503020204020204" pitchFamily="34" charset="-122"/>
          </a:endParaRPr>
        </a:p>
      </dgm:t>
    </dgm:pt>
    <dgm:pt modelId="{A647CDED-6D18-4D52-B1F3-160D7E1924F3}" type="sibTrans" cxnId="{BCE9E520-E5CF-488C-961A-62084275CECC}">
      <dgm:prSet/>
      <dgm:spPr/>
      <dgm:t>
        <a:bodyPr/>
        <a:lstStyle/>
        <a:p>
          <a:endParaRPr lang="zh-TW" altLang="en-US" sz="1800" b="1">
            <a:latin typeface="微软雅黑" panose="020B0503020204020204" pitchFamily="34" charset="-122"/>
            <a:ea typeface="微软雅黑" panose="020B0503020204020204" pitchFamily="34" charset="-122"/>
          </a:endParaRPr>
        </a:p>
      </dgm:t>
    </dgm:pt>
    <dgm:pt modelId="{6395103A-8127-4C48-BFE5-6CC34B183AD5}">
      <dgm:prSet phldrT="[文字]" custT="1"/>
      <dgm:spPr>
        <a:ln>
          <a:noFill/>
        </a:ln>
      </dgm:spPr>
      <dgm:t>
        <a:bodyPr/>
        <a:lstStyle/>
        <a:p>
          <a:r>
            <a:rPr lang="zh-TW" altLang="en-US" sz="1800" b="1" dirty="0">
              <a:latin typeface="微软雅黑" panose="020B0503020204020204" pitchFamily="34" charset="-122"/>
              <a:ea typeface="微软雅黑" panose="020B0503020204020204" pitchFamily="34" charset="-122"/>
            </a:rPr>
            <a:t>圖像辨識</a:t>
          </a:r>
        </a:p>
      </dgm:t>
    </dgm:pt>
    <dgm:pt modelId="{4CA8BDB7-8D3A-4EFB-B0D4-8AC9B50FE513}" type="parTrans" cxnId="{BC2218EC-EF10-42A3-A6CC-325769C101A5}">
      <dgm:prSet/>
      <dgm:spPr/>
      <dgm:t>
        <a:bodyPr/>
        <a:lstStyle/>
        <a:p>
          <a:endParaRPr lang="zh-TW" altLang="en-US" sz="1800" b="1">
            <a:latin typeface="微软雅黑" panose="020B0503020204020204" pitchFamily="34" charset="-122"/>
            <a:ea typeface="微软雅黑" panose="020B0503020204020204" pitchFamily="34" charset="-122"/>
          </a:endParaRPr>
        </a:p>
      </dgm:t>
    </dgm:pt>
    <dgm:pt modelId="{C0AAF15A-26E7-4BBF-935D-DFD1DAE95337}" type="sibTrans" cxnId="{BC2218EC-EF10-42A3-A6CC-325769C101A5}">
      <dgm:prSet/>
      <dgm:spPr/>
      <dgm:t>
        <a:bodyPr/>
        <a:lstStyle/>
        <a:p>
          <a:endParaRPr lang="zh-TW" altLang="en-US" sz="1800" b="1">
            <a:latin typeface="微软雅黑" panose="020B0503020204020204" pitchFamily="34" charset="-122"/>
            <a:ea typeface="微软雅黑" panose="020B0503020204020204" pitchFamily="34" charset="-122"/>
          </a:endParaRPr>
        </a:p>
      </dgm:t>
    </dgm:pt>
    <dgm:pt modelId="{D8224D45-9D0C-44AB-857E-B517BE65A2BB}">
      <dgm:prSet phldrT="[文字]" custT="1"/>
      <dgm:spPr>
        <a:ln>
          <a:noFill/>
        </a:ln>
      </dgm:spPr>
      <dgm:t>
        <a:bodyPr/>
        <a:lstStyle/>
        <a:p>
          <a:r>
            <a:rPr lang="zh-TW" altLang="en-US" sz="1800" b="1" dirty="0">
              <a:latin typeface="微软雅黑" panose="020B0503020204020204" pitchFamily="34" charset="-122"/>
              <a:ea typeface="微软雅黑" panose="020B0503020204020204" pitchFamily="34" charset="-122"/>
            </a:rPr>
            <a:t>數據傳輸</a:t>
          </a:r>
        </a:p>
      </dgm:t>
    </dgm:pt>
    <dgm:pt modelId="{5B5E065E-7045-4248-9236-9DB80D8634E7}" type="parTrans" cxnId="{F85167C0-8987-4BEE-90FF-0565C6C74EF1}">
      <dgm:prSet/>
      <dgm:spPr/>
      <dgm:t>
        <a:bodyPr/>
        <a:lstStyle/>
        <a:p>
          <a:endParaRPr lang="zh-TW" altLang="en-US" sz="1800" b="1">
            <a:latin typeface="微软雅黑" panose="020B0503020204020204" pitchFamily="34" charset="-122"/>
            <a:ea typeface="微软雅黑" panose="020B0503020204020204" pitchFamily="34" charset="-122"/>
          </a:endParaRPr>
        </a:p>
      </dgm:t>
    </dgm:pt>
    <dgm:pt modelId="{850D99C9-B437-46AB-8D2D-19852D5B85F0}" type="sibTrans" cxnId="{F85167C0-8987-4BEE-90FF-0565C6C74EF1}">
      <dgm:prSet/>
      <dgm:spPr/>
      <dgm:t>
        <a:bodyPr/>
        <a:lstStyle/>
        <a:p>
          <a:endParaRPr lang="zh-TW" altLang="en-US" sz="1800" b="1">
            <a:latin typeface="微软雅黑" panose="020B0503020204020204" pitchFamily="34" charset="-122"/>
            <a:ea typeface="微软雅黑" panose="020B0503020204020204" pitchFamily="34" charset="-122"/>
          </a:endParaRPr>
        </a:p>
      </dgm:t>
    </dgm:pt>
    <dgm:pt modelId="{9433655F-2D15-491F-968A-8BF922CFF6F7}" type="pres">
      <dgm:prSet presAssocID="{9CF7705F-D116-4D76-8683-2E7D659B8CA3}" presName="CompostProcess" presStyleCnt="0">
        <dgm:presLayoutVars>
          <dgm:dir/>
          <dgm:resizeHandles val="exact"/>
        </dgm:presLayoutVars>
      </dgm:prSet>
      <dgm:spPr/>
    </dgm:pt>
    <dgm:pt modelId="{BF0AA0AF-0183-4A8B-957E-BFCECA994825}" type="pres">
      <dgm:prSet presAssocID="{9CF7705F-D116-4D76-8683-2E7D659B8CA3}" presName="arrow" presStyleLbl="bgShp" presStyleIdx="0" presStyleCnt="1"/>
      <dgm:spPr>
        <a:solidFill>
          <a:schemeClr val="bg1">
            <a:lumMod val="75000"/>
          </a:schemeClr>
        </a:solidFill>
      </dgm:spPr>
    </dgm:pt>
    <dgm:pt modelId="{ABE42A5D-BE75-43AA-8592-618C2719D4BE}" type="pres">
      <dgm:prSet presAssocID="{9CF7705F-D116-4D76-8683-2E7D659B8CA3}" presName="linearProcess" presStyleCnt="0"/>
      <dgm:spPr/>
    </dgm:pt>
    <dgm:pt modelId="{774077E1-50A9-4F32-B753-684253CB420C}" type="pres">
      <dgm:prSet presAssocID="{4F070935-58D3-49B6-A05B-C0B07E4E77B5}" presName="textNode" presStyleLbl="node1" presStyleIdx="0" presStyleCnt="3">
        <dgm:presLayoutVars>
          <dgm:bulletEnabled val="1"/>
        </dgm:presLayoutVars>
      </dgm:prSet>
      <dgm:spPr/>
      <dgm:t>
        <a:bodyPr/>
        <a:lstStyle/>
        <a:p>
          <a:endParaRPr lang="zh-TW" altLang="en-US"/>
        </a:p>
      </dgm:t>
    </dgm:pt>
    <dgm:pt modelId="{029B1B28-ADFB-4588-9F6B-DB8E2E5F3B49}" type="pres">
      <dgm:prSet presAssocID="{A647CDED-6D18-4D52-B1F3-160D7E1924F3}" presName="sibTrans" presStyleCnt="0"/>
      <dgm:spPr/>
    </dgm:pt>
    <dgm:pt modelId="{2D37EDCB-33CE-44F7-953B-73A26B939A75}" type="pres">
      <dgm:prSet presAssocID="{6395103A-8127-4C48-BFE5-6CC34B183AD5}" presName="textNode" presStyleLbl="node1" presStyleIdx="1" presStyleCnt="3">
        <dgm:presLayoutVars>
          <dgm:bulletEnabled val="1"/>
        </dgm:presLayoutVars>
      </dgm:prSet>
      <dgm:spPr/>
      <dgm:t>
        <a:bodyPr/>
        <a:lstStyle/>
        <a:p>
          <a:endParaRPr lang="zh-TW" altLang="en-US"/>
        </a:p>
      </dgm:t>
    </dgm:pt>
    <dgm:pt modelId="{6B12A2AC-E85B-4D23-AA23-E091210CFD4C}" type="pres">
      <dgm:prSet presAssocID="{C0AAF15A-26E7-4BBF-935D-DFD1DAE95337}" presName="sibTrans" presStyleCnt="0"/>
      <dgm:spPr/>
    </dgm:pt>
    <dgm:pt modelId="{BCFAE9F6-24B7-47FF-BAC5-EACBD2A0CF67}" type="pres">
      <dgm:prSet presAssocID="{D8224D45-9D0C-44AB-857E-B517BE65A2BB}" presName="textNode" presStyleLbl="node1" presStyleIdx="2" presStyleCnt="3">
        <dgm:presLayoutVars>
          <dgm:bulletEnabled val="1"/>
        </dgm:presLayoutVars>
      </dgm:prSet>
      <dgm:spPr/>
      <dgm:t>
        <a:bodyPr/>
        <a:lstStyle/>
        <a:p>
          <a:endParaRPr lang="zh-TW" altLang="en-US"/>
        </a:p>
      </dgm:t>
    </dgm:pt>
  </dgm:ptLst>
  <dgm:cxnLst>
    <dgm:cxn modelId="{BCE9E520-E5CF-488C-961A-62084275CECC}" srcId="{9CF7705F-D116-4D76-8683-2E7D659B8CA3}" destId="{4F070935-58D3-49B6-A05B-C0B07E4E77B5}" srcOrd="0" destOrd="0" parTransId="{AC1C282E-07E6-454A-9B1E-858526907266}" sibTransId="{A647CDED-6D18-4D52-B1F3-160D7E1924F3}"/>
    <dgm:cxn modelId="{9550DCF3-29CD-4367-871A-DBD28B016C67}" type="presOf" srcId="{4F070935-58D3-49B6-A05B-C0B07E4E77B5}" destId="{774077E1-50A9-4F32-B753-684253CB420C}" srcOrd="0" destOrd="0" presId="urn:microsoft.com/office/officeart/2005/8/layout/hProcess9"/>
    <dgm:cxn modelId="{0587E77E-40DE-4917-81B5-3BF0EEB525B5}" type="presOf" srcId="{9CF7705F-D116-4D76-8683-2E7D659B8CA3}" destId="{9433655F-2D15-491F-968A-8BF922CFF6F7}" srcOrd="0" destOrd="0" presId="urn:microsoft.com/office/officeart/2005/8/layout/hProcess9"/>
    <dgm:cxn modelId="{ABBB7B84-7E44-4B92-9469-2F56BC3AA46B}" type="presOf" srcId="{6395103A-8127-4C48-BFE5-6CC34B183AD5}" destId="{2D37EDCB-33CE-44F7-953B-73A26B939A75}" srcOrd="0" destOrd="0" presId="urn:microsoft.com/office/officeart/2005/8/layout/hProcess9"/>
    <dgm:cxn modelId="{62D84259-5C17-497C-8021-50401AB522F4}" type="presOf" srcId="{D8224D45-9D0C-44AB-857E-B517BE65A2BB}" destId="{BCFAE9F6-24B7-47FF-BAC5-EACBD2A0CF67}" srcOrd="0" destOrd="0" presId="urn:microsoft.com/office/officeart/2005/8/layout/hProcess9"/>
    <dgm:cxn modelId="{F85167C0-8987-4BEE-90FF-0565C6C74EF1}" srcId="{9CF7705F-D116-4D76-8683-2E7D659B8CA3}" destId="{D8224D45-9D0C-44AB-857E-B517BE65A2BB}" srcOrd="2" destOrd="0" parTransId="{5B5E065E-7045-4248-9236-9DB80D8634E7}" sibTransId="{850D99C9-B437-46AB-8D2D-19852D5B85F0}"/>
    <dgm:cxn modelId="{BC2218EC-EF10-42A3-A6CC-325769C101A5}" srcId="{9CF7705F-D116-4D76-8683-2E7D659B8CA3}" destId="{6395103A-8127-4C48-BFE5-6CC34B183AD5}" srcOrd="1" destOrd="0" parTransId="{4CA8BDB7-8D3A-4EFB-B0D4-8AC9B50FE513}" sibTransId="{C0AAF15A-26E7-4BBF-935D-DFD1DAE95337}"/>
    <dgm:cxn modelId="{8824F818-CA32-4864-8266-31F88B2DBC5A}" type="presParOf" srcId="{9433655F-2D15-491F-968A-8BF922CFF6F7}" destId="{BF0AA0AF-0183-4A8B-957E-BFCECA994825}" srcOrd="0" destOrd="0" presId="urn:microsoft.com/office/officeart/2005/8/layout/hProcess9"/>
    <dgm:cxn modelId="{539A7A39-361D-491E-B0E1-440B2F43CE29}" type="presParOf" srcId="{9433655F-2D15-491F-968A-8BF922CFF6F7}" destId="{ABE42A5D-BE75-43AA-8592-618C2719D4BE}" srcOrd="1" destOrd="0" presId="urn:microsoft.com/office/officeart/2005/8/layout/hProcess9"/>
    <dgm:cxn modelId="{CCC51963-4660-48A6-861A-14B164C4368C}" type="presParOf" srcId="{ABE42A5D-BE75-43AA-8592-618C2719D4BE}" destId="{774077E1-50A9-4F32-B753-684253CB420C}" srcOrd="0" destOrd="0" presId="urn:microsoft.com/office/officeart/2005/8/layout/hProcess9"/>
    <dgm:cxn modelId="{21B8FD43-3E79-47BD-851A-BE6D8E9FFB50}" type="presParOf" srcId="{ABE42A5D-BE75-43AA-8592-618C2719D4BE}" destId="{029B1B28-ADFB-4588-9F6B-DB8E2E5F3B49}" srcOrd="1" destOrd="0" presId="urn:microsoft.com/office/officeart/2005/8/layout/hProcess9"/>
    <dgm:cxn modelId="{64102582-C66A-4A1D-B6D2-8127DD292175}" type="presParOf" srcId="{ABE42A5D-BE75-43AA-8592-618C2719D4BE}" destId="{2D37EDCB-33CE-44F7-953B-73A26B939A75}" srcOrd="2" destOrd="0" presId="urn:microsoft.com/office/officeart/2005/8/layout/hProcess9"/>
    <dgm:cxn modelId="{DDD0B23F-6B35-455F-B6F2-3767A147F83C}" type="presParOf" srcId="{ABE42A5D-BE75-43AA-8592-618C2719D4BE}" destId="{6B12A2AC-E85B-4D23-AA23-E091210CFD4C}" srcOrd="3" destOrd="0" presId="urn:microsoft.com/office/officeart/2005/8/layout/hProcess9"/>
    <dgm:cxn modelId="{392B26FA-F8CC-4EA1-A2C7-CB8C48ABFB16}" type="presParOf" srcId="{ABE42A5D-BE75-43AA-8592-618C2719D4BE}" destId="{BCFAE9F6-24B7-47FF-BAC5-EACBD2A0CF67}"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5.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6.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7.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58.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59.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latin typeface="微软雅黑" panose="020B0503020204020204" pitchFamily="34" charset="-122"/>
              <a:ea typeface="微软雅黑" panose="020B0503020204020204" pitchFamily="34" charset="-122"/>
              <a:cs typeface="+mn-cs"/>
            </a:rPr>
            <a:t>資料    爬取</a:t>
          </a:r>
          <a:endParaRPr lang="zh-TW" altLang="en-US" sz="1400" b="0" dirty="0">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ETL</a:t>
          </a:r>
          <a:endParaRPr lang="zh-TW" altLang="en-US" sz="1400" b="0" dirty="0">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60.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61.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62.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63.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64.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65.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66.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67.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68.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69.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A06250"/>
        </a:solidFill>
        <a:ln>
          <a:solidFill>
            <a:schemeClr val="bg1"/>
          </a:solidFill>
        </a:ln>
      </dgm:spPr>
      <dgm:t>
        <a:bodyP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latin typeface="微软雅黑" panose="020B0503020204020204" pitchFamily="34" charset="-122"/>
              <a:ea typeface="微软雅黑" panose="020B0503020204020204" pitchFamily="34" charset="-122"/>
              <a:cs typeface="+mn-cs"/>
            </a:rPr>
            <a:t>資料    爬取</a:t>
          </a:r>
          <a:endParaRPr lang="zh-TW" altLang="en-US" sz="1400" b="0" dirty="0">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ETL</a:t>
          </a:r>
          <a:endParaRPr lang="zh-TW" altLang="en-US" sz="1400" b="0" dirty="0">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70.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A06250"/>
        </a:solidFill>
        <a:ln>
          <a:solidFill>
            <a:schemeClr val="bg1"/>
          </a:solidFill>
        </a:ln>
      </dgm:spPr>
      <dgm:t>
        <a:bodyPr/>
        <a:lstStyle/>
        <a:p>
          <a:r>
            <a:rPr lang="en-US" altLang="zh-TW" sz="1400" b="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71.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專題           簡介</a:t>
          </a: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    爬取</a:t>
          </a: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資料庫</a:t>
          </a: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推薦    系統</a:t>
          </a: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圖像    辨識</a:t>
          </a: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A06250"/>
        </a:solidFill>
        <a:ln>
          <a:solidFill>
            <a:schemeClr val="bg1"/>
          </a:solidFill>
        </a:ln>
      </dgm:spPr>
      <dgm:t>
        <a:bodyPr/>
        <a:lstStyle/>
        <a:p>
          <a:r>
            <a:rPr lang="zh-TW" altLang="en-US" sz="1400" b="0" dirty="0">
              <a:solidFill>
                <a:schemeClr val="bg1"/>
              </a:solidFill>
              <a:latin typeface="微软雅黑" panose="020B0503020204020204" pitchFamily="34" charset="-122"/>
              <a:ea typeface="微软雅黑" panose="020B0503020204020204" pitchFamily="34" charset="-122"/>
              <a:cs typeface="+mn-cs"/>
            </a:rPr>
            <a:t>網頁    視覺化</a:t>
          </a: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a:latin typeface="微软雅黑" panose="020B0503020204020204" pitchFamily="34" charset="-122"/>
              <a:ea typeface="微软雅黑" panose="020B0503020204020204" pitchFamily="34" charset="-122"/>
              <a:cs typeface="+mn-cs"/>
            </a:rPr>
            <a:t>未來     展望</a:t>
          </a: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72.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專題           簡介</a:t>
          </a: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    爬取</a:t>
          </a: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資料庫</a:t>
          </a: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推薦    系統</a:t>
          </a: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圖像    辨識</a:t>
          </a: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A06250"/>
        </a:solidFill>
        <a:ln>
          <a:solidFill>
            <a:schemeClr val="bg1"/>
          </a:solidFill>
        </a:ln>
      </dgm:spPr>
      <dgm:t>
        <a:bodyPr/>
        <a:lstStyle/>
        <a:p>
          <a:r>
            <a:rPr lang="zh-TW" altLang="en-US" sz="1400" b="0" dirty="0">
              <a:solidFill>
                <a:schemeClr val="bg1"/>
              </a:solidFill>
              <a:latin typeface="微软雅黑" panose="020B0503020204020204" pitchFamily="34" charset="-122"/>
              <a:ea typeface="微软雅黑" panose="020B0503020204020204" pitchFamily="34" charset="-122"/>
              <a:cs typeface="+mn-cs"/>
            </a:rPr>
            <a:t>網頁    視覺化</a:t>
          </a: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a:latin typeface="微软雅黑" panose="020B0503020204020204" pitchFamily="34" charset="-122"/>
              <a:ea typeface="微软雅黑" panose="020B0503020204020204" pitchFamily="34" charset="-122"/>
              <a:cs typeface="+mn-cs"/>
            </a:rPr>
            <a:t>未來     展望</a:t>
          </a: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73.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專題           簡介</a:t>
          </a: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    爬取</a:t>
          </a: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資料庫</a:t>
          </a: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推薦    系統</a:t>
          </a: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圖像    辨識</a:t>
          </a: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A06250"/>
        </a:solidFill>
        <a:ln>
          <a:solidFill>
            <a:schemeClr val="bg1"/>
          </a:solidFill>
        </a:ln>
      </dgm:spPr>
      <dgm:t>
        <a:bodyPr/>
        <a:lstStyle/>
        <a:p>
          <a:r>
            <a:rPr lang="zh-TW" altLang="en-US" sz="1400" b="0" dirty="0">
              <a:solidFill>
                <a:schemeClr val="bg1"/>
              </a:solidFill>
              <a:latin typeface="微软雅黑" panose="020B0503020204020204" pitchFamily="34" charset="-122"/>
              <a:ea typeface="微软雅黑" panose="020B0503020204020204" pitchFamily="34" charset="-122"/>
              <a:cs typeface="+mn-cs"/>
            </a:rPr>
            <a:t>網頁    視覺化</a:t>
          </a: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a:latin typeface="微软雅黑" panose="020B0503020204020204" pitchFamily="34" charset="-122"/>
              <a:ea typeface="微软雅黑" panose="020B0503020204020204" pitchFamily="34" charset="-122"/>
              <a:cs typeface="+mn-cs"/>
            </a:rPr>
            <a:t>未來     展望</a:t>
          </a: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74.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專題           簡介</a:t>
          </a: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    爬取</a:t>
          </a: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資料庫</a:t>
          </a: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推薦    系統</a:t>
          </a: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圖像    辨識</a:t>
          </a: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A06250"/>
        </a:solidFill>
        <a:ln>
          <a:solidFill>
            <a:schemeClr val="bg1"/>
          </a:solidFill>
        </a:ln>
      </dgm:spPr>
      <dgm:t>
        <a:bodyPr/>
        <a:lstStyle/>
        <a:p>
          <a:r>
            <a:rPr lang="zh-TW" altLang="en-US" sz="1400" b="0" dirty="0">
              <a:solidFill>
                <a:schemeClr val="bg1"/>
              </a:solidFill>
              <a:latin typeface="微软雅黑" panose="020B0503020204020204" pitchFamily="34" charset="-122"/>
              <a:ea typeface="微软雅黑" panose="020B0503020204020204" pitchFamily="34" charset="-122"/>
              <a:cs typeface="+mn-cs"/>
            </a:rPr>
            <a:t>網頁    視覺化</a:t>
          </a: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a:latin typeface="微软雅黑" panose="020B0503020204020204" pitchFamily="34" charset="-122"/>
              <a:ea typeface="微软雅黑" panose="020B0503020204020204" pitchFamily="34" charset="-122"/>
              <a:cs typeface="+mn-cs"/>
            </a:rPr>
            <a:t>未來     展望</a:t>
          </a: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75.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專題           簡介</a:t>
          </a: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    爬取</a:t>
          </a: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資料庫</a:t>
          </a: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推薦    系統</a:t>
          </a: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圖像    辨識</a:t>
          </a: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A06250"/>
        </a:solidFill>
        <a:ln>
          <a:solidFill>
            <a:schemeClr val="bg1"/>
          </a:solidFill>
        </a:ln>
      </dgm:spPr>
      <dgm:t>
        <a:bodyPr/>
        <a:lstStyle/>
        <a:p>
          <a:r>
            <a:rPr lang="zh-TW" altLang="en-US" sz="1400" b="0" dirty="0">
              <a:solidFill>
                <a:schemeClr val="bg1"/>
              </a:solidFill>
              <a:latin typeface="微软雅黑" panose="020B0503020204020204" pitchFamily="34" charset="-122"/>
              <a:ea typeface="微软雅黑" panose="020B0503020204020204" pitchFamily="34" charset="-122"/>
              <a:cs typeface="+mn-cs"/>
            </a:rPr>
            <a:t>網頁    視覺化</a:t>
          </a: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a:latin typeface="微软雅黑" panose="020B0503020204020204" pitchFamily="34" charset="-122"/>
              <a:ea typeface="微软雅黑" panose="020B0503020204020204" pitchFamily="34" charset="-122"/>
              <a:cs typeface="+mn-cs"/>
            </a:rPr>
            <a:t>未來     展望</a:t>
          </a: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76.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專題           簡介</a:t>
          </a: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    爬取</a:t>
          </a: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資料庫</a:t>
          </a: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推薦    系統</a:t>
          </a: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圖像    辨識</a:t>
          </a: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A06250"/>
        </a:solidFill>
        <a:ln>
          <a:solidFill>
            <a:schemeClr val="bg1"/>
          </a:solidFill>
        </a:ln>
      </dgm:spPr>
      <dgm:t>
        <a:bodyPr/>
        <a:lstStyle/>
        <a:p>
          <a:r>
            <a:rPr lang="zh-TW" altLang="en-US" sz="1400" b="0" dirty="0">
              <a:solidFill>
                <a:schemeClr val="bg1"/>
              </a:solidFill>
              <a:latin typeface="微软雅黑" panose="020B0503020204020204" pitchFamily="34" charset="-122"/>
              <a:ea typeface="微软雅黑" panose="020B0503020204020204" pitchFamily="34" charset="-122"/>
              <a:cs typeface="+mn-cs"/>
            </a:rPr>
            <a:t>網頁    視覺化</a:t>
          </a: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a:latin typeface="微软雅黑" panose="020B0503020204020204" pitchFamily="34" charset="-122"/>
              <a:ea typeface="微软雅黑" panose="020B0503020204020204" pitchFamily="34" charset="-122"/>
              <a:cs typeface="+mn-cs"/>
            </a:rPr>
            <a:t>未來     展望</a:t>
          </a: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77.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專題           簡介</a:t>
          </a: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    爬取</a:t>
          </a: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資料庫</a:t>
          </a: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err="1">
              <a:solidFill>
                <a:schemeClr val="tx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推薦    系統</a:t>
          </a: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圖像    辨識</a:t>
          </a: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A06250"/>
        </a:solidFill>
        <a:ln>
          <a:solidFill>
            <a:schemeClr val="bg1"/>
          </a:solidFill>
        </a:ln>
      </dgm:spPr>
      <dgm:t>
        <a:bodyPr/>
        <a:lstStyle/>
        <a:p>
          <a:r>
            <a:rPr lang="zh-TW" altLang="en-US" sz="1400" b="0" dirty="0">
              <a:solidFill>
                <a:schemeClr val="bg1"/>
              </a:solidFill>
              <a:latin typeface="微软雅黑" panose="020B0503020204020204" pitchFamily="34" charset="-122"/>
              <a:ea typeface="微软雅黑" panose="020B0503020204020204" pitchFamily="34" charset="-122"/>
              <a:cs typeface="+mn-cs"/>
            </a:rPr>
            <a:t>網頁    視覺化</a:t>
          </a: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a:latin typeface="微软雅黑" panose="020B0503020204020204" pitchFamily="34" charset="-122"/>
              <a:ea typeface="微软雅黑" panose="020B0503020204020204" pitchFamily="34" charset="-122"/>
              <a:cs typeface="+mn-cs"/>
            </a:rPr>
            <a:t>未來     展望</a:t>
          </a: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78.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專題           簡介</a:t>
          </a: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    爬取</a:t>
          </a: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資料庫</a:t>
          </a: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err="1">
              <a:solidFill>
                <a:schemeClr val="tx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推薦    系統</a:t>
          </a: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圖像    辨識</a:t>
          </a: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A06250"/>
        </a:solidFill>
        <a:ln>
          <a:solidFill>
            <a:schemeClr val="bg1"/>
          </a:solidFill>
        </a:ln>
      </dgm:spPr>
      <dgm:t>
        <a:bodyPr/>
        <a:lstStyle/>
        <a:p>
          <a:r>
            <a:rPr lang="zh-TW" altLang="en-US" sz="1400" b="0" dirty="0">
              <a:solidFill>
                <a:schemeClr val="bg1"/>
              </a:solidFill>
              <a:latin typeface="微软雅黑" panose="020B0503020204020204" pitchFamily="34" charset="-122"/>
              <a:ea typeface="微软雅黑" panose="020B0503020204020204" pitchFamily="34" charset="-122"/>
              <a:cs typeface="+mn-cs"/>
            </a:rPr>
            <a:t>網頁    視覺化</a:t>
          </a: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a:latin typeface="微软雅黑" panose="020B0503020204020204" pitchFamily="34" charset="-122"/>
              <a:ea typeface="微软雅黑" panose="020B0503020204020204" pitchFamily="34" charset="-122"/>
              <a:cs typeface="+mn-cs"/>
            </a:rPr>
            <a:t>未來     展望</a:t>
          </a: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79.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專題           簡介</a:t>
          </a: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    爬取</a:t>
          </a: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資料庫</a:t>
          </a: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err="1">
              <a:solidFill>
                <a:schemeClr val="tx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推薦    系統</a:t>
          </a: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圖像    辨識</a:t>
          </a: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網頁    視覺化</a:t>
          </a: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A06250"/>
        </a:solidFill>
        <a:ln>
          <a:solidFill>
            <a:schemeClr val="bg1"/>
          </a:solidFill>
        </a:ln>
      </dgm:spPr>
      <dgm:t>
        <a:bodyPr/>
        <a:lstStyle/>
        <a:p>
          <a:r>
            <a:rPr lang="zh-TW" altLang="en-US" sz="1400" b="0" dirty="0">
              <a:solidFill>
                <a:schemeClr val="bg1"/>
              </a:solidFill>
              <a:latin typeface="微软雅黑" panose="020B0503020204020204" pitchFamily="34" charset="-122"/>
              <a:ea typeface="微软雅黑" panose="020B0503020204020204" pitchFamily="34" charset="-122"/>
              <a:cs typeface="+mn-cs"/>
            </a:rPr>
            <a:t>未來     展望</a:t>
          </a: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A06250"/>
        </a:solidFill>
        <a:ln>
          <a:solidFill>
            <a:schemeClr val="bg1"/>
          </a:solidFill>
        </a:ln>
      </dgm:spPr>
      <dgm:t>
        <a:bodyPr anchor="ct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ETL</a:t>
          </a:r>
          <a:endParaRPr lang="zh-TW" altLang="en-US" sz="1400" b="0" dirty="0">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ata80.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專題           簡介</a:t>
          </a: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DBC8BA"/>
        </a:solidFill>
        <a:ln>
          <a:solidFill>
            <a:schemeClr val="bg1"/>
          </a:solidFill>
        </a:ln>
      </dgm:spPr>
      <dgm:t>
        <a:bodyPr anchor="ct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    爬取</a:t>
          </a: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資料庫</a:t>
          </a: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推薦    系統</a:t>
          </a: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圖像    辨識</a:t>
          </a: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dirty="0">
              <a:solidFill>
                <a:schemeClr val="tx1"/>
              </a:solidFill>
              <a:latin typeface="微软雅黑" panose="020B0503020204020204" pitchFamily="34" charset="-122"/>
              <a:ea typeface="微软雅黑" panose="020B0503020204020204" pitchFamily="34" charset="-122"/>
              <a:cs typeface="+mn-cs"/>
            </a:rPr>
            <a:t>網頁    視覺化</a:t>
          </a: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A06250"/>
        </a:solidFill>
        <a:ln>
          <a:solidFill>
            <a:schemeClr val="bg1"/>
          </a:solidFill>
        </a:ln>
      </dgm:spPr>
      <dgm:t>
        <a:bodyPr/>
        <a:lstStyle/>
        <a:p>
          <a:r>
            <a:rPr lang="zh-TW" altLang="en-US" sz="1400" b="0" dirty="0">
              <a:solidFill>
                <a:schemeClr val="bg1"/>
              </a:solidFill>
              <a:latin typeface="微软雅黑" panose="020B0503020204020204" pitchFamily="34" charset="-122"/>
              <a:ea typeface="微软雅黑" panose="020B0503020204020204" pitchFamily="34" charset="-122"/>
              <a:cs typeface="+mn-cs"/>
            </a:rPr>
            <a:t>未來     展望</a:t>
          </a: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5C986A1B-EA5D-46D2-8BCE-41D5FD3AD89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zh-TW" altLang="en-US"/>
        </a:p>
      </dgm:t>
    </dgm:pt>
    <dgm:pt modelId="{F3034FEA-D232-4EE6-906D-3142A6DB4BFF}">
      <dgm:prSet phldrT="[文字]" custT="1"/>
      <dgm:spPr>
        <a:xfrm>
          <a:off x="87" y="206937"/>
          <a:ext cx="874123" cy="349649"/>
        </a:xfrm>
        <a:prstGeom prst="homePlate">
          <a:avLst/>
        </a:prstGeom>
        <a:solidFill>
          <a:srgbClr val="DBC8BA"/>
        </a:solidFill>
        <a:ln>
          <a:solidFill>
            <a:schemeClr val="bg1"/>
          </a:solidFill>
        </a:ln>
      </dgm:spPr>
      <dgm:t>
        <a:bodyPr/>
        <a:lstStyle/>
        <a:p>
          <a:r>
            <a:rPr lang="zh-TW" altLang="en-US" sz="1400" b="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dirty="0">
            <a:solidFill>
              <a:schemeClr val="tx1"/>
            </a:solidFill>
            <a:latin typeface="微软雅黑" panose="020B0503020204020204" pitchFamily="34" charset="-122"/>
            <a:ea typeface="微软雅黑" panose="020B0503020204020204" pitchFamily="34" charset="-122"/>
            <a:cs typeface="+mn-cs"/>
          </a:endParaRPr>
        </a:p>
      </dgm:t>
    </dgm:pt>
    <dgm:pt modelId="{0C04F5CA-FFE2-4182-85C4-2E7077D202DB}" type="par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F673A84-76BD-431A-B982-522890C8594C}" type="sibTrans" cxnId="{AC0FB0D0-A885-4921-95D6-D0B98AC4EDAD}">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D74586CA-968B-4B79-B920-CEE5426C5AA4}">
      <dgm:prSet phldrT="[文字]" custT="1"/>
      <dgm:spPr>
        <a:xfrm>
          <a:off x="699386" y="206937"/>
          <a:ext cx="874123" cy="349649"/>
        </a:xfrm>
        <a:prstGeom prst="chevron">
          <a:avLst/>
        </a:prstGeom>
        <a:solidFill>
          <a:srgbClr val="A06250"/>
        </a:solidFill>
        <a:ln>
          <a:solidFill>
            <a:schemeClr val="bg1"/>
          </a:solidFill>
        </a:ln>
      </dgm:spPr>
      <dgm:t>
        <a:bodyPr anchor="ctr"/>
        <a:lstStyle/>
        <a:p>
          <a:r>
            <a:rPr lang="zh-TW" altLang="en-US" sz="1400" b="0" dirty="0" smtClean="0">
              <a:solidFill>
                <a:schemeClr val="bg1"/>
              </a:solidFill>
              <a:latin typeface="微软雅黑" panose="020B0503020204020204" pitchFamily="34" charset="-122"/>
              <a:ea typeface="微软雅黑" panose="020B0503020204020204" pitchFamily="34" charset="-122"/>
              <a:cs typeface="+mn-cs"/>
            </a:rPr>
            <a:t>資料    爬取</a:t>
          </a:r>
          <a:endParaRPr lang="zh-TW" altLang="en-US" sz="1400" b="0" dirty="0">
            <a:solidFill>
              <a:schemeClr val="bg1"/>
            </a:solidFill>
            <a:latin typeface="微软雅黑" panose="020B0503020204020204" pitchFamily="34" charset="-122"/>
            <a:ea typeface="微软雅黑" panose="020B0503020204020204" pitchFamily="34" charset="-122"/>
            <a:cs typeface="+mn-cs"/>
          </a:endParaRPr>
        </a:p>
      </dgm:t>
    </dgm:pt>
    <dgm:pt modelId="{C5C5FCBE-2CDD-46B3-8F0D-F222B7F7FDD1}" type="par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304AD89-60B7-4034-8E04-7A0662ED0C75}" type="sibTrans" cxnId="{95F647BC-6D21-41E0-8247-BAEF6B9640C5}">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D416ED4-EA5A-48E4-BC56-0E8673CEA586}">
      <dgm:prSet phldrT="[文字]" custT="1"/>
      <dgm:spPr>
        <a:xfrm>
          <a:off x="1398684"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ETL</a:t>
          </a:r>
          <a:endParaRPr lang="zh-TW" altLang="en-US" sz="1400" b="0" dirty="0">
            <a:latin typeface="微软雅黑" panose="020B0503020204020204" pitchFamily="34" charset="-122"/>
            <a:ea typeface="微软雅黑" panose="020B0503020204020204" pitchFamily="34" charset="-122"/>
            <a:cs typeface="+mn-cs"/>
          </a:endParaRPr>
        </a:p>
      </dgm:t>
    </dgm:pt>
    <dgm:pt modelId="{637BD262-6330-474E-8107-0412630EA168}" type="par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8DA34FB-C57A-4DD0-8BF9-53A1FB8BAFF3}" type="sibTrans" cxnId="{22E2C5BE-4E9B-438C-BE15-921D7EE0E834}">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7F463763-9E65-4E27-8374-9ACB35E91E33}">
      <dgm:prSet custT="1"/>
      <dgm:spPr>
        <a:xfrm>
          <a:off x="2097983"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資料庫</a:t>
          </a:r>
          <a:endParaRPr lang="zh-TW" altLang="en-US" sz="1400" b="0" dirty="0">
            <a:latin typeface="微软雅黑" panose="020B0503020204020204" pitchFamily="34" charset="-122"/>
            <a:ea typeface="微软雅黑" panose="020B0503020204020204" pitchFamily="34" charset="-122"/>
            <a:cs typeface="+mn-cs"/>
          </a:endParaRPr>
        </a:p>
      </dgm:t>
    </dgm:pt>
    <dgm:pt modelId="{6538F9EC-F02F-4611-9004-7B80CAF001BA}" type="par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BD6C5BAA-E45C-4124-A2F1-3395BDE01B80}" type="sibTrans" cxnId="{8DCD2BEF-11D8-4C1B-AFB2-C15CCCE60510}">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D7A08E-63B8-442A-A7A3-7A7EC6BAB4B6}">
      <dgm:prSet custT="1"/>
      <dgm:spPr>
        <a:xfrm>
          <a:off x="4895177"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LineBot</a:t>
          </a:r>
          <a:endParaRPr lang="zh-TW" altLang="en-US" sz="1400" b="0" dirty="0">
            <a:latin typeface="微软雅黑" panose="020B0503020204020204" pitchFamily="34" charset="-122"/>
            <a:ea typeface="微软雅黑" panose="020B0503020204020204" pitchFamily="34" charset="-122"/>
            <a:cs typeface="+mn-cs"/>
          </a:endParaRPr>
        </a:p>
      </dgm:t>
    </dgm:pt>
    <dgm:pt modelId="{CD7F0297-6277-47C9-8DC9-F76A5E5E1BF9}" type="par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66A0600A-0743-4045-BE58-16BCA7C2FA8B}" type="sibTrans" cxnId="{D7FAD267-DAB2-4CFF-ACA2-ED048646BC86}">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0E92278-B70B-4635-88DE-037DE9C3E493}">
      <dgm:prSet custT="1"/>
      <dgm:spPr>
        <a:xfrm>
          <a:off x="2797281"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推薦    系統</a:t>
          </a:r>
          <a:endParaRPr lang="zh-TW" altLang="en-US" sz="1400" b="0" dirty="0">
            <a:latin typeface="微软雅黑" panose="020B0503020204020204" pitchFamily="34" charset="-122"/>
            <a:ea typeface="微软雅黑" panose="020B0503020204020204" pitchFamily="34" charset="-122"/>
            <a:cs typeface="+mn-cs"/>
          </a:endParaRPr>
        </a:p>
      </dgm:t>
    </dgm:pt>
    <dgm:pt modelId="{A18D0004-4723-436E-9868-27C49B1A21CB}" type="par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25E280-705B-4B08-9333-268EEED0FC03}" type="sibTrans" cxnId="{706CF635-DF24-4AD0-84E5-D337113CB04E}">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4D441276-ED16-45AC-A34D-27B1CA7095CC}">
      <dgm:prSet custT="1"/>
      <dgm:spPr>
        <a:xfrm>
          <a:off x="3496580"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圖像    辨識</a:t>
          </a:r>
          <a:endParaRPr lang="zh-TW" altLang="en-US" sz="1400" b="0" dirty="0">
            <a:latin typeface="微软雅黑" panose="020B0503020204020204" pitchFamily="34" charset="-122"/>
            <a:ea typeface="微软雅黑" panose="020B0503020204020204" pitchFamily="34" charset="-122"/>
            <a:cs typeface="+mn-cs"/>
          </a:endParaRPr>
        </a:p>
      </dgm:t>
    </dgm:pt>
    <dgm:pt modelId="{4509674D-3B1E-4919-899A-EFAE00A821E3}" type="par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CCC7A8F7-1413-40C1-9C95-F7CD5ED9130C}" type="sibTrans" cxnId="{09EAA44B-B2CD-471B-AAAA-0815E618AB3F}">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E625BE88-9C65-4C4F-9239-F3C43A9530B4}">
      <dgm:prSet custT="1"/>
      <dgm:spPr>
        <a:xfrm>
          <a:off x="4195878" y="206937"/>
          <a:ext cx="874123" cy="349649"/>
        </a:xfrm>
        <a:prstGeom prst="chevron">
          <a:avLst/>
        </a:prstGeom>
        <a:solidFill>
          <a:srgbClr val="DBC8BA"/>
        </a:solidFill>
        <a:ln>
          <a:solidFill>
            <a:schemeClr val="bg1"/>
          </a:solidFill>
        </a:ln>
      </dgm:spPr>
      <dgm:t>
        <a:bodyPr/>
        <a:lstStyle/>
        <a:p>
          <a:r>
            <a:rPr lang="en-US" altLang="zh-TW" sz="1400" b="0" dirty="0" smtClean="0">
              <a:latin typeface="微软雅黑" panose="020B0503020204020204" pitchFamily="34" charset="-122"/>
              <a:ea typeface="微软雅黑" panose="020B0503020204020204" pitchFamily="34" charset="-122"/>
              <a:cs typeface="+mn-cs"/>
            </a:rPr>
            <a:t>IoT</a:t>
          </a:r>
          <a:endParaRPr lang="zh-TW" altLang="en-US" sz="1400" b="0" dirty="0">
            <a:latin typeface="微软雅黑" panose="020B0503020204020204" pitchFamily="34" charset="-122"/>
            <a:ea typeface="微软雅黑" panose="020B0503020204020204" pitchFamily="34" charset="-122"/>
            <a:cs typeface="+mn-cs"/>
          </a:endParaRPr>
        </a:p>
      </dgm:t>
    </dgm:pt>
    <dgm:pt modelId="{22D133A5-5ABD-4CAF-9118-99BDC1348FB3}" type="par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CE75F2C-54CC-4ECE-9CF9-A91212B8130E}" type="sibTrans" cxnId="{45239F02-26A2-4912-A476-3872F73D2549}">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545B7D04-DD15-44D4-9F58-B9E2E1405B21}">
      <dgm:prSet custT="1"/>
      <dgm:spPr>
        <a:xfrm>
          <a:off x="5594475" y="206937"/>
          <a:ext cx="874123" cy="349649"/>
        </a:xfrm>
        <a:prstGeom prst="chevron">
          <a:avLst/>
        </a:prstGeom>
        <a:solidFill>
          <a:srgbClr val="DBC8BA"/>
        </a:solidFill>
        <a:ln>
          <a:solidFill>
            <a:schemeClr val="bg1"/>
          </a:solidFill>
        </a:ln>
      </dgm:spPr>
      <dgm:t>
        <a:bodyPr/>
        <a:lstStyle/>
        <a:p>
          <a:r>
            <a:rPr lang="zh-TW" altLang="en-US" sz="1400" b="0" smtClean="0">
              <a:latin typeface="微软雅黑" panose="020B0503020204020204" pitchFamily="34" charset="-122"/>
              <a:ea typeface="微软雅黑" panose="020B0503020204020204" pitchFamily="34" charset="-122"/>
              <a:cs typeface="+mn-cs"/>
            </a:rPr>
            <a:t>網頁    視覺化</a:t>
          </a:r>
          <a:endParaRPr lang="zh-TW" altLang="en-US" sz="1400" b="0" dirty="0">
            <a:latin typeface="微软雅黑" panose="020B0503020204020204" pitchFamily="34" charset="-122"/>
            <a:ea typeface="微软雅黑" panose="020B0503020204020204" pitchFamily="34" charset="-122"/>
            <a:cs typeface="+mn-cs"/>
          </a:endParaRPr>
        </a:p>
      </dgm:t>
    </dgm:pt>
    <dgm:pt modelId="{5AB9F3B9-90E8-4000-914A-2AD1F7957C22}" type="par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A885B32A-1CF6-4CFF-922B-65CDF473B501}" type="sibTrans" cxnId="{F603357F-D526-4575-BF4F-65697BFE24F1}">
      <dgm:prSet/>
      <dgm:spPr/>
      <dgm:t>
        <a:bodyPr/>
        <a:lstStyle/>
        <a:p>
          <a:endParaRPr lang="zh-TW" altLang="en-US" sz="1400" b="0">
            <a:solidFill>
              <a:schemeClr val="tx1"/>
            </a:solidFill>
            <a:latin typeface="微软雅黑" panose="020B0503020204020204" pitchFamily="34" charset="-122"/>
            <a:ea typeface="微软雅黑" panose="020B0503020204020204" pitchFamily="34" charset="-122"/>
          </a:endParaRPr>
        </a:p>
      </dgm:t>
    </dgm:pt>
    <dgm:pt modelId="{89FDD1A7-4668-4C70-B24E-A4721FF8F924}">
      <dgm:prSet custT="1"/>
      <dgm:spPr>
        <a:xfrm>
          <a:off x="6293774" y="206937"/>
          <a:ext cx="874123" cy="349649"/>
        </a:xfrm>
        <a:prstGeom prst="chevron">
          <a:avLst/>
        </a:prstGeom>
        <a:solidFill>
          <a:srgbClr val="DBC8BA"/>
        </a:solidFill>
        <a:ln>
          <a:solidFill>
            <a:schemeClr val="bg1"/>
          </a:solidFill>
        </a:ln>
      </dgm:spPr>
      <dgm:t>
        <a:bodyPr/>
        <a:lstStyle/>
        <a:p>
          <a:r>
            <a:rPr lang="zh-TW" altLang="en-US" sz="1400" b="0" dirty="0" smtClean="0">
              <a:latin typeface="微软雅黑" panose="020B0503020204020204" pitchFamily="34" charset="-122"/>
              <a:ea typeface="微软雅黑" panose="020B0503020204020204" pitchFamily="34" charset="-122"/>
              <a:cs typeface="+mn-cs"/>
            </a:rPr>
            <a:t>未來     展望</a:t>
          </a:r>
          <a:endParaRPr lang="zh-TW" altLang="en-US" sz="1400" b="0" dirty="0">
            <a:latin typeface="微软雅黑" panose="020B0503020204020204" pitchFamily="34" charset="-122"/>
            <a:ea typeface="微软雅黑" panose="020B0503020204020204" pitchFamily="34" charset="-122"/>
            <a:cs typeface="+mn-cs"/>
          </a:endParaRPr>
        </a:p>
      </dgm:t>
    </dgm:pt>
    <dgm:pt modelId="{BF2084E4-1D3F-4862-A6AC-0C89E409B9BF}" type="par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7D9A083A-F53E-4B96-A539-260E521B622F}" type="sibTrans" cxnId="{3A3616BA-AE0D-499F-90D0-C8DA7540436F}">
      <dgm:prSet/>
      <dgm:spPr/>
      <dgm:t>
        <a:bodyPr/>
        <a:lstStyle/>
        <a:p>
          <a:endParaRPr lang="zh-TW" altLang="en-US" sz="1400" b="0">
            <a:latin typeface="微软雅黑" panose="020B0503020204020204" pitchFamily="34" charset="-122"/>
            <a:ea typeface="微软雅黑" panose="020B0503020204020204" pitchFamily="34" charset="-122"/>
          </a:endParaRPr>
        </a:p>
      </dgm:t>
    </dgm:pt>
    <dgm:pt modelId="{87C6BEF4-7D9C-46D9-BD1D-5DF9B0815DCB}" type="pres">
      <dgm:prSet presAssocID="{5C986A1B-EA5D-46D2-8BCE-41D5FD3AD89E}" presName="Name0" presStyleCnt="0">
        <dgm:presLayoutVars>
          <dgm:dir/>
          <dgm:resizeHandles val="exact"/>
        </dgm:presLayoutVars>
      </dgm:prSet>
      <dgm:spPr/>
      <dgm:t>
        <a:bodyPr/>
        <a:lstStyle/>
        <a:p>
          <a:endParaRPr lang="zh-TW" altLang="en-US"/>
        </a:p>
      </dgm:t>
    </dgm:pt>
    <dgm:pt modelId="{F2E3BF45-58D7-4E4C-929D-F4967D2DD73A}" type="pres">
      <dgm:prSet presAssocID="{F3034FEA-D232-4EE6-906D-3142A6DB4BFF}" presName="parTxOnly" presStyleLbl="node1" presStyleIdx="0" presStyleCnt="10">
        <dgm:presLayoutVars>
          <dgm:bulletEnabled val="1"/>
        </dgm:presLayoutVars>
      </dgm:prSet>
      <dgm:spPr/>
      <dgm:t>
        <a:bodyPr/>
        <a:lstStyle/>
        <a:p>
          <a:endParaRPr lang="zh-TW" altLang="en-US"/>
        </a:p>
      </dgm:t>
    </dgm:pt>
    <dgm:pt modelId="{EE1A8E18-96D9-49DD-A5AB-0D54757891AB}" type="pres">
      <dgm:prSet presAssocID="{CF673A84-76BD-431A-B982-522890C8594C}" presName="parSpace" presStyleCnt="0"/>
      <dgm:spPr/>
      <dgm:t>
        <a:bodyPr/>
        <a:lstStyle/>
        <a:p>
          <a:endParaRPr lang="zh-CN" altLang="en-US"/>
        </a:p>
      </dgm:t>
    </dgm:pt>
    <dgm:pt modelId="{79D50AFC-40A9-4A62-B7A8-B69DE8EF806F}" type="pres">
      <dgm:prSet presAssocID="{D74586CA-968B-4B79-B920-CEE5426C5AA4}" presName="parTxOnly" presStyleLbl="node1" presStyleIdx="1" presStyleCnt="10">
        <dgm:presLayoutVars>
          <dgm:bulletEnabled val="1"/>
        </dgm:presLayoutVars>
      </dgm:prSet>
      <dgm:spPr/>
      <dgm:t>
        <a:bodyPr/>
        <a:lstStyle/>
        <a:p>
          <a:endParaRPr lang="zh-TW" altLang="en-US"/>
        </a:p>
      </dgm:t>
    </dgm:pt>
    <dgm:pt modelId="{1EDA8D33-522A-4C55-9958-26825CB777C1}" type="pres">
      <dgm:prSet presAssocID="{4304AD89-60B7-4034-8E04-7A0662ED0C75}" presName="parSpace" presStyleCnt="0"/>
      <dgm:spPr/>
      <dgm:t>
        <a:bodyPr/>
        <a:lstStyle/>
        <a:p>
          <a:endParaRPr lang="zh-CN" altLang="en-US"/>
        </a:p>
      </dgm:t>
    </dgm:pt>
    <dgm:pt modelId="{228F17F5-B088-4286-BECD-49296FC61B6F}" type="pres">
      <dgm:prSet presAssocID="{AD416ED4-EA5A-48E4-BC56-0E8673CEA586}" presName="parTxOnly" presStyleLbl="node1" presStyleIdx="2" presStyleCnt="10">
        <dgm:presLayoutVars>
          <dgm:bulletEnabled val="1"/>
        </dgm:presLayoutVars>
      </dgm:prSet>
      <dgm:spPr/>
      <dgm:t>
        <a:bodyPr/>
        <a:lstStyle/>
        <a:p>
          <a:endParaRPr lang="zh-TW" altLang="en-US"/>
        </a:p>
      </dgm:t>
    </dgm:pt>
    <dgm:pt modelId="{E89534FC-8EB5-4139-8CA7-BC7FC16E8D3C}" type="pres">
      <dgm:prSet presAssocID="{88DA34FB-C57A-4DD0-8BF9-53A1FB8BAFF3}" presName="parSpace" presStyleCnt="0"/>
      <dgm:spPr/>
      <dgm:t>
        <a:bodyPr/>
        <a:lstStyle/>
        <a:p>
          <a:endParaRPr lang="zh-CN" altLang="en-US"/>
        </a:p>
      </dgm:t>
    </dgm:pt>
    <dgm:pt modelId="{BCFE6474-625E-4E7C-B6E9-8010094A2567}" type="pres">
      <dgm:prSet presAssocID="{7F463763-9E65-4E27-8374-9ACB35E91E33}" presName="parTxOnly" presStyleLbl="node1" presStyleIdx="3" presStyleCnt="10">
        <dgm:presLayoutVars>
          <dgm:bulletEnabled val="1"/>
        </dgm:presLayoutVars>
      </dgm:prSet>
      <dgm:spPr/>
      <dgm:t>
        <a:bodyPr/>
        <a:lstStyle/>
        <a:p>
          <a:endParaRPr lang="zh-TW" altLang="en-US"/>
        </a:p>
      </dgm:t>
    </dgm:pt>
    <dgm:pt modelId="{B3979D05-E21A-4872-84C7-D33F19A5D7B2}" type="pres">
      <dgm:prSet presAssocID="{BD6C5BAA-E45C-4124-A2F1-3395BDE01B80}" presName="parSpace" presStyleCnt="0"/>
      <dgm:spPr/>
      <dgm:t>
        <a:bodyPr/>
        <a:lstStyle/>
        <a:p>
          <a:endParaRPr lang="zh-CN" altLang="en-US"/>
        </a:p>
      </dgm:t>
    </dgm:pt>
    <dgm:pt modelId="{46515CEE-AD36-450F-8536-B0BF198D087A}" type="pres">
      <dgm:prSet presAssocID="{A0E92278-B70B-4635-88DE-037DE9C3E493}" presName="parTxOnly" presStyleLbl="node1" presStyleIdx="4" presStyleCnt="10">
        <dgm:presLayoutVars>
          <dgm:bulletEnabled val="1"/>
        </dgm:presLayoutVars>
      </dgm:prSet>
      <dgm:spPr/>
      <dgm:t>
        <a:bodyPr/>
        <a:lstStyle/>
        <a:p>
          <a:endParaRPr lang="zh-TW" altLang="en-US"/>
        </a:p>
      </dgm:t>
    </dgm:pt>
    <dgm:pt modelId="{95C4DEF2-EF76-4159-A530-0B576B4B956D}" type="pres">
      <dgm:prSet presAssocID="{A825E280-705B-4B08-9333-268EEED0FC03}" presName="parSpace" presStyleCnt="0"/>
      <dgm:spPr/>
      <dgm:t>
        <a:bodyPr/>
        <a:lstStyle/>
        <a:p>
          <a:endParaRPr lang="zh-CN" altLang="en-US"/>
        </a:p>
      </dgm:t>
    </dgm:pt>
    <dgm:pt modelId="{C3A72009-1815-4C0A-91A9-4AE3CA984BCD}" type="pres">
      <dgm:prSet presAssocID="{4D441276-ED16-45AC-A34D-27B1CA7095CC}" presName="parTxOnly" presStyleLbl="node1" presStyleIdx="5" presStyleCnt="10">
        <dgm:presLayoutVars>
          <dgm:bulletEnabled val="1"/>
        </dgm:presLayoutVars>
      </dgm:prSet>
      <dgm:spPr/>
      <dgm:t>
        <a:bodyPr/>
        <a:lstStyle/>
        <a:p>
          <a:endParaRPr lang="zh-TW" altLang="en-US"/>
        </a:p>
      </dgm:t>
    </dgm:pt>
    <dgm:pt modelId="{89450409-5730-45A0-B667-25260A8D19F9}" type="pres">
      <dgm:prSet presAssocID="{CCC7A8F7-1413-40C1-9C95-F7CD5ED9130C}" presName="parSpace" presStyleCnt="0"/>
      <dgm:spPr/>
      <dgm:t>
        <a:bodyPr/>
        <a:lstStyle/>
        <a:p>
          <a:endParaRPr lang="zh-CN" altLang="en-US"/>
        </a:p>
      </dgm:t>
    </dgm:pt>
    <dgm:pt modelId="{AFEA7C3A-F397-4AEB-84F9-89B5062CB0E3}" type="pres">
      <dgm:prSet presAssocID="{E625BE88-9C65-4C4F-9239-F3C43A9530B4}" presName="parTxOnly" presStyleLbl="node1" presStyleIdx="6" presStyleCnt="10">
        <dgm:presLayoutVars>
          <dgm:bulletEnabled val="1"/>
        </dgm:presLayoutVars>
      </dgm:prSet>
      <dgm:spPr/>
      <dgm:t>
        <a:bodyPr/>
        <a:lstStyle/>
        <a:p>
          <a:endParaRPr lang="zh-TW" altLang="en-US"/>
        </a:p>
      </dgm:t>
    </dgm:pt>
    <dgm:pt modelId="{DF885FB5-6352-47C7-8BF1-09E866347211}" type="pres">
      <dgm:prSet presAssocID="{ACE75F2C-54CC-4ECE-9CF9-A91212B8130E}" presName="parSpace" presStyleCnt="0"/>
      <dgm:spPr/>
      <dgm:t>
        <a:bodyPr/>
        <a:lstStyle/>
        <a:p>
          <a:endParaRPr lang="zh-CN" altLang="en-US"/>
        </a:p>
      </dgm:t>
    </dgm:pt>
    <dgm:pt modelId="{4130A479-A49C-47C3-9F90-5E3300395A6B}" type="pres">
      <dgm:prSet presAssocID="{4DD7A08E-63B8-442A-A7A3-7A7EC6BAB4B6}" presName="parTxOnly" presStyleLbl="node1" presStyleIdx="7" presStyleCnt="10">
        <dgm:presLayoutVars>
          <dgm:bulletEnabled val="1"/>
        </dgm:presLayoutVars>
      </dgm:prSet>
      <dgm:spPr/>
      <dgm:t>
        <a:bodyPr/>
        <a:lstStyle/>
        <a:p>
          <a:endParaRPr lang="zh-TW" altLang="en-US"/>
        </a:p>
      </dgm:t>
    </dgm:pt>
    <dgm:pt modelId="{01BB9D1A-7A71-414C-9249-83FD881B64E8}" type="pres">
      <dgm:prSet presAssocID="{66A0600A-0743-4045-BE58-16BCA7C2FA8B}" presName="parSpace" presStyleCnt="0"/>
      <dgm:spPr/>
      <dgm:t>
        <a:bodyPr/>
        <a:lstStyle/>
        <a:p>
          <a:endParaRPr lang="zh-CN" altLang="en-US"/>
        </a:p>
      </dgm:t>
    </dgm:pt>
    <dgm:pt modelId="{541E5C48-E389-4571-A06B-AFF1EDA6EA02}" type="pres">
      <dgm:prSet presAssocID="{545B7D04-DD15-44D4-9F58-B9E2E1405B21}" presName="parTxOnly" presStyleLbl="node1" presStyleIdx="8" presStyleCnt="10">
        <dgm:presLayoutVars>
          <dgm:bulletEnabled val="1"/>
        </dgm:presLayoutVars>
      </dgm:prSet>
      <dgm:spPr/>
      <dgm:t>
        <a:bodyPr/>
        <a:lstStyle/>
        <a:p>
          <a:endParaRPr lang="zh-TW" altLang="en-US"/>
        </a:p>
      </dgm:t>
    </dgm:pt>
    <dgm:pt modelId="{3424C8E0-0245-4E43-9C62-889FA9C96695}" type="pres">
      <dgm:prSet presAssocID="{A885B32A-1CF6-4CFF-922B-65CDF473B501}" presName="parSpace" presStyleCnt="0"/>
      <dgm:spPr/>
      <dgm:t>
        <a:bodyPr/>
        <a:lstStyle/>
        <a:p>
          <a:endParaRPr lang="zh-CN" altLang="en-US"/>
        </a:p>
      </dgm:t>
    </dgm:pt>
    <dgm:pt modelId="{8B2214EC-5213-4F6F-92D4-383C6C2961D6}" type="pres">
      <dgm:prSet presAssocID="{89FDD1A7-4668-4C70-B24E-A4721FF8F924}" presName="parTxOnly" presStyleLbl="node1" presStyleIdx="9" presStyleCnt="10">
        <dgm:presLayoutVars>
          <dgm:bulletEnabled val="1"/>
        </dgm:presLayoutVars>
      </dgm:prSet>
      <dgm:spPr/>
      <dgm:t>
        <a:bodyPr/>
        <a:lstStyle/>
        <a:p>
          <a:endParaRPr lang="zh-TW" altLang="en-US"/>
        </a:p>
      </dgm:t>
    </dgm:pt>
  </dgm:ptLst>
  <dgm:cxnLst>
    <dgm:cxn modelId="{F603357F-D526-4575-BF4F-65697BFE24F1}" srcId="{5C986A1B-EA5D-46D2-8BCE-41D5FD3AD89E}" destId="{545B7D04-DD15-44D4-9F58-B9E2E1405B21}" srcOrd="8" destOrd="0" parTransId="{5AB9F3B9-90E8-4000-914A-2AD1F7957C22}" sibTransId="{A885B32A-1CF6-4CFF-922B-65CDF473B501}"/>
    <dgm:cxn modelId="{706CF635-DF24-4AD0-84E5-D337113CB04E}" srcId="{5C986A1B-EA5D-46D2-8BCE-41D5FD3AD89E}" destId="{A0E92278-B70B-4635-88DE-037DE9C3E493}" srcOrd="4" destOrd="0" parTransId="{A18D0004-4723-436E-9868-27C49B1A21CB}" sibTransId="{A825E280-705B-4B08-9333-268EEED0FC03}"/>
    <dgm:cxn modelId="{840DC369-1C11-43E2-BEF6-BC7A21E17AF9}" type="presOf" srcId="{D74586CA-968B-4B79-B920-CEE5426C5AA4}" destId="{79D50AFC-40A9-4A62-B7A8-B69DE8EF806F}" srcOrd="0" destOrd="0" presId="urn:microsoft.com/office/officeart/2005/8/layout/hChevron3"/>
    <dgm:cxn modelId="{3890616E-B99F-46B5-A094-347603FECB73}" type="presOf" srcId="{545B7D04-DD15-44D4-9F58-B9E2E1405B21}" destId="{541E5C48-E389-4571-A06B-AFF1EDA6EA02}" srcOrd="0" destOrd="0" presId="urn:microsoft.com/office/officeart/2005/8/layout/hChevron3"/>
    <dgm:cxn modelId="{AC0FB0D0-A885-4921-95D6-D0B98AC4EDAD}" srcId="{5C986A1B-EA5D-46D2-8BCE-41D5FD3AD89E}" destId="{F3034FEA-D232-4EE6-906D-3142A6DB4BFF}" srcOrd="0" destOrd="0" parTransId="{0C04F5CA-FFE2-4182-85C4-2E7077D202DB}" sibTransId="{CF673A84-76BD-431A-B982-522890C8594C}"/>
    <dgm:cxn modelId="{E9B94695-21C0-452E-A144-0857F02FE0A9}" type="presOf" srcId="{4DD7A08E-63B8-442A-A7A3-7A7EC6BAB4B6}" destId="{4130A479-A49C-47C3-9F90-5E3300395A6B}" srcOrd="0" destOrd="0" presId="urn:microsoft.com/office/officeart/2005/8/layout/hChevron3"/>
    <dgm:cxn modelId="{86111817-DC5F-43B2-BEE7-55890B3C0C4C}" type="presOf" srcId="{7F463763-9E65-4E27-8374-9ACB35E91E33}" destId="{BCFE6474-625E-4E7C-B6E9-8010094A2567}" srcOrd="0" destOrd="0" presId="urn:microsoft.com/office/officeart/2005/8/layout/hChevron3"/>
    <dgm:cxn modelId="{45239F02-26A2-4912-A476-3872F73D2549}" srcId="{5C986A1B-EA5D-46D2-8BCE-41D5FD3AD89E}" destId="{E625BE88-9C65-4C4F-9239-F3C43A9530B4}" srcOrd="6" destOrd="0" parTransId="{22D133A5-5ABD-4CAF-9118-99BDC1348FB3}" sibTransId="{ACE75F2C-54CC-4ECE-9CF9-A91212B8130E}"/>
    <dgm:cxn modelId="{88F1435C-3A65-4078-8643-6875A0D5DCD6}" type="presOf" srcId="{E625BE88-9C65-4C4F-9239-F3C43A9530B4}" destId="{AFEA7C3A-F397-4AEB-84F9-89B5062CB0E3}" srcOrd="0" destOrd="0" presId="urn:microsoft.com/office/officeart/2005/8/layout/hChevron3"/>
    <dgm:cxn modelId="{09EAA44B-B2CD-471B-AAAA-0815E618AB3F}" srcId="{5C986A1B-EA5D-46D2-8BCE-41D5FD3AD89E}" destId="{4D441276-ED16-45AC-A34D-27B1CA7095CC}" srcOrd="5" destOrd="0" parTransId="{4509674D-3B1E-4919-899A-EFAE00A821E3}" sibTransId="{CCC7A8F7-1413-40C1-9C95-F7CD5ED9130C}"/>
    <dgm:cxn modelId="{95F647BC-6D21-41E0-8247-BAEF6B9640C5}" srcId="{5C986A1B-EA5D-46D2-8BCE-41D5FD3AD89E}" destId="{D74586CA-968B-4B79-B920-CEE5426C5AA4}" srcOrd="1" destOrd="0" parTransId="{C5C5FCBE-2CDD-46B3-8F0D-F222B7F7FDD1}" sibTransId="{4304AD89-60B7-4034-8E04-7A0662ED0C75}"/>
    <dgm:cxn modelId="{C9DDEA29-5BDB-4B5F-8EAD-35767E95DACB}" type="presOf" srcId="{AD416ED4-EA5A-48E4-BC56-0E8673CEA586}" destId="{228F17F5-B088-4286-BECD-49296FC61B6F}" srcOrd="0" destOrd="0" presId="urn:microsoft.com/office/officeart/2005/8/layout/hChevron3"/>
    <dgm:cxn modelId="{8DCD2BEF-11D8-4C1B-AFB2-C15CCCE60510}" srcId="{5C986A1B-EA5D-46D2-8BCE-41D5FD3AD89E}" destId="{7F463763-9E65-4E27-8374-9ACB35E91E33}" srcOrd="3" destOrd="0" parTransId="{6538F9EC-F02F-4611-9004-7B80CAF001BA}" sibTransId="{BD6C5BAA-E45C-4124-A2F1-3395BDE01B80}"/>
    <dgm:cxn modelId="{98F4A7D0-B652-47C4-84F4-A564952F6532}" type="presOf" srcId="{4D441276-ED16-45AC-A34D-27B1CA7095CC}" destId="{C3A72009-1815-4C0A-91A9-4AE3CA984BCD}" srcOrd="0" destOrd="0" presId="urn:microsoft.com/office/officeart/2005/8/layout/hChevron3"/>
    <dgm:cxn modelId="{3A3616BA-AE0D-499F-90D0-C8DA7540436F}" srcId="{5C986A1B-EA5D-46D2-8BCE-41D5FD3AD89E}" destId="{89FDD1A7-4668-4C70-B24E-A4721FF8F924}" srcOrd="9" destOrd="0" parTransId="{BF2084E4-1D3F-4862-A6AC-0C89E409B9BF}" sibTransId="{7D9A083A-F53E-4B96-A539-260E521B622F}"/>
    <dgm:cxn modelId="{B22B004E-8660-40FD-B06B-8B58B39C55B4}" type="presOf" srcId="{5C986A1B-EA5D-46D2-8BCE-41D5FD3AD89E}" destId="{87C6BEF4-7D9C-46D9-BD1D-5DF9B0815DCB}" srcOrd="0" destOrd="0" presId="urn:microsoft.com/office/officeart/2005/8/layout/hChevron3"/>
    <dgm:cxn modelId="{0EF9B064-AB9F-47DE-A4FC-7E60EE13C414}" type="presOf" srcId="{F3034FEA-D232-4EE6-906D-3142A6DB4BFF}" destId="{F2E3BF45-58D7-4E4C-929D-F4967D2DD73A}" srcOrd="0" destOrd="0" presId="urn:microsoft.com/office/officeart/2005/8/layout/hChevron3"/>
    <dgm:cxn modelId="{B2A69942-7F78-4B53-94F4-C783D0283194}" type="presOf" srcId="{89FDD1A7-4668-4C70-B24E-A4721FF8F924}" destId="{8B2214EC-5213-4F6F-92D4-383C6C2961D6}" srcOrd="0" destOrd="0" presId="urn:microsoft.com/office/officeart/2005/8/layout/hChevron3"/>
    <dgm:cxn modelId="{D7FAD267-DAB2-4CFF-ACA2-ED048646BC86}" srcId="{5C986A1B-EA5D-46D2-8BCE-41D5FD3AD89E}" destId="{4DD7A08E-63B8-442A-A7A3-7A7EC6BAB4B6}" srcOrd="7" destOrd="0" parTransId="{CD7F0297-6277-47C9-8DC9-F76A5E5E1BF9}" sibTransId="{66A0600A-0743-4045-BE58-16BCA7C2FA8B}"/>
    <dgm:cxn modelId="{22E2C5BE-4E9B-438C-BE15-921D7EE0E834}" srcId="{5C986A1B-EA5D-46D2-8BCE-41D5FD3AD89E}" destId="{AD416ED4-EA5A-48E4-BC56-0E8673CEA586}" srcOrd="2" destOrd="0" parTransId="{637BD262-6330-474E-8107-0412630EA168}" sibTransId="{88DA34FB-C57A-4DD0-8BF9-53A1FB8BAFF3}"/>
    <dgm:cxn modelId="{AD6A58E8-ED79-474F-8B1F-05343BCA4D5A}" type="presOf" srcId="{A0E92278-B70B-4635-88DE-037DE9C3E493}" destId="{46515CEE-AD36-450F-8536-B0BF198D087A}" srcOrd="0" destOrd="0" presId="urn:microsoft.com/office/officeart/2005/8/layout/hChevron3"/>
    <dgm:cxn modelId="{7E8A15BC-BE7D-4287-8370-FD285A367B23}" type="presParOf" srcId="{87C6BEF4-7D9C-46D9-BD1D-5DF9B0815DCB}" destId="{F2E3BF45-58D7-4E4C-929D-F4967D2DD73A}" srcOrd="0" destOrd="0" presId="urn:microsoft.com/office/officeart/2005/8/layout/hChevron3"/>
    <dgm:cxn modelId="{D606B216-85EA-4BDD-8DD4-A3385962C1E9}" type="presParOf" srcId="{87C6BEF4-7D9C-46D9-BD1D-5DF9B0815DCB}" destId="{EE1A8E18-96D9-49DD-A5AB-0D54757891AB}" srcOrd="1" destOrd="0" presId="urn:microsoft.com/office/officeart/2005/8/layout/hChevron3"/>
    <dgm:cxn modelId="{032BAC65-089D-4F36-BD6A-43953141B7DF}" type="presParOf" srcId="{87C6BEF4-7D9C-46D9-BD1D-5DF9B0815DCB}" destId="{79D50AFC-40A9-4A62-B7A8-B69DE8EF806F}" srcOrd="2" destOrd="0" presId="urn:microsoft.com/office/officeart/2005/8/layout/hChevron3"/>
    <dgm:cxn modelId="{C05565B0-2287-4A8E-89F8-8E8612776ED5}" type="presParOf" srcId="{87C6BEF4-7D9C-46D9-BD1D-5DF9B0815DCB}" destId="{1EDA8D33-522A-4C55-9958-26825CB777C1}" srcOrd="3" destOrd="0" presId="urn:microsoft.com/office/officeart/2005/8/layout/hChevron3"/>
    <dgm:cxn modelId="{F0972161-6D33-4400-B783-514DC541EBDC}" type="presParOf" srcId="{87C6BEF4-7D9C-46D9-BD1D-5DF9B0815DCB}" destId="{228F17F5-B088-4286-BECD-49296FC61B6F}" srcOrd="4" destOrd="0" presId="urn:microsoft.com/office/officeart/2005/8/layout/hChevron3"/>
    <dgm:cxn modelId="{46BEB6D9-04BB-4330-AD42-779022B752E0}" type="presParOf" srcId="{87C6BEF4-7D9C-46D9-BD1D-5DF9B0815DCB}" destId="{E89534FC-8EB5-4139-8CA7-BC7FC16E8D3C}" srcOrd="5" destOrd="0" presId="urn:microsoft.com/office/officeart/2005/8/layout/hChevron3"/>
    <dgm:cxn modelId="{40808C46-14FB-4ADD-AACA-7A789D90CCEF}" type="presParOf" srcId="{87C6BEF4-7D9C-46D9-BD1D-5DF9B0815DCB}" destId="{BCFE6474-625E-4E7C-B6E9-8010094A2567}" srcOrd="6" destOrd="0" presId="urn:microsoft.com/office/officeart/2005/8/layout/hChevron3"/>
    <dgm:cxn modelId="{FC2C57D4-EE2E-40EC-9BF3-B7B363DBC8AC}" type="presParOf" srcId="{87C6BEF4-7D9C-46D9-BD1D-5DF9B0815DCB}" destId="{B3979D05-E21A-4872-84C7-D33F19A5D7B2}" srcOrd="7" destOrd="0" presId="urn:microsoft.com/office/officeart/2005/8/layout/hChevron3"/>
    <dgm:cxn modelId="{20EA7798-3B18-4682-A292-6B4928FDAAA1}" type="presParOf" srcId="{87C6BEF4-7D9C-46D9-BD1D-5DF9B0815DCB}" destId="{46515CEE-AD36-450F-8536-B0BF198D087A}" srcOrd="8" destOrd="0" presId="urn:microsoft.com/office/officeart/2005/8/layout/hChevron3"/>
    <dgm:cxn modelId="{C3AA0707-6030-4D84-8BFB-2C6F64F5423A}" type="presParOf" srcId="{87C6BEF4-7D9C-46D9-BD1D-5DF9B0815DCB}" destId="{95C4DEF2-EF76-4159-A530-0B576B4B956D}" srcOrd="9" destOrd="0" presId="urn:microsoft.com/office/officeart/2005/8/layout/hChevron3"/>
    <dgm:cxn modelId="{B97FE1A1-D639-4186-A963-3CDC0D8FA844}" type="presParOf" srcId="{87C6BEF4-7D9C-46D9-BD1D-5DF9B0815DCB}" destId="{C3A72009-1815-4C0A-91A9-4AE3CA984BCD}" srcOrd="10" destOrd="0" presId="urn:microsoft.com/office/officeart/2005/8/layout/hChevron3"/>
    <dgm:cxn modelId="{84C19987-6109-43C1-A5B4-29F8C7435307}" type="presParOf" srcId="{87C6BEF4-7D9C-46D9-BD1D-5DF9B0815DCB}" destId="{89450409-5730-45A0-B667-25260A8D19F9}" srcOrd="11" destOrd="0" presId="urn:microsoft.com/office/officeart/2005/8/layout/hChevron3"/>
    <dgm:cxn modelId="{236EE57A-2B53-4577-B19E-7D1A2CE815C1}" type="presParOf" srcId="{87C6BEF4-7D9C-46D9-BD1D-5DF9B0815DCB}" destId="{AFEA7C3A-F397-4AEB-84F9-89B5062CB0E3}" srcOrd="12" destOrd="0" presId="urn:microsoft.com/office/officeart/2005/8/layout/hChevron3"/>
    <dgm:cxn modelId="{6219F297-867F-4E81-A2A2-6EC2D21BC737}" type="presParOf" srcId="{87C6BEF4-7D9C-46D9-BD1D-5DF9B0815DCB}" destId="{DF885FB5-6352-47C7-8BF1-09E866347211}" srcOrd="13" destOrd="0" presId="urn:microsoft.com/office/officeart/2005/8/layout/hChevron3"/>
    <dgm:cxn modelId="{3F418F67-58C3-4BD5-A518-057FC46D85B6}" type="presParOf" srcId="{87C6BEF4-7D9C-46D9-BD1D-5DF9B0815DCB}" destId="{4130A479-A49C-47C3-9F90-5E3300395A6B}" srcOrd="14" destOrd="0" presId="urn:microsoft.com/office/officeart/2005/8/layout/hChevron3"/>
    <dgm:cxn modelId="{48D60C19-F699-4F1A-9F90-13037352E0B3}" type="presParOf" srcId="{87C6BEF4-7D9C-46D9-BD1D-5DF9B0815DCB}" destId="{01BB9D1A-7A71-414C-9249-83FD881B64E8}" srcOrd="15" destOrd="0" presId="urn:microsoft.com/office/officeart/2005/8/layout/hChevron3"/>
    <dgm:cxn modelId="{B0BA70BC-333D-439C-AE22-703C40AC6742}" type="presParOf" srcId="{87C6BEF4-7D9C-46D9-BD1D-5DF9B0815DCB}" destId="{541E5C48-E389-4571-A06B-AFF1EDA6EA02}" srcOrd="16" destOrd="0" presId="urn:microsoft.com/office/officeart/2005/8/layout/hChevron3"/>
    <dgm:cxn modelId="{04BB2C6F-6610-4D34-839D-3FE71D0AC1DF}" type="presParOf" srcId="{87C6BEF4-7D9C-46D9-BD1D-5DF9B0815DCB}" destId="{3424C8E0-0245-4E43-9C62-889FA9C96695}" srcOrd="17" destOrd="0" presId="urn:microsoft.com/office/officeart/2005/8/layout/hChevron3"/>
    <dgm:cxn modelId="{2E6C42A9-4C46-49EE-8FF5-6B8958820E9D}" type="presParOf" srcId="{87C6BEF4-7D9C-46D9-BD1D-5DF9B0815DCB}" destId="{8B2214EC-5213-4F6F-92D4-383C6C2961D6}" srcOrd="18" destOrd="0" presId="urn:microsoft.com/office/officeart/2005/8/layout/hChevron3"/>
  </dgm:cxnLst>
  <dgm:bg/>
  <dgm:whole>
    <a:ln>
      <a:noFill/>
    </a:ln>
  </dgm:whole>
  <dgm:extLst>
    <a:ext uri="http://schemas.microsoft.com/office/drawing/2008/diagram">
      <dsp:dataModelExt xmlns:dsp="http://schemas.microsoft.com/office/drawing/2008/diagram" relId="rId2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資料    爬取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ETL</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14DE7-0244-477D-93B6-2F7E2D176564}">
      <dsp:nvSpPr>
        <dsp:cNvPr id="0" name=""/>
        <dsp:cNvSpPr/>
      </dsp:nvSpPr>
      <dsp:spPr>
        <a:xfrm>
          <a:off x="319674" y="614156"/>
          <a:ext cx="1168216" cy="405706"/>
        </a:xfrm>
        <a:prstGeom prst="ellipse">
          <a:avLst/>
        </a:prstGeom>
        <a:solidFill>
          <a:srgbClr val="DBC8BA">
            <a:alpha val="40000"/>
          </a:srgbClr>
        </a:solidFill>
        <a:ln>
          <a:noFill/>
        </a:ln>
        <a:effectLst/>
      </dsp:spPr>
      <dsp:style>
        <a:lnRef idx="0">
          <a:scrgbClr r="0" g="0" b="0"/>
        </a:lnRef>
        <a:fillRef idx="1">
          <a:scrgbClr r="0" g="0" b="0"/>
        </a:fillRef>
        <a:effectRef idx="0">
          <a:scrgbClr r="0" g="0" b="0"/>
        </a:effectRef>
        <a:fontRef idx="minor"/>
      </dsp:style>
    </dsp:sp>
    <dsp:sp modelId="{C0C30A6F-B5EA-473B-B7C7-4A223FF35846}">
      <dsp:nvSpPr>
        <dsp:cNvPr id="0" name=""/>
        <dsp:cNvSpPr/>
      </dsp:nvSpPr>
      <dsp:spPr>
        <a:xfrm>
          <a:off x="792394" y="1607593"/>
          <a:ext cx="226398" cy="144895"/>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F1551A-F2C4-4C30-922B-4FA361D6FC99}">
      <dsp:nvSpPr>
        <dsp:cNvPr id="0" name=""/>
        <dsp:cNvSpPr/>
      </dsp:nvSpPr>
      <dsp:spPr>
        <a:xfrm>
          <a:off x="362237" y="1723509"/>
          <a:ext cx="1086712" cy="271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ctr" anchorCtr="0">
          <a:noAutofit/>
        </a:bodyPr>
        <a:lstStyle/>
        <a:p>
          <a:pPr lvl="0" algn="ctr" defTabSz="311150">
            <a:lnSpc>
              <a:spcPct val="90000"/>
            </a:lnSpc>
            <a:spcBef>
              <a:spcPct val="0"/>
            </a:spcBef>
            <a:spcAft>
              <a:spcPct val="35000"/>
            </a:spcAft>
          </a:pPr>
          <a:endParaRPr lang="zh-CN" altLang="en-US" sz="700" kern="1200" dirty="0"/>
        </a:p>
      </dsp:txBody>
      <dsp:txXfrm>
        <a:off x="362237" y="1723509"/>
        <a:ext cx="1086712" cy="271678"/>
      </dsp:txXfrm>
    </dsp:sp>
    <dsp:sp modelId="{624B50DF-270B-48EB-93D2-2B76887060C9}">
      <dsp:nvSpPr>
        <dsp:cNvPr id="0" name=""/>
        <dsp:cNvSpPr/>
      </dsp:nvSpPr>
      <dsp:spPr>
        <a:xfrm>
          <a:off x="271678" y="564349"/>
          <a:ext cx="1267831" cy="1014265"/>
        </a:xfrm>
        <a:prstGeom prst="funnel">
          <a:avLst/>
        </a:prstGeom>
        <a:solidFill>
          <a:schemeClr val="lt1">
            <a:alpha val="40000"/>
            <a:hueOff val="0"/>
            <a:satOff val="0"/>
            <a:lumOff val="0"/>
            <a:alphaOff val="0"/>
          </a:schemeClr>
        </a:solidFill>
        <a:ln w="6350" cap="flat" cmpd="sng" algn="ctr">
          <a:solidFill>
            <a:srgbClr val="5D6A60"/>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14DE7-0244-477D-93B6-2F7E2D176564}">
      <dsp:nvSpPr>
        <dsp:cNvPr id="0" name=""/>
        <dsp:cNvSpPr/>
      </dsp:nvSpPr>
      <dsp:spPr>
        <a:xfrm>
          <a:off x="1455899" y="91774"/>
          <a:ext cx="1821375" cy="632539"/>
        </a:xfrm>
        <a:prstGeom prst="ellipse">
          <a:avLst/>
        </a:prstGeom>
        <a:solidFill>
          <a:srgbClr val="DBC8BA">
            <a:alpha val="40000"/>
          </a:srgbClr>
        </a:solidFill>
        <a:ln>
          <a:noFill/>
        </a:ln>
        <a:effectLst/>
      </dsp:spPr>
      <dsp:style>
        <a:lnRef idx="0">
          <a:scrgbClr r="0" g="0" b="0"/>
        </a:lnRef>
        <a:fillRef idx="1">
          <a:scrgbClr r="0" g="0" b="0"/>
        </a:fillRef>
        <a:effectRef idx="0">
          <a:scrgbClr r="0" g="0" b="0"/>
        </a:effectRef>
        <a:fontRef idx="minor"/>
      </dsp:style>
    </dsp:sp>
    <dsp:sp modelId="{C0C30A6F-B5EA-473B-B7C7-4A223FF35846}">
      <dsp:nvSpPr>
        <dsp:cNvPr id="0" name=""/>
        <dsp:cNvSpPr/>
      </dsp:nvSpPr>
      <dsp:spPr>
        <a:xfrm>
          <a:off x="2192920" y="1640649"/>
          <a:ext cx="352979" cy="225907"/>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F1551A-F2C4-4C30-922B-4FA361D6FC99}">
      <dsp:nvSpPr>
        <dsp:cNvPr id="0" name=""/>
        <dsp:cNvSpPr/>
      </dsp:nvSpPr>
      <dsp:spPr>
        <a:xfrm>
          <a:off x="1522259" y="1821375"/>
          <a:ext cx="1694302" cy="42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endParaRPr lang="zh-CN" altLang="en-US" sz="1200" kern="1200" dirty="0"/>
        </a:p>
      </dsp:txBody>
      <dsp:txXfrm>
        <a:off x="1522259" y="1821375"/>
        <a:ext cx="1694302" cy="423575"/>
      </dsp:txXfrm>
    </dsp:sp>
    <dsp:sp modelId="{624B50DF-270B-48EB-93D2-2B76887060C9}">
      <dsp:nvSpPr>
        <dsp:cNvPr id="0" name=""/>
        <dsp:cNvSpPr/>
      </dsp:nvSpPr>
      <dsp:spPr>
        <a:xfrm>
          <a:off x="1381067" y="14119"/>
          <a:ext cx="1976686" cy="1581349"/>
        </a:xfrm>
        <a:prstGeom prst="funnel">
          <a:avLst/>
        </a:prstGeom>
        <a:solidFill>
          <a:schemeClr val="lt1">
            <a:alpha val="40000"/>
            <a:hueOff val="0"/>
            <a:satOff val="0"/>
            <a:lumOff val="0"/>
            <a:alphaOff val="0"/>
          </a:schemeClr>
        </a:solidFill>
        <a:ln w="6350" cap="flat" cmpd="sng" algn="ctr">
          <a:solidFill>
            <a:srgbClr val="5D6A60"/>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資料    爬取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ETL</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F86A1-C4DF-4524-8DB6-071C1447F9F2}">
      <dsp:nvSpPr>
        <dsp:cNvPr id="0" name=""/>
        <dsp:cNvSpPr/>
      </dsp:nvSpPr>
      <dsp:spPr>
        <a:xfrm>
          <a:off x="564375" y="-70710"/>
          <a:ext cx="2842027" cy="2842027"/>
        </a:xfrm>
        <a:prstGeom prst="circularArrow">
          <a:avLst>
            <a:gd name="adj1" fmla="val 5689"/>
            <a:gd name="adj2" fmla="val 340510"/>
            <a:gd name="adj3" fmla="val 12654486"/>
            <a:gd name="adj4" fmla="val 18106046"/>
            <a:gd name="adj5" fmla="val 5908"/>
          </a:avLst>
        </a:prstGeom>
        <a:solidFill>
          <a:srgbClr val="A5A5A5"/>
        </a:solidFill>
        <a:ln>
          <a:noFill/>
        </a:ln>
        <a:effectLst/>
      </dsp:spPr>
      <dsp:style>
        <a:lnRef idx="0">
          <a:scrgbClr r="0" g="0" b="0"/>
        </a:lnRef>
        <a:fillRef idx="1">
          <a:scrgbClr r="0" g="0" b="0"/>
        </a:fillRef>
        <a:effectRef idx="0">
          <a:scrgbClr r="0" g="0" b="0"/>
        </a:effectRef>
        <a:fontRef idx="minor"/>
      </dsp:style>
    </dsp:sp>
    <dsp:sp modelId="{0151D824-5A0D-4C1A-B374-315CD61EF7D8}">
      <dsp:nvSpPr>
        <dsp:cNvPr id="0" name=""/>
        <dsp:cNvSpPr/>
      </dsp:nvSpPr>
      <dsp:spPr>
        <a:xfrm>
          <a:off x="1036064" y="52929"/>
          <a:ext cx="1898649" cy="949324"/>
        </a:xfrm>
        <a:prstGeom prst="roundRect">
          <a:avLst/>
        </a:prstGeom>
        <a:solidFill>
          <a:srgbClr val="5D6A6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TW" altLang="en-US" sz="2400" kern="1200" dirty="0">
              <a:latin typeface="微软雅黑" panose="020B0503020204020204" pitchFamily="34" charset="-122"/>
              <a:ea typeface="微软雅黑" panose="020B0503020204020204" pitchFamily="34" charset="-122"/>
            </a:rPr>
            <a:t>智能冰箱</a:t>
          </a:r>
        </a:p>
      </dsp:txBody>
      <dsp:txXfrm>
        <a:off x="1082406" y="99271"/>
        <a:ext cx="1805965" cy="856640"/>
      </dsp:txXfrm>
    </dsp:sp>
    <dsp:sp modelId="{AB0F9EF1-E6CE-46FE-8658-B02CEED06499}">
      <dsp:nvSpPr>
        <dsp:cNvPr id="0" name=""/>
        <dsp:cNvSpPr/>
      </dsp:nvSpPr>
      <dsp:spPr>
        <a:xfrm>
          <a:off x="2155154" y="1983467"/>
          <a:ext cx="1898649" cy="949324"/>
        </a:xfrm>
        <a:prstGeom prst="roundRect">
          <a:avLst/>
        </a:prstGeom>
        <a:solidFill>
          <a:schemeClr val="accent3">
            <a:hueOff val="1355300"/>
            <a:satOff val="50000"/>
            <a:lumOff val="-735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TW" altLang="en-US" sz="2400" kern="1200" dirty="0">
              <a:latin typeface="微软雅黑" panose="020B0503020204020204" pitchFamily="34" charset="-122"/>
              <a:ea typeface="微软雅黑" panose="020B0503020204020204" pitchFamily="34" charset="-122"/>
            </a:rPr>
            <a:t>食材庫存</a:t>
          </a:r>
        </a:p>
      </dsp:txBody>
      <dsp:txXfrm>
        <a:off x="2201496" y="2029809"/>
        <a:ext cx="1805965" cy="856640"/>
      </dsp:txXfrm>
    </dsp:sp>
    <dsp:sp modelId="{92B32805-6B5F-488D-A352-0C9612BEDD14}">
      <dsp:nvSpPr>
        <dsp:cNvPr id="0" name=""/>
        <dsp:cNvSpPr/>
      </dsp:nvSpPr>
      <dsp:spPr>
        <a:xfrm>
          <a:off x="871" y="1983467"/>
          <a:ext cx="1898649" cy="949324"/>
        </a:xfrm>
        <a:prstGeom prst="roundRect">
          <a:avLst/>
        </a:prstGeom>
        <a:solidFill>
          <a:schemeClr val="accent3">
            <a:hueOff val="2710599"/>
            <a:satOff val="100000"/>
            <a:lumOff val="-1470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TW" altLang="en-US" sz="2400" kern="1200" dirty="0">
              <a:latin typeface="微软雅黑" panose="020B0503020204020204" pitchFamily="34" charset="-122"/>
              <a:ea typeface="微软雅黑" panose="020B0503020204020204" pitchFamily="34" charset="-122"/>
            </a:rPr>
            <a:t>食譜推薦</a:t>
          </a:r>
        </a:p>
      </dsp:txBody>
      <dsp:txXfrm>
        <a:off x="47213" y="2029809"/>
        <a:ext cx="1805965" cy="85664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4B5CD-0376-4C4B-8BBC-EC68BAFCC112}">
      <dsp:nvSpPr>
        <dsp:cNvPr id="0" name=""/>
        <dsp:cNvSpPr/>
      </dsp:nvSpPr>
      <dsp:spPr>
        <a:xfrm rot="5400000">
          <a:off x="-111365" y="115588"/>
          <a:ext cx="742434" cy="519703"/>
        </a:xfrm>
        <a:prstGeom prst="chevron">
          <a:avLst/>
        </a:prstGeom>
        <a:solidFill>
          <a:srgbClr val="5D6A6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1</a:t>
          </a:r>
          <a:endParaRPr lang="zh-CN" altLang="en-US" sz="1600" b="1" kern="1200" dirty="0">
            <a:latin typeface="微软雅黑" panose="020B0503020204020204" pitchFamily="34" charset="-122"/>
            <a:ea typeface="微软雅黑" panose="020B0503020204020204" pitchFamily="34" charset="-122"/>
          </a:endParaRPr>
        </a:p>
      </dsp:txBody>
      <dsp:txXfrm rot="-5400000">
        <a:off x="1" y="264075"/>
        <a:ext cx="519703" cy="222731"/>
      </dsp:txXfrm>
    </dsp:sp>
    <dsp:sp modelId="{57AC011F-85E3-43B4-BEB3-FB60CB8ACF36}">
      <dsp:nvSpPr>
        <dsp:cNvPr id="0" name=""/>
        <dsp:cNvSpPr/>
      </dsp:nvSpPr>
      <dsp:spPr>
        <a:xfrm rot="5400000">
          <a:off x="4429069" y="-3905142"/>
          <a:ext cx="482836" cy="8301567"/>
        </a:xfrm>
        <a:prstGeom prst="round2SameRect">
          <a:avLst/>
        </a:prstGeom>
        <a:solidFill>
          <a:srgbClr val="FCF5EA">
            <a:alpha val="90000"/>
          </a:srgbClr>
        </a:solidFill>
        <a:ln w="12700" cap="flat" cmpd="sng" algn="ctr">
          <a:solidFill>
            <a:srgbClr val="5D6A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選定</a:t>
          </a:r>
          <a:r>
            <a:rPr lang="en-US" altLang="zh-TW"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7</a:t>
          </a: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種特徵</a:t>
          </a:r>
          <a:r>
            <a:rPr lang="en-US" altLang="zh-TW"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顏色</a:t>
          </a:r>
          <a:r>
            <a:rPr lang="en-US" altLang="zh-TW"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不同</a:t>
          </a: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食材</a:t>
          </a:r>
          <a:endParaRPr lang="zh-CN" altLang="en-US" sz="1600" kern="1200" dirty="0">
            <a:latin typeface="微软雅黑" panose="020B0503020204020204" pitchFamily="34" charset="-122"/>
            <a:ea typeface="微软雅黑" panose="020B0503020204020204" pitchFamily="34" charset="-122"/>
          </a:endParaRPr>
        </a:p>
      </dsp:txBody>
      <dsp:txXfrm rot="-5400000">
        <a:off x="519704" y="27793"/>
        <a:ext cx="8277997" cy="435696"/>
      </dsp:txXfrm>
    </dsp:sp>
    <dsp:sp modelId="{452A9DBA-B4A0-41D6-A09F-1B6844D32518}">
      <dsp:nvSpPr>
        <dsp:cNvPr id="0" name=""/>
        <dsp:cNvSpPr/>
      </dsp:nvSpPr>
      <dsp:spPr>
        <a:xfrm rot="5400000">
          <a:off x="-111365" y="773359"/>
          <a:ext cx="742434" cy="519703"/>
        </a:xfrm>
        <a:prstGeom prst="chevron">
          <a:avLst/>
        </a:prstGeom>
        <a:solidFill>
          <a:srgbClr val="5D6A6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2</a:t>
          </a:r>
          <a:endParaRPr lang="zh-CN" altLang="en-US" sz="1600" b="1" kern="1200" dirty="0">
            <a:latin typeface="微软雅黑" panose="020B0503020204020204" pitchFamily="34" charset="-122"/>
            <a:ea typeface="微软雅黑" panose="020B0503020204020204" pitchFamily="34" charset="-122"/>
          </a:endParaRPr>
        </a:p>
      </dsp:txBody>
      <dsp:txXfrm rot="-5400000">
        <a:off x="1" y="921846"/>
        <a:ext cx="519703" cy="222731"/>
      </dsp:txXfrm>
    </dsp:sp>
    <dsp:sp modelId="{57A2C340-1016-40C1-9BA8-D0AABCBAEBBA}">
      <dsp:nvSpPr>
        <dsp:cNvPr id="0" name=""/>
        <dsp:cNvSpPr/>
      </dsp:nvSpPr>
      <dsp:spPr>
        <a:xfrm rot="5400000">
          <a:off x="4429196" y="-3247498"/>
          <a:ext cx="482582" cy="8301567"/>
        </a:xfrm>
        <a:prstGeom prst="round2SameRect">
          <a:avLst/>
        </a:prstGeom>
        <a:solidFill>
          <a:srgbClr val="FCF5EA">
            <a:alpha val="90000"/>
          </a:srgbClr>
        </a:solidFill>
        <a:ln w="12700" cap="flat" cmpd="sng" algn="ctr">
          <a:solidFill>
            <a:srgbClr val="5D6A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剔除</a:t>
          </a:r>
          <a:r>
            <a:rPr lang="en-US" altLang="zh-TW"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不易辨識特徵的肉類</a:t>
          </a:r>
          <a:r>
            <a:rPr lang="en-US" altLang="zh-TW"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kern="1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dsp:txBody>
      <dsp:txXfrm rot="-5400000">
        <a:off x="519704" y="685552"/>
        <a:ext cx="8278009" cy="435466"/>
      </dsp:txXfrm>
    </dsp:sp>
    <dsp:sp modelId="{A1BFF44B-5A59-4F80-9E14-4CCDF2B489B0}">
      <dsp:nvSpPr>
        <dsp:cNvPr id="0" name=""/>
        <dsp:cNvSpPr/>
      </dsp:nvSpPr>
      <dsp:spPr>
        <a:xfrm rot="5400000">
          <a:off x="-111365" y="1431129"/>
          <a:ext cx="742434" cy="519703"/>
        </a:xfrm>
        <a:prstGeom prst="chevron">
          <a:avLst/>
        </a:prstGeom>
        <a:solidFill>
          <a:srgbClr val="5D6A6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3</a:t>
          </a:r>
          <a:endParaRPr lang="zh-CN" altLang="en-US" sz="1600" b="1" kern="1200" dirty="0">
            <a:latin typeface="微软雅黑" panose="020B0503020204020204" pitchFamily="34" charset="-122"/>
            <a:ea typeface="微软雅黑" panose="020B0503020204020204" pitchFamily="34" charset="-122"/>
          </a:endParaRPr>
        </a:p>
      </dsp:txBody>
      <dsp:txXfrm rot="-5400000">
        <a:off x="1" y="1579616"/>
        <a:ext cx="519703" cy="222731"/>
      </dsp:txXfrm>
    </dsp:sp>
    <dsp:sp modelId="{8F1E4FF8-8FDC-4185-BC0E-FA3FF9A494F5}">
      <dsp:nvSpPr>
        <dsp:cNvPr id="0" name=""/>
        <dsp:cNvSpPr/>
      </dsp:nvSpPr>
      <dsp:spPr>
        <a:xfrm rot="5400000">
          <a:off x="4429196" y="-2589727"/>
          <a:ext cx="482582" cy="8301567"/>
        </a:xfrm>
        <a:prstGeom prst="round2SameRect">
          <a:avLst/>
        </a:prstGeom>
        <a:solidFill>
          <a:srgbClr val="FCF5EA">
            <a:alpha val="90000"/>
          </a:srgbClr>
        </a:solidFill>
        <a:ln w="12700" cap="flat" cmpd="sng" algn="ctr">
          <a:solidFill>
            <a:srgbClr val="5D6A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先挑選各</a:t>
          </a:r>
          <a:r>
            <a:rPr lang="en-US" altLang="zh-TW"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100</a:t>
          </a: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張背景純白的圖片作為基底</a:t>
          </a:r>
          <a:endParaRPr lang="zh-CN" altLang="en-US" sz="1600" kern="1200" dirty="0">
            <a:latin typeface="微软雅黑" panose="020B0503020204020204" pitchFamily="34" charset="-122"/>
            <a:ea typeface="微软雅黑" panose="020B0503020204020204" pitchFamily="34" charset="-122"/>
          </a:endParaRPr>
        </a:p>
      </dsp:txBody>
      <dsp:txXfrm rot="-5400000">
        <a:off x="519704" y="1343323"/>
        <a:ext cx="8278009" cy="435466"/>
      </dsp:txXfrm>
    </dsp:sp>
    <dsp:sp modelId="{B79B4A6A-CEF0-4265-9A33-2AD6932882F6}">
      <dsp:nvSpPr>
        <dsp:cNvPr id="0" name=""/>
        <dsp:cNvSpPr/>
      </dsp:nvSpPr>
      <dsp:spPr>
        <a:xfrm rot="5400000">
          <a:off x="-111365" y="2088900"/>
          <a:ext cx="742434" cy="519703"/>
        </a:xfrm>
        <a:prstGeom prst="chevron">
          <a:avLst/>
        </a:prstGeom>
        <a:solidFill>
          <a:srgbClr val="5D6A6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4</a:t>
          </a:r>
          <a:endParaRPr lang="zh-CN" altLang="en-US" sz="1600" b="1" kern="1200" dirty="0">
            <a:latin typeface="微软雅黑" panose="020B0503020204020204" pitchFamily="34" charset="-122"/>
            <a:ea typeface="微软雅黑" panose="020B0503020204020204" pitchFamily="34" charset="-122"/>
          </a:endParaRPr>
        </a:p>
      </dsp:txBody>
      <dsp:txXfrm rot="-5400000">
        <a:off x="1" y="2237387"/>
        <a:ext cx="519703" cy="222731"/>
      </dsp:txXfrm>
    </dsp:sp>
    <dsp:sp modelId="{272C4CB7-0E4D-4A2F-8C94-943390202879}">
      <dsp:nvSpPr>
        <dsp:cNvPr id="0" name=""/>
        <dsp:cNvSpPr/>
      </dsp:nvSpPr>
      <dsp:spPr>
        <a:xfrm rot="5400000">
          <a:off x="4429196" y="-1931957"/>
          <a:ext cx="482582" cy="8301567"/>
        </a:xfrm>
        <a:prstGeom prst="round2SameRect">
          <a:avLst/>
        </a:prstGeom>
        <a:solidFill>
          <a:srgbClr val="FCF5EA">
            <a:alpha val="90000"/>
          </a:srgbClr>
        </a:solidFill>
        <a:ln w="12700" cap="flat" cmpd="sng" algn="ctr">
          <a:solidFill>
            <a:srgbClr val="5D6A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每類別圖片增量至</a:t>
          </a:r>
          <a:r>
            <a:rPr lang="en-US" altLang="zh-TW"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500</a:t>
          </a: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張</a:t>
          </a:r>
          <a:r>
            <a:rPr lang="en-US" altLang="zh-TW" sz="1600" kern="12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背景非純白的圖片</a:t>
          </a:r>
          <a:r>
            <a:rPr lang="en-US" altLang="zh-TW" sz="1600" kern="12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kern="1200" dirty="0">
            <a:latin typeface="微软雅黑" panose="020B0503020204020204" pitchFamily="34" charset="-122"/>
            <a:ea typeface="微软雅黑" panose="020B0503020204020204" pitchFamily="34" charset="-122"/>
          </a:endParaRPr>
        </a:p>
      </dsp:txBody>
      <dsp:txXfrm rot="-5400000">
        <a:off x="519704" y="2001093"/>
        <a:ext cx="8278009" cy="435466"/>
      </dsp:txXfrm>
    </dsp:sp>
    <dsp:sp modelId="{0C2348DB-9AE8-4BE9-B8DB-078C1001DE66}">
      <dsp:nvSpPr>
        <dsp:cNvPr id="0" name=""/>
        <dsp:cNvSpPr/>
      </dsp:nvSpPr>
      <dsp:spPr>
        <a:xfrm rot="5400000">
          <a:off x="-111365" y="2746671"/>
          <a:ext cx="742434" cy="519703"/>
        </a:xfrm>
        <a:prstGeom prst="chevron">
          <a:avLst/>
        </a:prstGeom>
        <a:solidFill>
          <a:srgbClr val="5D6A6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5</a:t>
          </a:r>
          <a:endParaRPr lang="zh-CN" altLang="en-US" sz="1600" b="1" kern="1200" dirty="0">
            <a:latin typeface="微软雅黑" panose="020B0503020204020204" pitchFamily="34" charset="-122"/>
            <a:ea typeface="微软雅黑" panose="020B0503020204020204" pitchFamily="34" charset="-122"/>
          </a:endParaRPr>
        </a:p>
      </dsp:txBody>
      <dsp:txXfrm rot="-5400000">
        <a:off x="1" y="2895158"/>
        <a:ext cx="519703" cy="222731"/>
      </dsp:txXfrm>
    </dsp:sp>
    <dsp:sp modelId="{43467DB1-CD2C-4133-A515-D75F3E3E4BA0}">
      <dsp:nvSpPr>
        <dsp:cNvPr id="0" name=""/>
        <dsp:cNvSpPr/>
      </dsp:nvSpPr>
      <dsp:spPr>
        <a:xfrm rot="5400000">
          <a:off x="4429196" y="-1274186"/>
          <a:ext cx="482582" cy="8301567"/>
        </a:xfrm>
        <a:prstGeom prst="round2SameRect">
          <a:avLst/>
        </a:prstGeom>
        <a:solidFill>
          <a:srgbClr val="FCF5EA">
            <a:alpha val="90000"/>
          </a:srgbClr>
        </a:solidFill>
        <a:ln w="12700" cap="flat" cmpd="sng" algn="ctr">
          <a:solidFill>
            <a:srgbClr val="5D6A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選用</a:t>
          </a:r>
          <a:r>
            <a:rPr lang="en-US" altLang="zh-TW"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CNN</a:t>
          </a: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TW"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YOLO</a:t>
          </a: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，再選用</a:t>
          </a:r>
          <a:r>
            <a:rPr lang="en-US" altLang="zh-TW"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KNN</a:t>
          </a: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模型，使用多分類建法</a:t>
          </a:r>
          <a:endParaRPr lang="zh-CN" altLang="en-US" sz="1600" kern="1200" dirty="0">
            <a:latin typeface="微软雅黑" panose="020B0503020204020204" pitchFamily="34" charset="-122"/>
            <a:ea typeface="微软雅黑" panose="020B0503020204020204" pitchFamily="34" charset="-122"/>
          </a:endParaRPr>
        </a:p>
      </dsp:txBody>
      <dsp:txXfrm rot="-5400000">
        <a:off x="519704" y="2658864"/>
        <a:ext cx="8278009" cy="435466"/>
      </dsp:txXfrm>
    </dsp:sp>
    <dsp:sp modelId="{0A7BC4B2-CC75-44BF-A096-867C493E3625}">
      <dsp:nvSpPr>
        <dsp:cNvPr id="0" name=""/>
        <dsp:cNvSpPr/>
      </dsp:nvSpPr>
      <dsp:spPr>
        <a:xfrm rot="5400000">
          <a:off x="-111365" y="3404441"/>
          <a:ext cx="742434" cy="519703"/>
        </a:xfrm>
        <a:prstGeom prst="chevron">
          <a:avLst/>
        </a:prstGeom>
        <a:solidFill>
          <a:srgbClr val="5D6A6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6</a:t>
          </a:r>
          <a:endParaRPr lang="zh-CN" altLang="en-US" sz="1600" b="1" kern="1200" dirty="0">
            <a:latin typeface="微软雅黑" panose="020B0503020204020204" pitchFamily="34" charset="-122"/>
            <a:ea typeface="微软雅黑" panose="020B0503020204020204" pitchFamily="34" charset="-122"/>
          </a:endParaRPr>
        </a:p>
      </dsp:txBody>
      <dsp:txXfrm rot="-5400000">
        <a:off x="1" y="3552928"/>
        <a:ext cx="519703" cy="222731"/>
      </dsp:txXfrm>
    </dsp:sp>
    <dsp:sp modelId="{5D6AC480-69D7-47B8-91FB-71B5DE0574DD}">
      <dsp:nvSpPr>
        <dsp:cNvPr id="0" name=""/>
        <dsp:cNvSpPr/>
      </dsp:nvSpPr>
      <dsp:spPr>
        <a:xfrm rot="5400000">
          <a:off x="4429196" y="-616415"/>
          <a:ext cx="482582" cy="8301567"/>
        </a:xfrm>
        <a:prstGeom prst="round2SameRect">
          <a:avLst/>
        </a:prstGeom>
        <a:solidFill>
          <a:srgbClr val="FCF5EA">
            <a:alpha val="90000"/>
          </a:srgbClr>
        </a:solidFill>
        <a:ln w="12700" cap="flat" cmpd="sng" algn="ctr">
          <a:solidFill>
            <a:srgbClr val="5D6A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手動分群</a:t>
          </a: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來初步分類照片</a:t>
          </a:r>
          <a:endParaRPr lang="zh-CN" altLang="en-US" sz="1600" kern="1200" dirty="0">
            <a:latin typeface="微软雅黑" panose="020B0503020204020204" pitchFamily="34" charset="-122"/>
            <a:ea typeface="微软雅黑" panose="020B0503020204020204" pitchFamily="34" charset="-122"/>
          </a:endParaRPr>
        </a:p>
      </dsp:txBody>
      <dsp:txXfrm rot="-5400000">
        <a:off x="519704" y="3316635"/>
        <a:ext cx="8278009" cy="435466"/>
      </dsp:txXfrm>
    </dsp:sp>
    <dsp:sp modelId="{66272BD6-1FD2-4AB2-97ED-8EB7934986FB}">
      <dsp:nvSpPr>
        <dsp:cNvPr id="0" name=""/>
        <dsp:cNvSpPr/>
      </dsp:nvSpPr>
      <dsp:spPr>
        <a:xfrm rot="5400000">
          <a:off x="-111365" y="4062212"/>
          <a:ext cx="742434" cy="519703"/>
        </a:xfrm>
        <a:prstGeom prst="chevron">
          <a:avLst/>
        </a:prstGeom>
        <a:solidFill>
          <a:srgbClr val="5D6A6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b="1" kern="1200" dirty="0" smtClean="0">
              <a:latin typeface="微软雅黑" panose="020B0503020204020204" pitchFamily="34" charset="-122"/>
              <a:ea typeface="微软雅黑" panose="020B0503020204020204" pitchFamily="34" charset="-122"/>
            </a:rPr>
            <a:t>7</a:t>
          </a:r>
          <a:endParaRPr lang="zh-CN" altLang="en-US" sz="1600" b="1" kern="1200" dirty="0">
            <a:latin typeface="微软雅黑" panose="020B0503020204020204" pitchFamily="34" charset="-122"/>
            <a:ea typeface="微软雅黑" panose="020B0503020204020204" pitchFamily="34" charset="-122"/>
          </a:endParaRPr>
        </a:p>
      </dsp:txBody>
      <dsp:txXfrm rot="-5400000">
        <a:off x="1" y="4210699"/>
        <a:ext cx="519703" cy="222731"/>
      </dsp:txXfrm>
    </dsp:sp>
    <dsp:sp modelId="{A1629811-7384-44E9-955C-F4E3F300B38C}">
      <dsp:nvSpPr>
        <dsp:cNvPr id="0" name=""/>
        <dsp:cNvSpPr/>
      </dsp:nvSpPr>
      <dsp:spPr>
        <a:xfrm rot="5400000">
          <a:off x="4429196" y="41355"/>
          <a:ext cx="482582" cy="8301567"/>
        </a:xfrm>
        <a:prstGeom prst="round2SameRect">
          <a:avLst/>
        </a:prstGeom>
        <a:solidFill>
          <a:srgbClr val="FCF5EA">
            <a:alpha val="90000"/>
          </a:srgbClr>
        </a:solidFill>
        <a:ln w="12700" cap="flat" cmpd="sng" algn="ctr">
          <a:solidFill>
            <a:srgbClr val="5D6A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TW" altLang="en-US" sz="1600" kern="1200" dirty="0" smtClean="0">
              <a:latin typeface="微软雅黑" panose="020B0503020204020204" pitchFamily="34" charset="-122"/>
              <a:ea typeface="微软雅黑" panose="020B0503020204020204" pitchFamily="34" charset="-122"/>
              <a:cs typeface="Times New Roman" panose="02020603050405020304" pitchFamily="18" charset="0"/>
            </a:rPr>
            <a:t>正式的模型做圖像辨識</a:t>
          </a:r>
          <a:endParaRPr lang="zh-CN" altLang="en-US" sz="1600" kern="1200" dirty="0">
            <a:latin typeface="微软雅黑" panose="020B0503020204020204" pitchFamily="34" charset="-122"/>
            <a:ea typeface="微软雅黑" panose="020B0503020204020204" pitchFamily="34" charset="-122"/>
          </a:endParaRPr>
        </a:p>
      </dsp:txBody>
      <dsp:txXfrm rot="-5400000">
        <a:off x="519704" y="3974405"/>
        <a:ext cx="8278009" cy="43546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資料    爬取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ETL</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資料    爬取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ETL</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AA0AF-0183-4A8B-957E-BFCECA994825}">
      <dsp:nvSpPr>
        <dsp:cNvPr id="0" name=""/>
        <dsp:cNvSpPr/>
      </dsp:nvSpPr>
      <dsp:spPr>
        <a:xfrm>
          <a:off x="527975" y="0"/>
          <a:ext cx="5983717" cy="2801595"/>
        </a:xfrm>
        <a:prstGeom prst="rightArrow">
          <a:avLst/>
        </a:prstGeom>
        <a:solidFill>
          <a:schemeClr val="bg1">
            <a:lumMod val="75000"/>
          </a:schemeClr>
        </a:solidFill>
        <a:ln>
          <a:noFill/>
        </a:ln>
        <a:effectLst/>
      </dsp:spPr>
      <dsp:style>
        <a:lnRef idx="0">
          <a:scrgbClr r="0" g="0" b="0"/>
        </a:lnRef>
        <a:fillRef idx="1">
          <a:scrgbClr r="0" g="0" b="0"/>
        </a:fillRef>
        <a:effectRef idx="0">
          <a:scrgbClr r="0" g="0" b="0"/>
        </a:effectRef>
        <a:fontRef idx="minor"/>
      </dsp:style>
    </dsp:sp>
    <dsp:sp modelId="{774077E1-50A9-4F32-B753-684253CB420C}">
      <dsp:nvSpPr>
        <dsp:cNvPr id="0" name=""/>
        <dsp:cNvSpPr/>
      </dsp:nvSpPr>
      <dsp:spPr>
        <a:xfrm>
          <a:off x="0" y="840478"/>
          <a:ext cx="2111900" cy="1120638"/>
        </a:xfrm>
        <a:prstGeom prst="roundRect">
          <a:avLst/>
        </a:prstGeom>
        <a:solidFill>
          <a:srgbClr val="A062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b="1" kern="1200" dirty="0">
              <a:latin typeface="微软雅黑" panose="020B0503020204020204" pitchFamily="34" charset="-122"/>
              <a:ea typeface="微软雅黑" panose="020B0503020204020204" pitchFamily="34" charset="-122"/>
            </a:rPr>
            <a:t>感測控制</a:t>
          </a:r>
        </a:p>
      </dsp:txBody>
      <dsp:txXfrm>
        <a:off x="54705" y="895183"/>
        <a:ext cx="2002490" cy="1011228"/>
      </dsp:txXfrm>
    </dsp:sp>
    <dsp:sp modelId="{2D37EDCB-33CE-44F7-953B-73A26B939A75}">
      <dsp:nvSpPr>
        <dsp:cNvPr id="0" name=""/>
        <dsp:cNvSpPr/>
      </dsp:nvSpPr>
      <dsp:spPr>
        <a:xfrm>
          <a:off x="2463883" y="840478"/>
          <a:ext cx="2111900" cy="1120638"/>
        </a:xfrm>
        <a:prstGeom prst="roundRect">
          <a:avLst/>
        </a:prstGeom>
        <a:solidFill>
          <a:schemeClr val="accent3">
            <a:hueOff val="1355300"/>
            <a:satOff val="50000"/>
            <a:lumOff val="-735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b="1" kern="1200" dirty="0">
              <a:latin typeface="微软雅黑" panose="020B0503020204020204" pitchFamily="34" charset="-122"/>
              <a:ea typeface="微软雅黑" panose="020B0503020204020204" pitchFamily="34" charset="-122"/>
            </a:rPr>
            <a:t>圖像辨識</a:t>
          </a:r>
        </a:p>
      </dsp:txBody>
      <dsp:txXfrm>
        <a:off x="2518588" y="895183"/>
        <a:ext cx="2002490" cy="1011228"/>
      </dsp:txXfrm>
    </dsp:sp>
    <dsp:sp modelId="{BCFAE9F6-24B7-47FF-BAC5-EACBD2A0CF67}">
      <dsp:nvSpPr>
        <dsp:cNvPr id="0" name=""/>
        <dsp:cNvSpPr/>
      </dsp:nvSpPr>
      <dsp:spPr>
        <a:xfrm>
          <a:off x="4927767" y="840478"/>
          <a:ext cx="2111900" cy="1120638"/>
        </a:xfrm>
        <a:prstGeom prst="roundRect">
          <a:avLst/>
        </a:prstGeom>
        <a:solidFill>
          <a:schemeClr val="accent3">
            <a:hueOff val="2710599"/>
            <a:satOff val="100000"/>
            <a:lumOff val="-1470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b="1" kern="1200" dirty="0">
              <a:latin typeface="微软雅黑" panose="020B0503020204020204" pitchFamily="34" charset="-122"/>
              <a:ea typeface="微软雅黑" panose="020B0503020204020204" pitchFamily="34" charset="-122"/>
            </a:rPr>
            <a:t>數據傳輸</a:t>
          </a:r>
        </a:p>
      </dsp:txBody>
      <dsp:txXfrm>
        <a:off x="4982472" y="895183"/>
        <a:ext cx="2002490" cy="101122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資料    爬取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ETL</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資料    爬取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ETL</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資料庫</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推薦    系統</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圖像    辨識</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solidFill>
                <a:schemeClr val="bg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專題           簡介</a:t>
          </a: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    爬取</a:t>
          </a: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資料庫</a:t>
          </a: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推薦    系統</a:t>
          </a: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圖像    辨識</a:t>
          </a: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bg1"/>
              </a:solidFill>
              <a:latin typeface="微软雅黑" panose="020B0503020204020204" pitchFamily="34" charset="-122"/>
              <a:ea typeface="微软雅黑" panose="020B0503020204020204" pitchFamily="34" charset="-122"/>
              <a:cs typeface="+mn-cs"/>
            </a:rPr>
            <a:t>網頁    視覺化</a:t>
          </a: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latin typeface="微软雅黑" panose="020B0503020204020204" pitchFamily="34" charset="-122"/>
              <a:ea typeface="微软雅黑" panose="020B0503020204020204" pitchFamily="34" charset="-122"/>
              <a:cs typeface="+mn-cs"/>
            </a:rPr>
            <a:t>未來     展望</a:t>
          </a:r>
        </a:p>
      </dsp:txBody>
      <dsp:txXfrm>
        <a:off x="9461329" y="157585"/>
        <a:ext cx="767124" cy="51141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專題           簡介</a:t>
          </a: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    爬取</a:t>
          </a: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資料庫</a:t>
          </a: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推薦    系統</a:t>
          </a: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圖像    辨識</a:t>
          </a: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bg1"/>
              </a:solidFill>
              <a:latin typeface="微软雅黑" panose="020B0503020204020204" pitchFamily="34" charset="-122"/>
              <a:ea typeface="微软雅黑" panose="020B0503020204020204" pitchFamily="34" charset="-122"/>
              <a:cs typeface="+mn-cs"/>
            </a:rPr>
            <a:t>網頁    視覺化</a:t>
          </a: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latin typeface="微软雅黑" panose="020B0503020204020204" pitchFamily="34" charset="-122"/>
              <a:ea typeface="微软雅黑" panose="020B0503020204020204" pitchFamily="34" charset="-122"/>
              <a:cs typeface="+mn-cs"/>
            </a:rPr>
            <a:t>未來     展望</a:t>
          </a:r>
        </a:p>
      </dsp:txBody>
      <dsp:txXfrm>
        <a:off x="9461329" y="157585"/>
        <a:ext cx="767124" cy="51141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專題           簡介</a:t>
          </a: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    爬取</a:t>
          </a: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資料庫</a:t>
          </a: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推薦    系統</a:t>
          </a: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圖像    辨識</a:t>
          </a: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bg1"/>
              </a:solidFill>
              <a:latin typeface="微软雅黑" panose="020B0503020204020204" pitchFamily="34" charset="-122"/>
              <a:ea typeface="微软雅黑" panose="020B0503020204020204" pitchFamily="34" charset="-122"/>
              <a:cs typeface="+mn-cs"/>
            </a:rPr>
            <a:t>網頁    視覺化</a:t>
          </a: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latin typeface="微软雅黑" panose="020B0503020204020204" pitchFamily="34" charset="-122"/>
              <a:ea typeface="微软雅黑" panose="020B0503020204020204" pitchFamily="34" charset="-122"/>
              <a:cs typeface="+mn-cs"/>
            </a:rPr>
            <a:t>未來     展望</a:t>
          </a:r>
        </a:p>
      </dsp:txBody>
      <dsp:txXfrm>
        <a:off x="9461329" y="157585"/>
        <a:ext cx="767124" cy="51141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專題           簡介</a:t>
          </a: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    爬取</a:t>
          </a: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資料庫</a:t>
          </a: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推薦    系統</a:t>
          </a: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圖像    辨識</a:t>
          </a: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bg1"/>
              </a:solidFill>
              <a:latin typeface="微软雅黑" panose="020B0503020204020204" pitchFamily="34" charset="-122"/>
              <a:ea typeface="微软雅黑" panose="020B0503020204020204" pitchFamily="34" charset="-122"/>
              <a:cs typeface="+mn-cs"/>
            </a:rPr>
            <a:t>網頁    視覺化</a:t>
          </a: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latin typeface="微软雅黑" panose="020B0503020204020204" pitchFamily="34" charset="-122"/>
              <a:ea typeface="微软雅黑" panose="020B0503020204020204" pitchFamily="34" charset="-122"/>
              <a:cs typeface="+mn-cs"/>
            </a:rPr>
            <a:t>未來     展望</a:t>
          </a:r>
        </a:p>
      </dsp:txBody>
      <dsp:txXfrm>
        <a:off x="9461329" y="157585"/>
        <a:ext cx="767124" cy="51141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專題           簡介</a:t>
          </a: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    爬取</a:t>
          </a: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資料庫</a:t>
          </a: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推薦    系統</a:t>
          </a: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圖像    辨識</a:t>
          </a: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bg1"/>
              </a:solidFill>
              <a:latin typeface="微软雅黑" panose="020B0503020204020204" pitchFamily="34" charset="-122"/>
              <a:ea typeface="微软雅黑" panose="020B0503020204020204" pitchFamily="34" charset="-122"/>
              <a:cs typeface="+mn-cs"/>
            </a:rPr>
            <a:t>網頁    視覺化</a:t>
          </a: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latin typeface="微软雅黑" panose="020B0503020204020204" pitchFamily="34" charset="-122"/>
              <a:ea typeface="微软雅黑" panose="020B0503020204020204" pitchFamily="34" charset="-122"/>
              <a:cs typeface="+mn-cs"/>
            </a:rPr>
            <a:t>未來     展望</a:t>
          </a:r>
        </a:p>
      </dsp:txBody>
      <dsp:txXfrm>
        <a:off x="9461329" y="157585"/>
        <a:ext cx="767124" cy="51141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專題           簡介</a:t>
          </a: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    爬取</a:t>
          </a: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資料庫</a:t>
          </a: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推薦    系統</a:t>
          </a: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圖像    辨識</a:t>
          </a: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bg1"/>
              </a:solidFill>
              <a:latin typeface="微软雅黑" panose="020B0503020204020204" pitchFamily="34" charset="-122"/>
              <a:ea typeface="微软雅黑" panose="020B0503020204020204" pitchFamily="34" charset="-122"/>
              <a:cs typeface="+mn-cs"/>
            </a:rPr>
            <a:t>網頁    視覺化</a:t>
          </a: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latin typeface="微软雅黑" panose="020B0503020204020204" pitchFamily="34" charset="-122"/>
              <a:ea typeface="微软雅黑" panose="020B0503020204020204" pitchFamily="34" charset="-122"/>
              <a:cs typeface="+mn-cs"/>
            </a:rPr>
            <a:t>未來     展望</a:t>
          </a:r>
        </a:p>
      </dsp:txBody>
      <dsp:txXfrm>
        <a:off x="9461329" y="157585"/>
        <a:ext cx="767124" cy="51141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專題           簡介</a:t>
          </a: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    爬取</a:t>
          </a: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資料庫</a:t>
          </a: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推薦    系統</a:t>
          </a: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圖像    辨識</a:t>
          </a: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err="1">
              <a:solidFill>
                <a:schemeClr val="tx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bg1"/>
              </a:solidFill>
              <a:latin typeface="微软雅黑" panose="020B0503020204020204" pitchFamily="34" charset="-122"/>
              <a:ea typeface="微软雅黑" panose="020B0503020204020204" pitchFamily="34" charset="-122"/>
              <a:cs typeface="+mn-cs"/>
            </a:rPr>
            <a:t>網頁    視覺化</a:t>
          </a: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latin typeface="微软雅黑" panose="020B0503020204020204" pitchFamily="34" charset="-122"/>
              <a:ea typeface="微软雅黑" panose="020B0503020204020204" pitchFamily="34" charset="-122"/>
              <a:cs typeface="+mn-cs"/>
            </a:rPr>
            <a:t>未來     展望</a:t>
          </a:r>
        </a:p>
      </dsp:txBody>
      <dsp:txXfrm>
        <a:off x="9461329" y="157585"/>
        <a:ext cx="767124" cy="511416"/>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專題           簡介</a:t>
          </a: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    爬取</a:t>
          </a: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資料庫</a:t>
          </a: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推薦    系統</a:t>
          </a: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圖像    辨識</a:t>
          </a: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err="1">
              <a:solidFill>
                <a:schemeClr val="tx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bg1"/>
              </a:solidFill>
              <a:latin typeface="微软雅黑" panose="020B0503020204020204" pitchFamily="34" charset="-122"/>
              <a:ea typeface="微软雅黑" panose="020B0503020204020204" pitchFamily="34" charset="-122"/>
              <a:cs typeface="+mn-cs"/>
            </a:rPr>
            <a:t>網頁    視覺化</a:t>
          </a: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latin typeface="微软雅黑" panose="020B0503020204020204" pitchFamily="34" charset="-122"/>
              <a:ea typeface="微软雅黑" panose="020B0503020204020204" pitchFamily="34" charset="-122"/>
              <a:cs typeface="+mn-cs"/>
            </a:rPr>
            <a:t>未來     展望</a:t>
          </a:r>
        </a:p>
      </dsp:txBody>
      <dsp:txXfrm>
        <a:off x="9461329" y="157585"/>
        <a:ext cx="767124" cy="51141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專題           簡介</a:t>
          </a: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    爬取</a:t>
          </a: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資料庫</a:t>
          </a: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推薦    系統</a:t>
          </a: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圖像    辨識</a:t>
          </a: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err="1">
              <a:solidFill>
                <a:schemeClr val="tx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網頁    視覺化</a:t>
          </a: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bg1"/>
              </a:solidFill>
              <a:latin typeface="微软雅黑" panose="020B0503020204020204" pitchFamily="34" charset="-122"/>
              <a:ea typeface="微软雅黑" panose="020B0503020204020204" pitchFamily="34" charset="-122"/>
              <a:cs typeface="+mn-cs"/>
            </a:rPr>
            <a:t>未來     展望</a:t>
          </a:r>
        </a:p>
      </dsp:txBody>
      <dsp:txXfrm>
        <a:off x="9461329" y="157585"/>
        <a:ext cx="767124" cy="5114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ETL</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專題           簡介</a:t>
          </a: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    爬取</a:t>
          </a: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ETL</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資料庫</a:t>
          </a: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推薦    系統</a:t>
          </a: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圖像    辨識</a:t>
          </a: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IoT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a:solidFill>
                <a:schemeClr val="tx1"/>
              </a:solidFill>
              <a:latin typeface="微软雅黑" panose="020B0503020204020204" pitchFamily="34" charset="-122"/>
              <a:ea typeface="微软雅黑" panose="020B0503020204020204" pitchFamily="34" charset="-122"/>
              <a:cs typeface="+mn-cs"/>
            </a:rPr>
            <a:t>LineBot</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網頁    視覺化</a:t>
          </a: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a:solidFill>
                <a:schemeClr val="bg1"/>
              </a:solidFill>
              <a:latin typeface="微软雅黑" panose="020B0503020204020204" pitchFamily="34" charset="-122"/>
              <a:ea typeface="微软雅黑" panose="020B0503020204020204" pitchFamily="34" charset="-122"/>
              <a:cs typeface="+mn-cs"/>
            </a:rPr>
            <a:t>未來     展望</a:t>
          </a:r>
        </a:p>
      </dsp:txBody>
      <dsp:txXfrm>
        <a:off x="9461329" y="157585"/>
        <a:ext cx="767124" cy="5114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BF45-58D7-4E4C-929D-F4967D2DD73A}">
      <dsp:nvSpPr>
        <dsp:cNvPr id="0" name=""/>
        <dsp:cNvSpPr/>
      </dsp:nvSpPr>
      <dsp:spPr>
        <a:xfrm>
          <a:off x="127" y="157585"/>
          <a:ext cx="1278540" cy="511416"/>
        </a:xfrm>
        <a:prstGeom prst="homePlate">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tx1"/>
              </a:solidFill>
              <a:latin typeface="微软雅黑" panose="020B0503020204020204" pitchFamily="34" charset="-122"/>
              <a:ea typeface="微软雅黑" panose="020B0503020204020204" pitchFamily="34" charset="-122"/>
              <a:cs typeface="+mn-cs"/>
            </a:rPr>
            <a:t>專題           簡介</a:t>
          </a:r>
          <a:endParaRPr lang="zh-TW" altLang="en-US" sz="1400" b="0" kern="1200" dirty="0">
            <a:solidFill>
              <a:schemeClr val="tx1"/>
            </a:solidFill>
            <a:latin typeface="微软雅黑" panose="020B0503020204020204" pitchFamily="34" charset="-122"/>
            <a:ea typeface="微软雅黑" panose="020B0503020204020204" pitchFamily="34" charset="-122"/>
            <a:cs typeface="+mn-cs"/>
          </a:endParaRPr>
        </a:p>
      </dsp:txBody>
      <dsp:txXfrm>
        <a:off x="127" y="157585"/>
        <a:ext cx="1150686" cy="511416"/>
      </dsp:txXfrm>
    </dsp:sp>
    <dsp:sp modelId="{79D50AFC-40A9-4A62-B7A8-B69DE8EF806F}">
      <dsp:nvSpPr>
        <dsp:cNvPr id="0" name=""/>
        <dsp:cNvSpPr/>
      </dsp:nvSpPr>
      <dsp:spPr>
        <a:xfrm>
          <a:off x="1022960" y="157585"/>
          <a:ext cx="1278540" cy="511416"/>
        </a:xfrm>
        <a:prstGeom prst="chevron">
          <a:avLst/>
        </a:prstGeom>
        <a:solidFill>
          <a:srgbClr val="A062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solidFill>
                <a:schemeClr val="bg1"/>
              </a:solidFill>
              <a:latin typeface="微软雅黑" panose="020B0503020204020204" pitchFamily="34" charset="-122"/>
              <a:ea typeface="微软雅黑" panose="020B0503020204020204" pitchFamily="34" charset="-122"/>
              <a:cs typeface="+mn-cs"/>
            </a:rPr>
            <a:t>資料    爬取</a:t>
          </a:r>
          <a:endParaRPr lang="zh-TW" altLang="en-US" sz="1400" b="0" kern="1200" dirty="0">
            <a:solidFill>
              <a:schemeClr val="bg1"/>
            </a:solidFill>
            <a:latin typeface="微软雅黑" panose="020B0503020204020204" pitchFamily="34" charset="-122"/>
            <a:ea typeface="微软雅黑" panose="020B0503020204020204" pitchFamily="34" charset="-122"/>
            <a:cs typeface="+mn-cs"/>
          </a:endParaRPr>
        </a:p>
      </dsp:txBody>
      <dsp:txXfrm>
        <a:off x="1278668" y="157585"/>
        <a:ext cx="767124" cy="511416"/>
      </dsp:txXfrm>
    </dsp:sp>
    <dsp:sp modelId="{228F17F5-B088-4286-BECD-49296FC61B6F}">
      <dsp:nvSpPr>
        <dsp:cNvPr id="0" name=""/>
        <dsp:cNvSpPr/>
      </dsp:nvSpPr>
      <dsp:spPr>
        <a:xfrm>
          <a:off x="204579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ETL</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2301501" y="157585"/>
        <a:ext cx="767124" cy="511416"/>
      </dsp:txXfrm>
    </dsp:sp>
    <dsp:sp modelId="{BCFE6474-625E-4E7C-B6E9-8010094A2567}">
      <dsp:nvSpPr>
        <dsp:cNvPr id="0" name=""/>
        <dsp:cNvSpPr/>
      </dsp:nvSpPr>
      <dsp:spPr>
        <a:xfrm>
          <a:off x="3068625"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資料庫</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3324333" y="157585"/>
        <a:ext cx="767124" cy="511416"/>
      </dsp:txXfrm>
    </dsp:sp>
    <dsp:sp modelId="{46515CEE-AD36-450F-8536-B0BF198D087A}">
      <dsp:nvSpPr>
        <dsp:cNvPr id="0" name=""/>
        <dsp:cNvSpPr/>
      </dsp:nvSpPr>
      <dsp:spPr>
        <a:xfrm>
          <a:off x="409145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推薦    系統</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4347166" y="157585"/>
        <a:ext cx="767124" cy="511416"/>
      </dsp:txXfrm>
    </dsp:sp>
    <dsp:sp modelId="{C3A72009-1815-4C0A-91A9-4AE3CA984BCD}">
      <dsp:nvSpPr>
        <dsp:cNvPr id="0" name=""/>
        <dsp:cNvSpPr/>
      </dsp:nvSpPr>
      <dsp:spPr>
        <a:xfrm>
          <a:off x="5114290"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圖像    辨識</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5369998" y="157585"/>
        <a:ext cx="767124" cy="511416"/>
      </dsp:txXfrm>
    </dsp:sp>
    <dsp:sp modelId="{AFEA7C3A-F397-4AEB-84F9-89B5062CB0E3}">
      <dsp:nvSpPr>
        <dsp:cNvPr id="0" name=""/>
        <dsp:cNvSpPr/>
      </dsp:nvSpPr>
      <dsp:spPr>
        <a:xfrm>
          <a:off x="6137123"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IoT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6392831" y="157585"/>
        <a:ext cx="767124" cy="511416"/>
      </dsp:txXfrm>
    </dsp:sp>
    <dsp:sp modelId="{4130A479-A49C-47C3-9F90-5E3300395A6B}">
      <dsp:nvSpPr>
        <dsp:cNvPr id="0" name=""/>
        <dsp:cNvSpPr/>
      </dsp:nvSpPr>
      <dsp:spPr>
        <a:xfrm>
          <a:off x="7159956"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微软雅黑" panose="020B0503020204020204" pitchFamily="34" charset="-122"/>
              <a:ea typeface="微软雅黑" panose="020B0503020204020204" pitchFamily="34" charset="-122"/>
              <a:cs typeface="+mn-cs"/>
            </a:rPr>
            <a:t>LineBot</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7415664" y="157585"/>
        <a:ext cx="767124" cy="511416"/>
      </dsp:txXfrm>
    </dsp:sp>
    <dsp:sp modelId="{541E5C48-E389-4571-A06B-AFF1EDA6EA02}">
      <dsp:nvSpPr>
        <dsp:cNvPr id="0" name=""/>
        <dsp:cNvSpPr/>
      </dsp:nvSpPr>
      <dsp:spPr>
        <a:xfrm>
          <a:off x="8182788"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smtClean="0">
              <a:latin typeface="微软雅黑" panose="020B0503020204020204" pitchFamily="34" charset="-122"/>
              <a:ea typeface="微软雅黑" panose="020B0503020204020204" pitchFamily="34" charset="-122"/>
              <a:cs typeface="+mn-cs"/>
            </a:rPr>
            <a:t>網頁    視覺化</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8438496" y="157585"/>
        <a:ext cx="767124" cy="511416"/>
      </dsp:txXfrm>
    </dsp:sp>
    <dsp:sp modelId="{8B2214EC-5213-4F6F-92D4-383C6C2961D6}">
      <dsp:nvSpPr>
        <dsp:cNvPr id="0" name=""/>
        <dsp:cNvSpPr/>
      </dsp:nvSpPr>
      <dsp:spPr>
        <a:xfrm>
          <a:off x="9205621" y="157585"/>
          <a:ext cx="1278540" cy="511416"/>
        </a:xfrm>
        <a:prstGeom prst="chevron">
          <a:avLst/>
        </a:prstGeom>
        <a:solidFill>
          <a:srgbClr val="DBC8BA"/>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软雅黑" panose="020B0503020204020204" pitchFamily="34" charset="-122"/>
              <a:ea typeface="微软雅黑" panose="020B0503020204020204" pitchFamily="34" charset="-122"/>
              <a:cs typeface="+mn-cs"/>
            </a:rPr>
            <a:t>未來     展望</a:t>
          </a:r>
          <a:endParaRPr lang="zh-TW" altLang="en-US" sz="1400" b="0" kern="1200" dirty="0">
            <a:latin typeface="微软雅黑" panose="020B0503020204020204" pitchFamily="34" charset="-122"/>
            <a:ea typeface="微软雅黑" panose="020B0503020204020204" pitchFamily="34" charset="-122"/>
            <a:cs typeface="+mn-cs"/>
          </a:endParaRPr>
        </a:p>
      </dsp:txBody>
      <dsp:txXfrm>
        <a:off x="9461329" y="157585"/>
        <a:ext cx="767124" cy="51141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FDEF63-05C0-4ED3-B63B-3341CFBD9BA8}" type="datetimeFigureOut">
              <a:rPr lang="zh-CN" altLang="en-US" smtClean="0"/>
              <a:t>2020/11/23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F384A-AA24-47AE-BDAA-D86D65E8DDE1}" type="slidenum">
              <a:rPr lang="zh-CN" altLang="en-US" smtClean="0"/>
              <a:t>‹#›</a:t>
            </a:fld>
            <a:endParaRPr lang="zh-CN" altLang="en-US"/>
          </a:p>
        </p:txBody>
      </p:sp>
    </p:spTree>
    <p:extLst>
      <p:ext uri="{BB962C8B-B14F-4D97-AF65-F5344CB8AC3E}">
        <p14:creationId xmlns:p14="http://schemas.microsoft.com/office/powerpoint/2010/main" val="2965012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zh.wikipedia.org/wiki/%E8%AF%8D%E5%B5%8C%E5%85%A5"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各位廠商先進、各位同學們好，接下來由我們愛心組來做專題報告，我們的專題名稱是食在想不到，我是組長劉俊毅，以下由我來為各位作我們的專題簡介</a:t>
            </a:r>
            <a:r>
              <a:rPr lang="en-US" altLang="zh-TW" dirty="0" smtClean="0"/>
              <a:t>..next</a:t>
            </a:r>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1</a:t>
            </a:fld>
            <a:endParaRPr lang="zh-CN" altLang="en-US"/>
          </a:p>
        </p:txBody>
      </p:sp>
    </p:spTree>
    <p:extLst>
      <p:ext uri="{BB962C8B-B14F-4D97-AF65-F5344CB8AC3E}">
        <p14:creationId xmlns:p14="http://schemas.microsoft.com/office/powerpoint/2010/main" val="2938933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謝謝俊毅</a:t>
            </a:r>
            <a:endParaRPr lang="en-US" altLang="zh-TW" dirty="0" smtClean="0"/>
          </a:p>
          <a:p>
            <a:endParaRPr lang="en-US" altLang="zh-TW" dirty="0" smtClean="0"/>
          </a:p>
          <a:p>
            <a:r>
              <a:rPr lang="zh-TW" altLang="en-US" dirty="0" smtClean="0"/>
              <a:t>各位廠商、老師、同學好，我是閻欣慈。接下來由我為大家介紹</a:t>
            </a:r>
            <a:r>
              <a:rPr lang="en-US" altLang="zh-TW" dirty="0" smtClean="0"/>
              <a:t>ETL</a:t>
            </a:r>
            <a:r>
              <a:rPr lang="zh-TW" altLang="en-US" dirty="0" smtClean="0"/>
              <a:t>的部份</a:t>
            </a:r>
            <a:endParaRPr lang="zh-TW" altLang="en-US" dirty="0"/>
          </a:p>
        </p:txBody>
      </p:sp>
      <p:sp>
        <p:nvSpPr>
          <p:cNvPr id="4" name="投影片編號版面配置區 3"/>
          <p:cNvSpPr>
            <a:spLocks noGrp="1"/>
          </p:cNvSpPr>
          <p:nvPr>
            <p:ph type="sldNum" sz="quarter" idx="10"/>
          </p:nvPr>
        </p:nvSpPr>
        <p:spPr/>
        <p:txBody>
          <a:bodyPr/>
          <a:lstStyle/>
          <a:p>
            <a:fld id="{73CF384A-AA24-47AE-BDAA-D86D65E8DDE1}" type="slidenum">
              <a:rPr lang="zh-CN" altLang="en-US" smtClean="0"/>
              <a:t>12</a:t>
            </a:fld>
            <a:endParaRPr lang="zh-CN" altLang="en-US"/>
          </a:p>
        </p:txBody>
      </p:sp>
    </p:spTree>
    <p:extLst>
      <p:ext uri="{BB962C8B-B14F-4D97-AF65-F5344CB8AC3E}">
        <p14:creationId xmlns:p14="http://schemas.microsoft.com/office/powerpoint/2010/main" val="4146108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200" dirty="0" smtClean="0">
                <a:effectLst/>
                <a:latin typeface="Calibri" panose="020F0502020204030204" pitchFamily="34" charset="0"/>
                <a:ea typeface="+mn-ea"/>
                <a:cs typeface="Times New Roman" panose="02020603050405020304" pitchFamily="18" charset="0"/>
              </a:rPr>
              <a:t>這是我們食譜爬下來時的原貌，食譜名稱上有非常多的圖標、贅字，食材也是。</a:t>
            </a:r>
            <a:endParaRPr lang="en-US" altLang="zh-TW" sz="1200" dirty="0" smtClean="0">
              <a:effectLst/>
              <a:latin typeface="Calibri" panose="020F0502020204030204" pitchFamily="34" charset="0"/>
              <a:ea typeface="+mn-ea"/>
              <a:cs typeface="Times New Roman" panose="02020603050405020304" pitchFamily="18" charset="0"/>
            </a:endParaRPr>
          </a:p>
          <a:p>
            <a:r>
              <a:rPr lang="zh-TW" altLang="zh-TW" sz="1200" dirty="0" smtClean="0">
                <a:effectLst/>
                <a:latin typeface="Calibri" panose="020F0502020204030204" pitchFamily="34" charset="0"/>
                <a:ea typeface="+mn-ea"/>
                <a:cs typeface="Times New Roman" panose="02020603050405020304" pitchFamily="18" charset="0"/>
              </a:rPr>
              <a:t>另外像右下角單位的部分，少許，到底是指多少，定義的太不明確了。</a:t>
            </a:r>
            <a:endParaRPr lang="en-US" altLang="zh-TW" sz="1200" dirty="0" smtClean="0">
              <a:effectLst/>
              <a:latin typeface="Calibri" panose="020F0502020204030204" pitchFamily="34" charset="0"/>
              <a:ea typeface="+mn-ea"/>
              <a:cs typeface="Times New Roman" panose="02020603050405020304" pitchFamily="18" charset="0"/>
            </a:endParaRPr>
          </a:p>
          <a:p>
            <a:r>
              <a:rPr lang="zh-TW" altLang="zh-TW" sz="1200" dirty="0" smtClean="0">
                <a:effectLst/>
                <a:latin typeface="Calibri" panose="020F0502020204030204" pitchFamily="34" charset="0"/>
                <a:ea typeface="+mn-ea"/>
                <a:cs typeface="Times New Roman" panose="02020603050405020304" pitchFamily="18" charset="0"/>
              </a:rPr>
              <a:t>因此我們須針對</a:t>
            </a:r>
            <a:r>
              <a:rPr lang="zh-TW" altLang="en-US" sz="1200" dirty="0" smtClean="0">
                <a:effectLst/>
                <a:latin typeface="Calibri" panose="020F0502020204030204" pitchFamily="34" charset="0"/>
                <a:ea typeface="+mn-ea"/>
                <a:cs typeface="Times New Roman" panose="02020603050405020304" pitchFamily="18" charset="0"/>
              </a:rPr>
              <a:t>食材</a:t>
            </a:r>
            <a:r>
              <a:rPr lang="zh-TW" altLang="zh-TW" sz="1200" dirty="0" smtClean="0">
                <a:effectLst/>
                <a:latin typeface="Calibri" panose="020F0502020204030204" pitchFamily="34" charset="0"/>
                <a:ea typeface="+mn-ea"/>
                <a:cs typeface="Times New Roman" panose="02020603050405020304" pitchFamily="18" charset="0"/>
              </a:rPr>
              <a:t>及食譜名稱做以下</a:t>
            </a:r>
            <a:r>
              <a:rPr lang="en-US" altLang="zh-TW" sz="1200" dirty="0" smtClean="0">
                <a:effectLst/>
                <a:latin typeface="Calibri" panose="020F0502020204030204" pitchFamily="34" charset="0"/>
                <a:ea typeface="+mn-ea"/>
                <a:cs typeface="Times New Roman" panose="02020603050405020304" pitchFamily="18" charset="0"/>
              </a:rPr>
              <a:t>5</a:t>
            </a:r>
            <a:r>
              <a:rPr lang="zh-TW" altLang="zh-TW" sz="1200" dirty="0" smtClean="0">
                <a:effectLst/>
                <a:latin typeface="Calibri" panose="020F0502020204030204" pitchFamily="34" charset="0"/>
                <a:ea typeface="+mn-ea"/>
                <a:cs typeface="Times New Roman" panose="02020603050405020304" pitchFamily="18" charset="0"/>
              </a:rPr>
              <a:t>點的清洗。</a:t>
            </a:r>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13</a:t>
            </a:fld>
            <a:endParaRPr lang="zh-CN" altLang="en-US"/>
          </a:p>
        </p:txBody>
      </p:sp>
    </p:spTree>
    <p:extLst>
      <p:ext uri="{BB962C8B-B14F-4D97-AF65-F5344CB8AC3E}">
        <p14:creationId xmlns:p14="http://schemas.microsoft.com/office/powerpoint/2010/main" val="3734662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00" dirty="0" smtClean="0">
                <a:effectLst/>
                <a:latin typeface="Calibri" panose="020F0502020204030204" pitchFamily="34" charset="0"/>
                <a:ea typeface="+mn-ea"/>
                <a:cs typeface="Times New Roman" panose="02020603050405020304" pitchFamily="18" charset="0"/>
              </a:rPr>
              <a:t>首先是食材的部分，未清洗時食材</a:t>
            </a:r>
            <a:r>
              <a:rPr lang="en-US" altLang="zh-TW" sz="1200" kern="100" dirty="0" smtClean="0">
                <a:effectLst/>
                <a:latin typeface="Calibri" panose="020F0502020204030204" pitchFamily="34" charset="0"/>
                <a:ea typeface="+mn-ea"/>
                <a:cs typeface="Times New Roman" panose="02020603050405020304" pitchFamily="18" charset="0"/>
              </a:rPr>
              <a:t>+</a:t>
            </a:r>
            <a:r>
              <a:rPr lang="zh-TW" altLang="en-US" sz="1200" kern="100" dirty="0" smtClean="0">
                <a:effectLst/>
                <a:latin typeface="Calibri" panose="020F0502020204030204" pitchFamily="34" charset="0"/>
                <a:ea typeface="+mn-ea"/>
                <a:cs typeface="Times New Roman" panose="02020603050405020304" pitchFamily="18" charset="0"/>
              </a:rPr>
              <a:t>調味料共</a:t>
            </a:r>
            <a:r>
              <a:rPr lang="en-US" altLang="zh-TW" sz="1200" kern="100" dirty="0" smtClean="0">
                <a:effectLst/>
                <a:latin typeface="Calibri" panose="020F0502020204030204" pitchFamily="34" charset="0"/>
                <a:ea typeface="+mn-ea"/>
                <a:cs typeface="Times New Roman" panose="02020603050405020304" pitchFamily="18" charset="0"/>
              </a:rPr>
              <a:t>8</a:t>
            </a:r>
            <a:r>
              <a:rPr lang="zh-TW" altLang="en-US" sz="1200" kern="100" dirty="0" smtClean="0">
                <a:effectLst/>
                <a:latin typeface="Calibri" panose="020F0502020204030204" pitchFamily="34" charset="0"/>
                <a:ea typeface="+mn-ea"/>
                <a:cs typeface="Times New Roman" panose="02020603050405020304" pitchFamily="18" charset="0"/>
              </a:rPr>
              <a:t>萬多種</a:t>
            </a: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smtClean="0">
                <a:effectLst/>
                <a:latin typeface="Calibri" panose="020F0502020204030204" pitchFamily="34" charset="0"/>
                <a:ea typeface="+mn-ea"/>
                <a:cs typeface="Times New Roman" panose="02020603050405020304" pitchFamily="18" charset="0"/>
              </a:rPr>
              <a:t>清洗分成</a:t>
            </a:r>
            <a:r>
              <a:rPr lang="en-US" altLang="zh-TW" sz="1200" kern="100" dirty="0" smtClean="0">
                <a:effectLst/>
                <a:latin typeface="Calibri" panose="020F0502020204030204" pitchFamily="34" charset="0"/>
                <a:ea typeface="+mn-ea"/>
                <a:cs typeface="Times New Roman" panose="02020603050405020304" pitchFamily="18" charset="0"/>
              </a:rPr>
              <a:t>3</a:t>
            </a:r>
            <a:r>
              <a:rPr lang="zh-TW" altLang="zh-TW" sz="1200" kern="100" dirty="0" smtClean="0">
                <a:effectLst/>
                <a:latin typeface="Calibri" panose="020F0502020204030204" pitchFamily="34" charset="0"/>
                <a:ea typeface="+mn-ea"/>
                <a:cs typeface="Times New Roman" panose="02020603050405020304" pitchFamily="18" charset="0"/>
              </a:rPr>
              <a:t>部，第一步是做自定義食材的詞庫</a:t>
            </a: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smtClean="0">
                <a:effectLst/>
                <a:latin typeface="Calibri" panose="020F0502020204030204" pitchFamily="34" charset="0"/>
                <a:ea typeface="+mn-ea"/>
                <a:cs typeface="Times New Roman" panose="02020603050405020304" pitchFamily="18" charset="0"/>
              </a:rPr>
              <a:t>初步透過</a:t>
            </a:r>
            <a:r>
              <a:rPr lang="en-US" altLang="zh-TW" sz="1200" kern="100" dirty="0" smtClean="0">
                <a:effectLst/>
                <a:latin typeface="Calibri" panose="020F0502020204030204" pitchFamily="34" charset="0"/>
                <a:ea typeface="+mn-ea"/>
                <a:cs typeface="Times New Roman" panose="02020603050405020304" pitchFamily="18" charset="0"/>
              </a:rPr>
              <a:t>Regular Expression </a:t>
            </a:r>
            <a:r>
              <a:rPr lang="zh-TW" altLang="zh-TW" sz="1200" kern="100" dirty="0" smtClean="0">
                <a:effectLst/>
                <a:latin typeface="Calibri" panose="020F0502020204030204" pitchFamily="34" charset="0"/>
                <a:ea typeface="+mn-ea"/>
                <a:cs typeface="Times New Roman" panose="02020603050405020304" pitchFamily="18" charset="0"/>
              </a:rPr>
              <a:t>及 詞頻計</a:t>
            </a:r>
            <a:r>
              <a:rPr lang="zh-TW" altLang="en-US" sz="1200" kern="100" dirty="0" smtClean="0">
                <a:effectLst/>
                <a:latin typeface="Calibri" panose="020F0502020204030204" pitchFamily="34" charset="0"/>
                <a:ea typeface="+mn-ea"/>
                <a:cs typeface="Times New Roman" panose="02020603050405020304" pitchFamily="18" charset="0"/>
              </a:rPr>
              <a:t>算，篩除出現頻率較低的食材</a:t>
            </a:r>
            <a:r>
              <a:rPr lang="en-US" altLang="zh-TW" sz="1200" kern="100" dirty="0" smtClean="0">
                <a:effectLst/>
                <a:latin typeface="Calibri" panose="020F0502020204030204" pitchFamily="34"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00" dirty="0" smtClean="0">
                <a:effectLst/>
                <a:latin typeface="Calibri" panose="020F0502020204030204" pitchFamily="34" charset="0"/>
                <a:ea typeface="+mn-ea"/>
                <a:cs typeface="Times New Roman" panose="02020603050405020304" pitchFamily="18" charset="0"/>
              </a:rPr>
              <a:t>其次，</a:t>
            </a:r>
            <a:r>
              <a:rPr lang="zh-TW" altLang="zh-TW" sz="1200" kern="100" dirty="0" smtClean="0">
                <a:effectLst/>
                <a:latin typeface="Calibri" panose="020F0502020204030204" pitchFamily="34" charset="0"/>
                <a:ea typeface="+mn-ea"/>
                <a:cs typeface="Times New Roman" panose="02020603050405020304" pitchFamily="18" charset="0"/>
              </a:rPr>
              <a:t>我們希望</a:t>
            </a:r>
            <a:r>
              <a:rPr lang="zh-TW" altLang="en-US" sz="1200" kern="100" dirty="0" smtClean="0">
                <a:effectLst/>
                <a:latin typeface="Calibri" panose="020F0502020204030204" pitchFamily="34" charset="0"/>
                <a:ea typeface="+mn-ea"/>
                <a:cs typeface="Times New Roman" panose="02020603050405020304" pitchFamily="18" charset="0"/>
              </a:rPr>
              <a:t>僅使</a:t>
            </a:r>
            <a:r>
              <a:rPr lang="zh-TW" altLang="zh-TW" sz="1200" kern="100" dirty="0" smtClean="0">
                <a:effectLst/>
                <a:latin typeface="Calibri" panose="020F0502020204030204" pitchFamily="34" charset="0"/>
                <a:ea typeface="+mn-ea"/>
                <a:cs typeface="Times New Roman" panose="02020603050405020304" pitchFamily="18" charset="0"/>
              </a:rPr>
              <a:t>用食材來做後續分析，因此</a:t>
            </a:r>
            <a:r>
              <a:rPr lang="zh-TW" altLang="en-US" sz="1200" kern="100" dirty="0" smtClean="0">
                <a:effectLst/>
                <a:latin typeface="Calibri" panose="020F0502020204030204" pitchFamily="34" charset="0"/>
                <a:ea typeface="+mn-ea"/>
                <a:cs typeface="Times New Roman" panose="02020603050405020304" pitchFamily="18" charset="0"/>
              </a:rPr>
              <a:t>採取</a:t>
            </a:r>
            <a:r>
              <a:rPr lang="zh-TW" altLang="zh-TW" sz="1200" kern="100" dirty="0" smtClean="0">
                <a:effectLst/>
                <a:latin typeface="Calibri" panose="020F0502020204030204" pitchFamily="34" charset="0"/>
                <a:ea typeface="+mn-ea"/>
                <a:cs typeface="Times New Roman" panose="02020603050405020304" pitchFamily="18" charset="0"/>
              </a:rPr>
              <a:t>調味料及食材分離；</a:t>
            </a: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smtClean="0">
                <a:effectLst/>
                <a:latin typeface="Calibri" panose="020F0502020204030204" pitchFamily="34" charset="0"/>
                <a:ea typeface="+mn-ea"/>
                <a:cs typeface="Times New Roman" panose="02020603050405020304" pitchFamily="18" charset="0"/>
              </a:rPr>
              <a:t>最後食譜有非常多的錯字及同義字</a:t>
            </a:r>
            <a:r>
              <a:rPr lang="zh-TW" altLang="en-US" sz="1200" kern="100" dirty="0" smtClean="0">
                <a:effectLst/>
                <a:latin typeface="Calibri" panose="020F0502020204030204" pitchFamily="34" charset="0"/>
                <a:ea typeface="+mn-ea"/>
                <a:cs typeface="Times New Roman" panose="02020603050405020304" pitchFamily="18" charset="0"/>
              </a:rPr>
              <a:t>都代表同一種食材</a:t>
            </a:r>
            <a:r>
              <a:rPr lang="zh-TW" altLang="zh-TW" sz="1200" kern="100" dirty="0" smtClean="0">
                <a:effectLst/>
                <a:latin typeface="Calibri" panose="020F0502020204030204" pitchFamily="34" charset="0"/>
                <a:ea typeface="+mn-ea"/>
                <a:cs typeface="Times New Roman" panose="02020603050405020304" pitchFamily="18" charset="0"/>
              </a:rPr>
              <a:t>，因此</a:t>
            </a:r>
            <a:r>
              <a:rPr lang="zh-TW" altLang="en-US" sz="1200" kern="100" dirty="0" smtClean="0">
                <a:effectLst/>
                <a:latin typeface="Calibri" panose="020F0502020204030204" pitchFamily="34" charset="0"/>
                <a:ea typeface="+mn-ea"/>
                <a:cs typeface="Times New Roman" panose="02020603050405020304" pitchFamily="18" charset="0"/>
              </a:rPr>
              <a:t>需為其</a:t>
            </a:r>
            <a:r>
              <a:rPr lang="zh-TW" altLang="zh-TW" sz="1200" kern="100" dirty="0" smtClean="0">
                <a:effectLst/>
                <a:latin typeface="Calibri" panose="020F0502020204030204" pitchFamily="34" charset="0"/>
                <a:ea typeface="+mn-ea"/>
                <a:cs typeface="Times New Roman" panose="02020603050405020304" pitchFamily="18" charset="0"/>
              </a:rPr>
              <a:t>建立的同義詞庫</a:t>
            </a:r>
            <a:r>
              <a:rPr lang="zh-TW" altLang="en-US" sz="1200" kern="100" dirty="0" smtClean="0">
                <a:effectLst/>
                <a:latin typeface="Calibri" panose="020F0502020204030204" pitchFamily="34" charset="0"/>
                <a:ea typeface="+mn-ea"/>
                <a:cs typeface="Times New Roman" panose="02020603050405020304" pitchFamily="18" charset="0"/>
              </a:rPr>
              <a:t>，</a:t>
            </a:r>
            <a:r>
              <a:rPr lang="zh-TW" altLang="zh-TW" sz="1200" kern="100" dirty="0" smtClean="0">
                <a:effectLst/>
                <a:latin typeface="Calibri" panose="020F0502020204030204" pitchFamily="34" charset="0"/>
                <a:ea typeface="+mn-ea"/>
                <a:cs typeface="Times New Roman" panose="02020603050405020304" pitchFamily="18" charset="0"/>
              </a:rPr>
              <a:t>使之後分析不會失準。</a:t>
            </a: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smtClean="0">
                <a:effectLst/>
                <a:latin typeface="Calibri" panose="020F0502020204030204" pitchFamily="34" charset="0"/>
                <a:ea typeface="+mn-ea"/>
                <a:cs typeface="Times New Roman" panose="02020603050405020304" pitchFamily="18" charset="0"/>
              </a:rPr>
              <a:t>以上完成了自定義詞庫的</a:t>
            </a:r>
            <a:r>
              <a:rPr lang="zh-TW" altLang="en-US" sz="1200" kern="100" dirty="0" smtClean="0">
                <a:effectLst/>
                <a:latin typeface="Calibri" panose="020F0502020204030204" pitchFamily="34" charset="0"/>
                <a:ea typeface="+mn-ea"/>
                <a:cs typeface="Times New Roman" panose="02020603050405020304" pitchFamily="18" charset="0"/>
              </a:rPr>
              <a:t>建立</a:t>
            </a:r>
            <a:r>
              <a:rPr lang="zh-TW" altLang="zh-TW" sz="1200" kern="100" dirty="0" smtClean="0">
                <a:effectLst/>
                <a:latin typeface="Calibri" panose="020F0502020204030204" pitchFamily="34" charset="0"/>
                <a:ea typeface="+mn-ea"/>
                <a:cs typeface="Times New Roman" panose="02020603050405020304" pitchFamily="18" charset="0"/>
              </a:rPr>
              <a:t>，</a:t>
            </a:r>
            <a:r>
              <a:rPr lang="zh-TW" altLang="en-US" sz="1200" kern="100" dirty="0" smtClean="0">
                <a:effectLst/>
                <a:latin typeface="Calibri" panose="020F0502020204030204" pitchFamily="34" charset="0"/>
                <a:ea typeface="+mn-ea"/>
                <a:cs typeface="Times New Roman" panose="02020603050405020304" pitchFamily="18" charset="0"/>
              </a:rPr>
              <a:t>資料筆數來到</a:t>
            </a:r>
            <a:r>
              <a:rPr lang="zh-TW" altLang="zh-TW" sz="1200" kern="100" dirty="0" smtClean="0">
                <a:effectLst/>
                <a:latin typeface="Calibri" panose="020F0502020204030204" pitchFamily="34" charset="0"/>
                <a:ea typeface="+mn-ea"/>
                <a:cs typeface="Times New Roman" panose="02020603050405020304" pitchFamily="18" charset="0"/>
              </a:rPr>
              <a:t>食材</a:t>
            </a:r>
            <a:r>
              <a:rPr lang="en-US" altLang="zh-TW" sz="1200" kern="100" dirty="0" smtClean="0">
                <a:effectLst/>
                <a:latin typeface="Calibri" panose="020F0502020204030204" pitchFamily="34" charset="0"/>
                <a:ea typeface="+mn-ea"/>
                <a:cs typeface="Times New Roman" panose="02020603050405020304" pitchFamily="18" charset="0"/>
              </a:rPr>
              <a:t>674</a:t>
            </a:r>
            <a:r>
              <a:rPr lang="zh-TW" altLang="en-US" sz="1200" kern="100" dirty="0" smtClean="0">
                <a:effectLst/>
                <a:latin typeface="Calibri" panose="020F0502020204030204" pitchFamily="34" charset="0"/>
                <a:ea typeface="+mn-ea"/>
                <a:cs typeface="Times New Roman" panose="02020603050405020304" pitchFamily="18" charset="0"/>
              </a:rPr>
              <a:t>種</a:t>
            </a:r>
            <a:r>
              <a:rPr lang="zh-TW" altLang="zh-TW" sz="1200" kern="100" dirty="0" smtClean="0">
                <a:effectLst/>
                <a:latin typeface="Calibri" panose="020F0502020204030204" pitchFamily="34" charset="0"/>
                <a:ea typeface="+mn-ea"/>
                <a:cs typeface="Times New Roman" panose="02020603050405020304" pitchFamily="18" charset="0"/>
              </a:rPr>
              <a:t>、調味料</a:t>
            </a:r>
            <a:r>
              <a:rPr lang="en-US" altLang="zh-TW" sz="1200" kern="100" dirty="0" smtClean="0">
                <a:effectLst/>
                <a:latin typeface="Calibri" panose="020F0502020204030204" pitchFamily="34" charset="0"/>
                <a:ea typeface="+mn-ea"/>
                <a:cs typeface="Times New Roman" panose="02020603050405020304" pitchFamily="18" charset="0"/>
              </a:rPr>
              <a:t>217</a:t>
            </a:r>
            <a:r>
              <a:rPr lang="zh-TW" altLang="en-US" sz="1200" kern="100" dirty="0" smtClean="0">
                <a:effectLst/>
                <a:latin typeface="Calibri" panose="020F0502020204030204" pitchFamily="34" charset="0"/>
                <a:ea typeface="+mn-ea"/>
                <a:cs typeface="Times New Roman" panose="02020603050405020304" pitchFamily="18" charset="0"/>
              </a:rPr>
              <a:t>種</a:t>
            </a:r>
            <a:r>
              <a:rPr lang="zh-TW" altLang="zh-TW" sz="1200" kern="100" dirty="0" smtClean="0">
                <a:effectLst/>
                <a:latin typeface="Calibri" panose="020F0502020204030204" pitchFamily="34" charset="0"/>
                <a:ea typeface="+mn-ea"/>
                <a:cs typeface="Times New Roman" panose="02020603050405020304" pitchFamily="18" charset="0"/>
              </a:rPr>
              <a:t>，</a:t>
            </a:r>
            <a:r>
              <a:rPr lang="en-US" altLang="zh-TW" sz="1200" kern="100" dirty="0" smtClean="0">
                <a:effectLst/>
                <a:latin typeface="Calibri" panose="020F0502020204030204" pitchFamily="34" charset="0"/>
                <a:ea typeface="+mn-ea"/>
                <a:cs typeface="Times New Roman" panose="02020603050405020304" pitchFamily="18" charset="0"/>
              </a:rPr>
              <a:t>total </a:t>
            </a:r>
            <a:r>
              <a:rPr lang="zh-TW" altLang="zh-TW" sz="1200" kern="100" dirty="0" smtClean="0">
                <a:effectLst/>
                <a:latin typeface="Calibri" panose="020F0502020204030204" pitchFamily="34" charset="0"/>
                <a:ea typeface="+mn-ea"/>
                <a:cs typeface="Times New Roman" panose="02020603050405020304" pitchFamily="18" charset="0"/>
              </a:rPr>
              <a:t>近</a:t>
            </a:r>
            <a:r>
              <a:rPr lang="en-US" altLang="zh-TW" sz="1200" kern="100" dirty="0" smtClean="0">
                <a:effectLst/>
                <a:latin typeface="Calibri" panose="020F0502020204030204" pitchFamily="34" charset="0"/>
                <a:ea typeface="+mn-ea"/>
                <a:cs typeface="Times New Roman" panose="02020603050405020304" pitchFamily="18" charset="0"/>
              </a:rPr>
              <a:t> 9</a:t>
            </a:r>
            <a:r>
              <a:rPr lang="zh-TW" altLang="zh-TW" sz="1200" kern="100" dirty="0" smtClean="0">
                <a:effectLst/>
                <a:latin typeface="Calibri" panose="020F0502020204030204" pitchFamily="34" charset="0"/>
                <a:ea typeface="+mn-ea"/>
                <a:cs typeface="Times New Roman" panose="02020603050405020304" pitchFamily="18" charset="0"/>
              </a:rPr>
              <a:t>百筆</a:t>
            </a:r>
            <a:r>
              <a:rPr lang="en-US" altLang="zh-TW" sz="1200" kern="100" dirty="0" smtClean="0">
                <a:effectLst/>
                <a:latin typeface="Calibri" panose="020F0502020204030204" pitchFamily="34" charset="0"/>
                <a:ea typeface="+mn-ea"/>
                <a:cs typeface="Times New Roman" panose="02020603050405020304" pitchFamily="18" charset="0"/>
              </a:rPr>
              <a:t>item</a:t>
            </a:r>
            <a:endParaRPr lang="zh-TW" altLang="zh-TW" sz="1200" kern="100" dirty="0">
              <a:effectLst/>
              <a:latin typeface="Calibri" panose="020F0502020204030204" pitchFamily="34"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73CF384A-AA24-47AE-BDAA-D86D65E8DDE1}" type="slidenum">
              <a:rPr lang="zh-CN" altLang="en-US" smtClean="0"/>
              <a:t>14</a:t>
            </a:fld>
            <a:endParaRPr lang="zh-CN" altLang="en-US"/>
          </a:p>
        </p:txBody>
      </p:sp>
    </p:spTree>
    <p:extLst>
      <p:ext uri="{BB962C8B-B14F-4D97-AF65-F5344CB8AC3E}">
        <p14:creationId xmlns:p14="http://schemas.microsoft.com/office/powerpoint/2010/main" val="2889694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200" kern="100" dirty="0" smtClean="0">
                <a:effectLst/>
                <a:latin typeface="Calibri" panose="020F0502020204030204" pitchFamily="34" charset="0"/>
                <a:ea typeface="+mn-ea"/>
                <a:cs typeface="Times New Roman" panose="02020603050405020304" pitchFamily="18" charset="0"/>
              </a:rPr>
              <a:t>接下來做食材單位的統一，將單位統一轉換為克數及毫升；</a:t>
            </a:r>
            <a:endParaRPr lang="en-US" altLang="zh-TW" sz="1200" kern="100" dirty="0" smtClean="0">
              <a:effectLst/>
              <a:latin typeface="Calibri" panose="020F0502020204030204" pitchFamily="34" charset="0"/>
              <a:ea typeface="+mn-ea"/>
              <a:cs typeface="Times New Roman" panose="02020603050405020304" pitchFamily="18" charset="0"/>
            </a:endParaRPr>
          </a:p>
          <a:p>
            <a:endParaRPr lang="en-US" altLang="zh-TW" sz="1200" kern="100" dirty="0" smtClean="0">
              <a:effectLst/>
              <a:latin typeface="Calibri" panose="020F0502020204030204" pitchFamily="34" charset="0"/>
              <a:ea typeface="+mn-ea"/>
              <a:cs typeface="Times New Roman" panose="02020603050405020304" pitchFamily="18" charset="0"/>
            </a:endParaRPr>
          </a:p>
          <a:p>
            <a:r>
              <a:rPr lang="zh-TW" altLang="zh-TW" sz="1200" kern="100" dirty="0" smtClean="0">
                <a:effectLst/>
                <a:latin typeface="Calibri" panose="020F0502020204030204" pitchFamily="34" charset="0"/>
                <a:ea typeface="+mn-ea"/>
                <a:cs typeface="Times New Roman" panose="02020603050405020304" pitchFamily="18" charset="0"/>
              </a:rPr>
              <a:t>重量空值的部分也依據每一種食材</a:t>
            </a:r>
            <a:r>
              <a:rPr lang="zh-TW" altLang="en-US" sz="1200" kern="100" dirty="0" smtClean="0">
                <a:effectLst/>
                <a:latin typeface="Calibri" panose="020F0502020204030204" pitchFamily="34" charset="0"/>
                <a:ea typeface="+mn-ea"/>
                <a:cs typeface="Times New Roman" panose="02020603050405020304" pitchFamily="18" charset="0"/>
              </a:rPr>
              <a:t>，計算其</a:t>
            </a:r>
            <a:r>
              <a:rPr lang="zh-TW" altLang="zh-TW" sz="1200" kern="100" dirty="0" smtClean="0">
                <a:effectLst/>
                <a:latin typeface="Calibri" panose="020F0502020204030204" pitchFamily="34" charset="0"/>
                <a:ea typeface="+mn-ea"/>
                <a:cs typeface="Times New Roman" panose="02020603050405020304" pitchFamily="18" charset="0"/>
              </a:rPr>
              <a:t>平均數進行補值。</a:t>
            </a:r>
            <a:endParaRPr lang="en-US" altLang="zh-TW" sz="1200" kern="100" dirty="0" smtClean="0">
              <a:effectLst/>
              <a:latin typeface="Calibri" panose="020F0502020204030204" pitchFamily="34" charset="0"/>
              <a:ea typeface="+mn-ea"/>
              <a:cs typeface="Times New Roman" panose="02020603050405020304" pitchFamily="18" charset="0"/>
            </a:endParaRPr>
          </a:p>
          <a:p>
            <a:endParaRPr lang="en-US" altLang="zh-TW" sz="1200" kern="100" dirty="0" smtClean="0">
              <a:effectLst/>
              <a:latin typeface="Calibri" panose="020F0502020204030204" pitchFamily="34" charset="0"/>
              <a:ea typeface="+mn-ea"/>
              <a:cs typeface="Times New Roman" panose="02020603050405020304" pitchFamily="18" charset="0"/>
            </a:endParaRPr>
          </a:p>
          <a:p>
            <a:r>
              <a:rPr lang="zh-TW" altLang="zh-TW" sz="1200" kern="100" dirty="0" smtClean="0">
                <a:effectLst/>
                <a:latin typeface="Calibri" panose="020F0502020204030204" pitchFamily="34" charset="0"/>
                <a:ea typeface="+mn-ea"/>
                <a:cs typeface="Times New Roman" panose="02020603050405020304" pitchFamily="18" charset="0"/>
              </a:rPr>
              <a:t>經過以上清洗，就把『白巧克力，適量』，成功轉換成『牛奶巧克力，</a:t>
            </a:r>
            <a:r>
              <a:rPr lang="en-US" altLang="zh-TW" sz="1200" kern="100" dirty="0" smtClean="0">
                <a:effectLst/>
                <a:latin typeface="Calibri" panose="020F0502020204030204" pitchFamily="34" charset="0"/>
                <a:ea typeface="+mn-ea"/>
                <a:cs typeface="Times New Roman" panose="02020603050405020304" pitchFamily="18" charset="0"/>
              </a:rPr>
              <a:t>110 </a:t>
            </a:r>
            <a:r>
              <a:rPr lang="zh-TW" altLang="zh-TW" sz="1200" kern="100" dirty="0" smtClean="0">
                <a:effectLst/>
                <a:latin typeface="Calibri" panose="020F0502020204030204" pitchFamily="34" charset="0"/>
                <a:ea typeface="+mn-ea"/>
                <a:cs typeface="Times New Roman" panose="02020603050405020304" pitchFamily="18" charset="0"/>
              </a:rPr>
              <a:t>克』。完成了食材的清洗。</a:t>
            </a:r>
            <a:r>
              <a:rPr lang="en-US" altLang="zh-TW" sz="1200" kern="100" dirty="0" smtClean="0">
                <a:effectLst/>
                <a:latin typeface="Calibri" panose="020F0502020204030204" pitchFamily="34" charset="0"/>
                <a:ea typeface="+mn-ea"/>
                <a:cs typeface="Times New Roman" panose="02020603050405020304" pitchFamily="18" charset="0"/>
              </a:rPr>
              <a:t> </a:t>
            </a:r>
            <a:endParaRPr lang="zh-TW" altLang="zh-TW" sz="1200" kern="100" dirty="0" smtClean="0">
              <a:effectLst/>
              <a:latin typeface="Calibri" panose="020F0502020204030204" pitchFamily="34" charset="0"/>
              <a:ea typeface="+mn-ea"/>
              <a:cs typeface="Times New Roman" panose="02020603050405020304" pitchFamily="18" charset="0"/>
            </a:endParaRPr>
          </a:p>
          <a:p>
            <a:endParaRPr lang="zh-TW" altLang="zh-TW" sz="1200" kern="100" dirty="0" smtClean="0">
              <a:effectLst/>
              <a:latin typeface="Calibri" panose="020F0502020204030204" pitchFamily="34"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73CF384A-AA24-47AE-BDAA-D86D65E8DDE1}" type="slidenum">
              <a:rPr lang="zh-CN" altLang="en-US" smtClean="0"/>
              <a:t>15</a:t>
            </a:fld>
            <a:endParaRPr lang="zh-CN" altLang="en-US"/>
          </a:p>
        </p:txBody>
      </p:sp>
    </p:spTree>
    <p:extLst>
      <p:ext uri="{BB962C8B-B14F-4D97-AF65-F5344CB8AC3E}">
        <p14:creationId xmlns:p14="http://schemas.microsoft.com/office/powerpoint/2010/main" val="2331965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00" dirty="0" smtClean="0">
                <a:effectLst/>
                <a:latin typeface="Calibri" panose="020F0502020204030204" pitchFamily="34" charset="0"/>
                <a:ea typeface="+mn-ea"/>
                <a:cs typeface="Times New Roman" panose="02020603050405020304" pitchFamily="18" charset="0"/>
              </a:rPr>
              <a:t>關於</a:t>
            </a:r>
            <a:r>
              <a:rPr lang="zh-TW" altLang="zh-TW" sz="1200" kern="100" dirty="0" smtClean="0">
                <a:effectLst/>
                <a:latin typeface="Calibri" panose="020F0502020204030204" pitchFamily="34" charset="0"/>
                <a:ea typeface="+mn-ea"/>
                <a:cs typeface="Times New Roman" panose="02020603050405020304" pitchFamily="18" charset="0"/>
              </a:rPr>
              <a:t>食譜</a:t>
            </a:r>
            <a:r>
              <a:rPr lang="zh-TW" altLang="en-US" sz="1200" kern="100" dirty="0" smtClean="0">
                <a:effectLst/>
                <a:latin typeface="Calibri" panose="020F0502020204030204" pitchFamily="34" charset="0"/>
                <a:ea typeface="+mn-ea"/>
                <a:cs typeface="Times New Roman" panose="02020603050405020304" pitchFamily="18" charset="0"/>
              </a:rPr>
              <a:t>名稱</a:t>
            </a:r>
            <a:r>
              <a:rPr lang="zh-TW" altLang="zh-TW" sz="1200" kern="100" dirty="0" smtClean="0">
                <a:effectLst/>
                <a:latin typeface="Calibri" panose="020F0502020204030204" pitchFamily="34" charset="0"/>
                <a:ea typeface="+mn-ea"/>
                <a:cs typeface="Times New Roman" panose="02020603050405020304" pitchFamily="18" charset="0"/>
              </a:rPr>
              <a:t>的清洗，</a:t>
            </a:r>
            <a:r>
              <a:rPr lang="zh-TW" altLang="en-US" sz="1200" kern="100" dirty="0" smtClean="0">
                <a:effectLst/>
                <a:latin typeface="Calibri" panose="020F0502020204030204" pitchFamily="34" charset="0"/>
                <a:ea typeface="+mn-ea"/>
                <a:cs typeface="Times New Roman" panose="02020603050405020304" pitchFamily="18" charset="0"/>
              </a:rPr>
              <a:t>首先，</a:t>
            </a:r>
            <a:r>
              <a:rPr lang="zh-TW" altLang="zh-TW" sz="1200" kern="100" dirty="0" smtClean="0">
                <a:effectLst/>
                <a:latin typeface="Calibri" panose="020F0502020204030204" pitchFamily="34" charset="0"/>
                <a:ea typeface="+mn-ea"/>
                <a:cs typeface="Times New Roman" panose="02020603050405020304" pitchFamily="18" charset="0"/>
              </a:rPr>
              <a:t>針對同名的食譜，我們只留下食材數最多</a:t>
            </a:r>
            <a:r>
              <a:rPr lang="zh-TW" altLang="en-US" sz="1200" kern="100" dirty="0" smtClean="0">
                <a:effectLst/>
                <a:latin typeface="Calibri" panose="020F0502020204030204" pitchFamily="34" charset="0"/>
                <a:ea typeface="+mn-ea"/>
                <a:cs typeface="Times New Roman" panose="02020603050405020304" pitchFamily="18" charset="0"/>
              </a:rPr>
              <a:t>的那一份，</a:t>
            </a:r>
            <a:r>
              <a:rPr lang="zh-TW" altLang="zh-TW" sz="1200" kern="100" dirty="0" smtClean="0">
                <a:effectLst/>
                <a:latin typeface="Calibri" panose="020F0502020204030204" pitchFamily="34" charset="0"/>
                <a:ea typeface="+mn-ea"/>
                <a:cs typeface="Times New Roman" panose="02020603050405020304" pitchFamily="18" charset="0"/>
              </a:rPr>
              <a:t>以利我們後續分析，其餘皆刪除；</a:t>
            </a: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smtClean="0">
                <a:effectLst/>
                <a:latin typeface="Calibri" panose="020F0502020204030204" pitchFamily="34" charset="0"/>
                <a:ea typeface="+mn-ea"/>
                <a:cs typeface="Times New Roman" panose="02020603050405020304" pitchFamily="18" charset="0"/>
              </a:rPr>
              <a:t>接著，由於我們想探討的是食材本身的關係，所以缺乏食材的食譜對我們來說沒有分析的價值，也需刪除。</a:t>
            </a: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smtClean="0">
                <a:effectLst/>
                <a:latin typeface="Calibri" panose="020F0502020204030204" pitchFamily="34" charset="0"/>
                <a:ea typeface="+mn-ea"/>
                <a:cs typeface="Times New Roman" panose="02020603050405020304" pitchFamily="18" charset="0"/>
              </a:rPr>
              <a:t>以上</a:t>
            </a:r>
            <a:r>
              <a:rPr lang="zh-TW" altLang="en-US" sz="1200" kern="100" dirty="0" smtClean="0">
                <a:effectLst/>
                <a:latin typeface="Calibri" panose="020F0502020204030204" pitchFamily="34" charset="0"/>
                <a:ea typeface="+mn-ea"/>
                <a:cs typeface="Times New Roman" panose="02020603050405020304" pitchFamily="18" charset="0"/>
              </a:rPr>
              <a:t>兩步</a:t>
            </a:r>
            <a:r>
              <a:rPr lang="zh-TW" altLang="zh-TW" sz="1200" kern="100" dirty="0" smtClean="0">
                <a:effectLst/>
                <a:latin typeface="Calibri" panose="020F0502020204030204" pitchFamily="34" charset="0"/>
                <a:ea typeface="+mn-ea"/>
                <a:cs typeface="Times New Roman" panose="02020603050405020304" pitchFamily="18" charset="0"/>
              </a:rPr>
              <a:t>，完成了</a:t>
            </a:r>
            <a:r>
              <a:rPr lang="zh-TW" altLang="en-US" sz="1200" kern="100" dirty="0" smtClean="0">
                <a:effectLst/>
                <a:latin typeface="Calibri" panose="020F0502020204030204" pitchFamily="34" charset="0"/>
                <a:ea typeface="+mn-ea"/>
                <a:cs typeface="Times New Roman" panose="02020603050405020304" pitchFamily="18" charset="0"/>
              </a:rPr>
              <a:t>食譜全部的</a:t>
            </a:r>
            <a:r>
              <a:rPr lang="zh-TW" altLang="zh-TW" sz="1200" kern="100" dirty="0" smtClean="0">
                <a:effectLst/>
                <a:latin typeface="Calibri" panose="020F0502020204030204" pitchFamily="34" charset="0"/>
                <a:ea typeface="+mn-ea"/>
                <a:cs typeface="Times New Roman" panose="02020603050405020304" pitchFamily="18" charset="0"/>
              </a:rPr>
              <a:t>清洗工作，食譜</a:t>
            </a:r>
            <a:r>
              <a:rPr lang="zh-TW" altLang="en-US" sz="1200" kern="100" dirty="0" smtClean="0">
                <a:effectLst/>
                <a:latin typeface="Calibri" panose="020F0502020204030204" pitchFamily="34" charset="0"/>
                <a:ea typeface="+mn-ea"/>
                <a:cs typeface="Times New Roman" panose="02020603050405020304" pitchFamily="18" charset="0"/>
              </a:rPr>
              <a:t>必數也來到最終的</a:t>
            </a:r>
            <a:r>
              <a:rPr lang="zh-TW" altLang="zh-TW" sz="1200" kern="100" dirty="0" smtClean="0">
                <a:effectLst/>
                <a:latin typeface="Calibri" panose="020F0502020204030204" pitchFamily="34" charset="0"/>
                <a:ea typeface="+mn-ea"/>
                <a:cs typeface="Times New Roman" panose="02020603050405020304" pitchFamily="18" charset="0"/>
              </a:rPr>
              <a:t>來到</a:t>
            </a:r>
            <a:r>
              <a:rPr lang="en-US" altLang="zh-TW" sz="1200" kern="100" dirty="0" smtClean="0">
                <a:effectLst/>
                <a:latin typeface="Calibri" panose="020F0502020204030204" pitchFamily="34" charset="0"/>
                <a:ea typeface="+mn-ea"/>
                <a:cs typeface="Times New Roman" panose="02020603050405020304" pitchFamily="18" charset="0"/>
              </a:rPr>
              <a:t>17</a:t>
            </a:r>
            <a:r>
              <a:rPr lang="zh-TW" altLang="zh-TW" sz="1200" kern="100" dirty="0" smtClean="0">
                <a:effectLst/>
                <a:latin typeface="Calibri" panose="020F0502020204030204" pitchFamily="34" charset="0"/>
                <a:ea typeface="+mn-ea"/>
                <a:cs typeface="Times New Roman" panose="02020603050405020304" pitchFamily="18" charset="0"/>
              </a:rPr>
              <a:t>多萬筆。</a:t>
            </a:r>
          </a:p>
        </p:txBody>
      </p:sp>
      <p:sp>
        <p:nvSpPr>
          <p:cNvPr id="4" name="灯片编号占位符 3"/>
          <p:cNvSpPr>
            <a:spLocks noGrp="1"/>
          </p:cNvSpPr>
          <p:nvPr>
            <p:ph type="sldNum" sz="quarter" idx="10"/>
          </p:nvPr>
        </p:nvSpPr>
        <p:spPr/>
        <p:txBody>
          <a:bodyPr/>
          <a:lstStyle/>
          <a:p>
            <a:fld id="{73CF384A-AA24-47AE-BDAA-D86D65E8DDE1}" type="slidenum">
              <a:rPr lang="zh-CN" altLang="en-US" smtClean="0"/>
              <a:t>16</a:t>
            </a:fld>
            <a:endParaRPr lang="zh-CN" altLang="en-US"/>
          </a:p>
        </p:txBody>
      </p:sp>
    </p:spTree>
    <p:extLst>
      <p:ext uri="{BB962C8B-B14F-4D97-AF65-F5344CB8AC3E}">
        <p14:creationId xmlns:p14="http://schemas.microsoft.com/office/powerpoint/2010/main" val="2165892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資料清洗完，我們須為資料做有效的儲存</a:t>
            </a:r>
            <a:endParaRPr lang="en-US" altLang="zh-TW" dirty="0" smtClean="0"/>
          </a:p>
          <a:p>
            <a:r>
              <a:rPr lang="zh-TW" altLang="en-US" dirty="0" smtClean="0"/>
              <a:t>接下來為大家介紹我們專題中資料庫的應用</a:t>
            </a:r>
            <a:endParaRPr lang="zh-TW" altLang="en-US" dirty="0"/>
          </a:p>
        </p:txBody>
      </p:sp>
      <p:sp>
        <p:nvSpPr>
          <p:cNvPr id="4" name="投影片編號版面配置區 3"/>
          <p:cNvSpPr>
            <a:spLocks noGrp="1"/>
          </p:cNvSpPr>
          <p:nvPr>
            <p:ph type="sldNum" sz="quarter" idx="10"/>
          </p:nvPr>
        </p:nvSpPr>
        <p:spPr/>
        <p:txBody>
          <a:bodyPr/>
          <a:lstStyle/>
          <a:p>
            <a:fld id="{73CF384A-AA24-47AE-BDAA-D86D65E8DDE1}" type="slidenum">
              <a:rPr lang="zh-CN" altLang="en-US" smtClean="0"/>
              <a:t>17</a:t>
            </a:fld>
            <a:endParaRPr lang="zh-CN" altLang="en-US"/>
          </a:p>
        </p:txBody>
      </p:sp>
    </p:spTree>
    <p:extLst>
      <p:ext uri="{BB962C8B-B14F-4D97-AF65-F5344CB8AC3E}">
        <p14:creationId xmlns:p14="http://schemas.microsoft.com/office/powerpoint/2010/main" val="390318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200" dirty="0" smtClean="0">
                <a:effectLst/>
                <a:latin typeface="Calibri" panose="020F0502020204030204" pitchFamily="34" charset="0"/>
                <a:ea typeface="+mn-ea"/>
                <a:cs typeface="Times New Roman" panose="02020603050405020304" pitchFamily="18" charset="0"/>
              </a:rPr>
              <a:t>我們使用到的資料庫有</a:t>
            </a:r>
            <a:r>
              <a:rPr lang="en-US" altLang="zh-TW" sz="1200" dirty="0" smtClean="0">
                <a:effectLst/>
                <a:latin typeface="Calibri" panose="020F0502020204030204" pitchFamily="34" charset="0"/>
                <a:ea typeface="+mn-ea"/>
                <a:cs typeface="Times New Roman" panose="02020603050405020304" pitchFamily="18" charset="0"/>
              </a:rPr>
              <a:t>4</a:t>
            </a:r>
            <a:r>
              <a:rPr lang="zh-TW" altLang="en-US" sz="1200" dirty="0" smtClean="0">
                <a:effectLst/>
                <a:latin typeface="Calibri" panose="020F0502020204030204" pitchFamily="34" charset="0"/>
                <a:ea typeface="+mn-ea"/>
                <a:cs typeface="Times New Roman" panose="02020603050405020304" pitchFamily="18" charset="0"/>
              </a:rPr>
              <a:t>種</a:t>
            </a:r>
            <a:r>
              <a:rPr lang="zh-TW" altLang="zh-TW" sz="1200" dirty="0" smtClean="0">
                <a:effectLst/>
                <a:latin typeface="Calibri" panose="020F0502020204030204" pitchFamily="34" charset="0"/>
                <a:ea typeface="+mn-ea"/>
                <a:cs typeface="Times New Roman" panose="02020603050405020304" pitchFamily="18" charset="0"/>
              </a:rPr>
              <a:t>。</a:t>
            </a:r>
            <a:endParaRPr lang="en-US" altLang="zh-TW" sz="1200" dirty="0" smtClean="0">
              <a:effectLst/>
              <a:latin typeface="Calibri" panose="020F0502020204030204" pitchFamily="34" charset="0"/>
              <a:ea typeface="+mn-ea"/>
              <a:cs typeface="Times New Roman" panose="02020603050405020304" pitchFamily="18" charset="0"/>
            </a:endParaRPr>
          </a:p>
          <a:p>
            <a:endParaRPr lang="en-US" altLang="zh-TW" sz="1200" dirty="0" smtClean="0">
              <a:effectLst/>
              <a:latin typeface="Calibri" panose="020F0502020204030204" pitchFamily="34" charset="0"/>
              <a:ea typeface="+mn-ea"/>
              <a:cs typeface="Times New Roman" panose="02020603050405020304" pitchFamily="18" charset="0"/>
            </a:endParaRPr>
          </a:p>
          <a:p>
            <a:r>
              <a:rPr lang="zh-TW" altLang="zh-TW" sz="1200" dirty="0" smtClean="0">
                <a:effectLst/>
                <a:latin typeface="Calibri" panose="020F0502020204030204" pitchFamily="34" charset="0"/>
                <a:ea typeface="+mn-ea"/>
                <a:cs typeface="Times New Roman" panose="02020603050405020304" pitchFamily="18" charset="0"/>
              </a:rPr>
              <a:t>首先，將我們將未清洗的食譜存在</a:t>
            </a:r>
            <a:r>
              <a:rPr lang="en-US" altLang="zh-TW" sz="1200" dirty="0" smtClean="0">
                <a:effectLst/>
                <a:latin typeface="Calibri" panose="020F0502020204030204" pitchFamily="34" charset="0"/>
                <a:ea typeface="+mn-ea"/>
                <a:cs typeface="Times New Roman" panose="02020603050405020304" pitchFamily="18" charset="0"/>
              </a:rPr>
              <a:t>MongoDB</a:t>
            </a:r>
            <a:r>
              <a:rPr lang="zh-TW" altLang="zh-TW" sz="1200" dirty="0" smtClean="0">
                <a:effectLst/>
                <a:latin typeface="Calibri" panose="020F0502020204030204" pitchFamily="34" charset="0"/>
                <a:ea typeface="+mn-ea"/>
                <a:cs typeface="Times New Roman" panose="02020603050405020304" pitchFamily="18" charset="0"/>
              </a:rPr>
              <a:t>，</a:t>
            </a:r>
            <a:r>
              <a:rPr lang="zh-TW" altLang="en-US" sz="1200" dirty="0" smtClean="0">
                <a:effectLst/>
                <a:latin typeface="Calibri" panose="020F0502020204030204" pitchFamily="34" charset="0"/>
                <a:ea typeface="+mn-ea"/>
                <a:cs typeface="Times New Roman" panose="02020603050405020304" pitchFamily="18" charset="0"/>
              </a:rPr>
              <a:t>因</a:t>
            </a:r>
            <a:r>
              <a:rPr lang="en-US" altLang="zh-TW" sz="1200" dirty="0" smtClean="0">
                <a:effectLst/>
                <a:latin typeface="Calibri" panose="020F0502020204030204" pitchFamily="34" charset="0"/>
                <a:ea typeface="+mn-ea"/>
                <a:cs typeface="Times New Roman" panose="02020603050405020304" pitchFamily="18" charset="0"/>
              </a:rPr>
              <a:t>MongoDB</a:t>
            </a:r>
            <a:r>
              <a:rPr lang="zh-TW" altLang="zh-TW" sz="1200" dirty="0" smtClean="0">
                <a:effectLst/>
                <a:latin typeface="Calibri" panose="020F0502020204030204" pitchFamily="34" charset="0"/>
                <a:ea typeface="+mn-ea"/>
                <a:cs typeface="Times New Roman" panose="02020603050405020304" pitchFamily="18" charset="0"/>
              </a:rPr>
              <a:t>不須事前設計</a:t>
            </a:r>
            <a:r>
              <a:rPr lang="en-US" altLang="zh-TW" sz="1200" dirty="0" smtClean="0">
                <a:effectLst/>
                <a:latin typeface="Calibri" panose="020F0502020204030204" pitchFamily="34" charset="0"/>
                <a:ea typeface="+mn-ea"/>
                <a:cs typeface="Times New Roman" panose="02020603050405020304" pitchFamily="18" charset="0"/>
              </a:rPr>
              <a:t>Schema</a:t>
            </a:r>
            <a:r>
              <a:rPr lang="zh-TW" altLang="zh-TW" sz="1200" dirty="0" smtClean="0">
                <a:effectLst/>
                <a:latin typeface="Calibri" panose="020F0502020204030204" pitchFamily="34" charset="0"/>
                <a:ea typeface="+mn-ea"/>
                <a:cs typeface="Times New Roman" panose="02020603050405020304" pitchFamily="18" charset="0"/>
              </a:rPr>
              <a:t>，</a:t>
            </a:r>
            <a:endParaRPr lang="en-US" altLang="zh-TW" sz="1200" dirty="0" smtClean="0">
              <a:effectLst/>
              <a:latin typeface="Calibri" panose="020F0502020204030204" pitchFamily="34" charset="0"/>
              <a:ea typeface="+mn-ea"/>
              <a:cs typeface="Times New Roman" panose="02020603050405020304" pitchFamily="18" charset="0"/>
            </a:endParaRPr>
          </a:p>
          <a:p>
            <a:r>
              <a:rPr lang="zh-TW" altLang="zh-TW" sz="1200" dirty="0" smtClean="0">
                <a:effectLst/>
                <a:latin typeface="Calibri" panose="020F0502020204030204" pitchFamily="34" charset="0"/>
                <a:ea typeface="+mn-ea"/>
                <a:cs typeface="Times New Roman" panose="02020603050405020304" pitchFamily="18" charset="0"/>
              </a:rPr>
              <a:t>適合存取結構還不明確</a:t>
            </a:r>
            <a:r>
              <a:rPr lang="zh-TW" altLang="en-US" sz="1200" dirty="0" smtClean="0">
                <a:effectLst/>
                <a:latin typeface="Calibri" panose="020F0502020204030204" pitchFamily="34" charset="0"/>
                <a:ea typeface="+mn-ea"/>
                <a:cs typeface="Times New Roman" panose="02020603050405020304" pitchFamily="18" charset="0"/>
              </a:rPr>
              <a:t>以及</a:t>
            </a:r>
            <a:r>
              <a:rPr lang="zh-TW" altLang="zh-TW" sz="1200" dirty="0" smtClean="0">
                <a:effectLst/>
                <a:latin typeface="Calibri" panose="020F0502020204030204" pitchFamily="34" charset="0"/>
                <a:ea typeface="+mn-ea"/>
                <a:cs typeface="Times New Roman" panose="02020603050405020304" pitchFamily="18" charset="0"/>
              </a:rPr>
              <a:t>多值的資料。</a:t>
            </a:r>
            <a:endParaRPr lang="en-US" altLang="zh-TW" sz="1200" dirty="0" smtClean="0">
              <a:effectLst/>
              <a:latin typeface="Calibri" panose="020F0502020204030204" pitchFamily="34" charset="0"/>
              <a:ea typeface="+mn-ea"/>
              <a:cs typeface="Times New Roman" panose="02020603050405020304" pitchFamily="18" charset="0"/>
            </a:endParaRPr>
          </a:p>
          <a:p>
            <a:endParaRPr lang="en-US" altLang="zh-TW" sz="1200" dirty="0" smtClean="0">
              <a:effectLst/>
              <a:latin typeface="Calibri" panose="020F0502020204030204" pitchFamily="34" charset="0"/>
              <a:ea typeface="+mn-ea"/>
              <a:cs typeface="Times New Roman" panose="02020603050405020304" pitchFamily="18" charset="0"/>
            </a:endParaRPr>
          </a:p>
          <a:p>
            <a:r>
              <a:rPr lang="zh-TW" altLang="zh-TW" sz="1200" dirty="0" smtClean="0">
                <a:effectLst/>
                <a:latin typeface="Calibri" panose="020F0502020204030204" pitchFamily="34" charset="0"/>
                <a:ea typeface="+mn-ea"/>
                <a:cs typeface="Times New Roman" panose="02020603050405020304" pitchFamily="18" charset="0"/>
              </a:rPr>
              <a:t>清洗完的食譜資料則存在</a:t>
            </a:r>
            <a:r>
              <a:rPr lang="en-US" altLang="zh-TW" sz="1200" dirty="0" smtClean="0">
                <a:effectLst/>
                <a:latin typeface="Calibri" panose="020F0502020204030204" pitchFamily="34" charset="0"/>
                <a:ea typeface="+mn-ea"/>
                <a:cs typeface="Times New Roman" panose="02020603050405020304" pitchFamily="18" charset="0"/>
              </a:rPr>
              <a:t>HDFS</a:t>
            </a:r>
            <a:r>
              <a:rPr lang="zh-TW" altLang="zh-TW" sz="1200" dirty="0" smtClean="0">
                <a:effectLst/>
                <a:latin typeface="Calibri" panose="020F0502020204030204" pitchFamily="34" charset="0"/>
                <a:ea typeface="+mn-ea"/>
                <a:cs typeface="Times New Roman" panose="02020603050405020304" pitchFamily="18" charset="0"/>
              </a:rPr>
              <a:t>供後續</a:t>
            </a:r>
            <a:r>
              <a:rPr lang="en-US" altLang="zh-TW" sz="1200" dirty="0" smtClean="0">
                <a:effectLst/>
                <a:latin typeface="Calibri" panose="020F0502020204030204" pitchFamily="34" charset="0"/>
                <a:ea typeface="+mn-ea"/>
                <a:cs typeface="Times New Roman" panose="02020603050405020304" pitchFamily="18" charset="0"/>
              </a:rPr>
              <a:t>Spark</a:t>
            </a:r>
            <a:r>
              <a:rPr lang="zh-TW" altLang="zh-TW" sz="1200" dirty="0" smtClean="0">
                <a:effectLst/>
                <a:latin typeface="Calibri" panose="020F0502020204030204" pitchFamily="34" charset="0"/>
                <a:ea typeface="+mn-ea"/>
                <a:cs typeface="Times New Roman" panose="02020603050405020304" pitchFamily="18" charset="0"/>
              </a:rPr>
              <a:t>做運算。</a:t>
            </a:r>
            <a:endParaRPr lang="zh-TW" altLang="en-US" dirty="0" smtClean="0"/>
          </a:p>
        </p:txBody>
      </p:sp>
      <p:sp>
        <p:nvSpPr>
          <p:cNvPr id="4" name="灯片编号占位符 3"/>
          <p:cNvSpPr>
            <a:spLocks noGrp="1"/>
          </p:cNvSpPr>
          <p:nvPr>
            <p:ph type="sldNum" sz="quarter" idx="10"/>
          </p:nvPr>
        </p:nvSpPr>
        <p:spPr/>
        <p:txBody>
          <a:bodyPr/>
          <a:lstStyle/>
          <a:p>
            <a:fld id="{73CF384A-AA24-47AE-BDAA-D86D65E8DDE1}" type="slidenum">
              <a:rPr lang="zh-CN" altLang="en-US" smtClean="0"/>
              <a:t>18</a:t>
            </a:fld>
            <a:endParaRPr lang="zh-CN" altLang="en-US"/>
          </a:p>
        </p:txBody>
      </p:sp>
    </p:spTree>
    <p:extLst>
      <p:ext uri="{BB962C8B-B14F-4D97-AF65-F5344CB8AC3E}">
        <p14:creationId xmlns:p14="http://schemas.microsoft.com/office/powerpoint/2010/main" val="3196007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dirty="0" smtClean="0">
                <a:effectLst/>
                <a:latin typeface="Calibri" panose="020F0502020204030204" pitchFamily="34" charset="0"/>
                <a:ea typeface="+mn-ea"/>
                <a:cs typeface="Times New Roman" panose="02020603050405020304" pitchFamily="18" charset="0"/>
              </a:rPr>
              <a:t>至於</a:t>
            </a:r>
            <a:r>
              <a:rPr lang="en-US" altLang="zh-TW" sz="1200" dirty="0" smtClean="0">
                <a:effectLst/>
                <a:latin typeface="Calibri" panose="020F0502020204030204" pitchFamily="34" charset="0"/>
                <a:ea typeface="+mn-ea"/>
                <a:cs typeface="Times New Roman" panose="02020603050405020304" pitchFamily="18" charset="0"/>
              </a:rPr>
              <a:t>MYSQL</a:t>
            </a:r>
            <a:r>
              <a:rPr lang="zh-TW" altLang="en-US" sz="1200" dirty="0" smtClean="0">
                <a:effectLst/>
                <a:latin typeface="Calibri" panose="020F0502020204030204" pitchFamily="34" charset="0"/>
                <a:ea typeface="+mn-ea"/>
                <a:cs typeface="Times New Roman" panose="02020603050405020304" pitchFamily="18" charset="0"/>
              </a:rPr>
              <a:t>，則是</a:t>
            </a:r>
            <a:r>
              <a:rPr lang="zh-TW" altLang="zh-TW" sz="1200" dirty="0" smtClean="0">
                <a:effectLst/>
                <a:latin typeface="Calibri" panose="020F0502020204030204" pitchFamily="34" charset="0"/>
                <a:ea typeface="+mn-ea"/>
                <a:cs typeface="Times New Roman" panose="02020603050405020304" pitchFamily="18" charset="0"/>
              </a:rPr>
              <a:t>適合存取需要大量新增、修改、刪除的資料。</a:t>
            </a:r>
            <a:endParaRPr lang="zh-TW"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19</a:t>
            </a:fld>
            <a:endParaRPr lang="zh-CN" altLang="en-US"/>
          </a:p>
        </p:txBody>
      </p:sp>
    </p:spTree>
    <p:extLst>
      <p:ext uri="{BB962C8B-B14F-4D97-AF65-F5344CB8AC3E}">
        <p14:creationId xmlns:p14="http://schemas.microsoft.com/office/powerpoint/2010/main" val="551727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00" dirty="0" smtClean="0">
                <a:effectLst/>
                <a:latin typeface="Calibri" panose="020F0502020204030204" pitchFamily="34" charset="0"/>
                <a:ea typeface="+mn-ea"/>
                <a:cs typeface="Times New Roman" panose="02020603050405020304" pitchFamily="18" charset="0"/>
              </a:rPr>
              <a:t>因此與</a:t>
            </a:r>
            <a:r>
              <a:rPr lang="zh-TW" altLang="zh-TW" sz="1200" kern="100" dirty="0" smtClean="0">
                <a:effectLst/>
                <a:latin typeface="Calibri" panose="020F0502020204030204" pitchFamily="34" charset="0"/>
                <a:ea typeface="+mn-ea"/>
                <a:cs typeface="Times New Roman" panose="02020603050405020304" pitchFamily="18" charset="0"/>
              </a:rPr>
              <a:t>使用者</a:t>
            </a:r>
            <a:r>
              <a:rPr lang="zh-TW" altLang="en-US" sz="1200" kern="100" dirty="0" smtClean="0">
                <a:effectLst/>
                <a:latin typeface="Calibri" panose="020F0502020204030204" pitchFamily="34" charset="0"/>
                <a:ea typeface="+mn-ea"/>
                <a:cs typeface="Times New Roman" panose="02020603050405020304" pitchFamily="18" charset="0"/>
              </a:rPr>
              <a:t>相關</a:t>
            </a:r>
            <a:r>
              <a:rPr lang="zh-TW" altLang="zh-TW" sz="1200" kern="100" dirty="0" smtClean="0">
                <a:effectLst/>
                <a:latin typeface="Calibri" panose="020F0502020204030204" pitchFamily="34" charset="0"/>
                <a:ea typeface="+mn-ea"/>
                <a:cs typeface="Times New Roman" panose="02020603050405020304" pitchFamily="18" charset="0"/>
              </a:rPr>
              <a:t>的個人資料、交易</a:t>
            </a:r>
            <a:r>
              <a:rPr lang="en-US" altLang="zh-TW" sz="1200" kern="100" dirty="0" smtClean="0">
                <a:effectLst/>
                <a:latin typeface="Calibri" panose="020F0502020204030204" pitchFamily="34" charset="0"/>
                <a:ea typeface="+mn-ea"/>
                <a:cs typeface="Times New Roman" panose="02020603050405020304" pitchFamily="18" charset="0"/>
              </a:rPr>
              <a:t>(</a:t>
            </a:r>
            <a:r>
              <a:rPr lang="zh-TW" altLang="zh-TW" sz="1200" kern="100" dirty="0" smtClean="0">
                <a:effectLst/>
                <a:latin typeface="Calibri" panose="020F0502020204030204" pitchFamily="34" charset="0"/>
                <a:ea typeface="+mn-ea"/>
                <a:cs typeface="Times New Roman" panose="02020603050405020304" pitchFamily="18" charset="0"/>
              </a:rPr>
              <a:t>使用</a:t>
            </a:r>
            <a:r>
              <a:rPr lang="en-US" altLang="zh-TW" sz="1200" kern="100" dirty="0" smtClean="0">
                <a:effectLst/>
                <a:latin typeface="Calibri" panose="020F0502020204030204" pitchFamily="34" charset="0"/>
                <a:ea typeface="+mn-ea"/>
                <a:cs typeface="Times New Roman" panose="02020603050405020304" pitchFamily="18" charset="0"/>
              </a:rPr>
              <a:t>)</a:t>
            </a:r>
            <a:r>
              <a:rPr lang="zh-TW" altLang="en-US" sz="1200" kern="100" dirty="0" smtClean="0">
                <a:effectLst/>
                <a:latin typeface="Calibri" panose="020F0502020204030204" pitchFamily="34" charset="0"/>
                <a:ea typeface="+mn-ea"/>
                <a:cs typeface="Times New Roman" panose="02020603050405020304" pitchFamily="18" charset="0"/>
              </a:rPr>
              <a:t>等</a:t>
            </a:r>
            <a:r>
              <a:rPr lang="zh-TW" altLang="zh-TW" sz="1200" kern="100" dirty="0" smtClean="0">
                <a:effectLst/>
                <a:latin typeface="Calibri" panose="020F0502020204030204" pitchFamily="34" charset="0"/>
                <a:ea typeface="+mn-ea"/>
                <a:cs typeface="Times New Roman" panose="02020603050405020304" pitchFamily="18" charset="0"/>
              </a:rPr>
              <a:t>歷史資料</a:t>
            </a:r>
            <a:r>
              <a:rPr lang="zh-TW" altLang="en-US" sz="1200" kern="100" dirty="0" smtClean="0">
                <a:effectLst/>
                <a:latin typeface="Calibri" panose="020F0502020204030204" pitchFamily="34" charset="0"/>
                <a:ea typeface="+mn-ea"/>
                <a:cs typeface="Times New Roman" panose="02020603050405020304" pitchFamily="18" charset="0"/>
              </a:rPr>
              <a:t>存於</a:t>
            </a:r>
            <a:r>
              <a:rPr lang="en-US" altLang="zh-TW" sz="1200" kern="100" dirty="0" smtClean="0">
                <a:effectLst/>
                <a:latin typeface="Calibri" panose="020F0502020204030204" pitchFamily="34" charset="0"/>
                <a:ea typeface="+mn-ea"/>
                <a:cs typeface="Times New Roman" panose="02020603050405020304" pitchFamily="18" charset="0"/>
              </a:rPr>
              <a:t>MYSQL</a:t>
            </a:r>
            <a:r>
              <a:rPr lang="zh-TW" altLang="zh-TW" sz="1200" kern="100" dirty="0" smtClean="0">
                <a:effectLst/>
                <a:latin typeface="Calibri" panose="020F0502020204030204" pitchFamily="34" charset="0"/>
                <a:ea typeface="+mn-ea"/>
                <a:cs typeface="Times New Roman" panose="02020603050405020304" pitchFamily="18" charset="0"/>
              </a:rPr>
              <a:t>；</a:t>
            </a: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00" dirty="0" smtClean="0">
                <a:effectLst/>
                <a:latin typeface="Calibri" panose="020F0502020204030204" pitchFamily="34" charset="0"/>
                <a:ea typeface="+mn-ea"/>
                <a:cs typeface="Times New Roman" panose="02020603050405020304" pitchFamily="18" charset="0"/>
              </a:rPr>
              <a:t>另外關於</a:t>
            </a:r>
            <a:r>
              <a:rPr lang="zh-TW" altLang="zh-TW" sz="1200" kern="100" dirty="0" smtClean="0">
                <a:effectLst/>
                <a:latin typeface="Calibri" panose="020F0502020204030204" pitchFamily="34" charset="0"/>
                <a:ea typeface="+mn-ea"/>
                <a:cs typeface="Times New Roman" panose="02020603050405020304" pitchFamily="18" charset="0"/>
              </a:rPr>
              <a:t>食譜單值的</a:t>
            </a:r>
            <a:r>
              <a:rPr lang="zh-TW" altLang="en-US" sz="1200" kern="100" dirty="0" smtClean="0">
                <a:effectLst/>
                <a:latin typeface="Calibri" panose="020F0502020204030204" pitchFamily="34" charset="0"/>
                <a:ea typeface="+mn-ea"/>
                <a:cs typeface="Times New Roman" panose="02020603050405020304" pitchFamily="18" charset="0"/>
              </a:rPr>
              <a:t>資料我們也</a:t>
            </a:r>
            <a:r>
              <a:rPr lang="zh-TW" altLang="zh-TW" sz="1200" kern="100" dirty="0" smtClean="0">
                <a:effectLst/>
                <a:latin typeface="Calibri" panose="020F0502020204030204" pitchFamily="34" charset="0"/>
                <a:ea typeface="+mn-ea"/>
                <a:cs typeface="Times New Roman" panose="02020603050405020304" pitchFamily="18" charset="0"/>
              </a:rPr>
              <a:t>存</a:t>
            </a:r>
            <a:r>
              <a:rPr lang="zh-TW" altLang="en-US" sz="1200" kern="100" dirty="0" smtClean="0">
                <a:effectLst/>
                <a:latin typeface="Calibri" panose="020F0502020204030204" pitchFamily="34" charset="0"/>
                <a:ea typeface="+mn-ea"/>
                <a:cs typeface="Times New Roman" panose="02020603050405020304" pitchFamily="18" charset="0"/>
              </a:rPr>
              <a:t>一份進</a:t>
            </a:r>
            <a:r>
              <a:rPr lang="en-US" altLang="zh-TW" sz="1200" kern="100" dirty="0" smtClean="0">
                <a:effectLst/>
                <a:latin typeface="Calibri" panose="020F0502020204030204" pitchFamily="34" charset="0"/>
                <a:ea typeface="+mn-ea"/>
                <a:cs typeface="Times New Roman" panose="02020603050405020304" pitchFamily="18" charset="0"/>
              </a:rPr>
              <a:t>MYSQL</a:t>
            </a:r>
            <a:r>
              <a:rPr lang="zh-TW" altLang="zh-TW" sz="1200" kern="100" dirty="0" smtClean="0">
                <a:effectLst/>
                <a:latin typeface="Calibri" panose="020F0502020204030204" pitchFamily="34" charset="0"/>
                <a:ea typeface="+mn-ea"/>
                <a:cs typeface="Times New Roman" panose="02020603050405020304" pitchFamily="18" charset="0"/>
              </a:rPr>
              <a:t>。</a:t>
            </a:r>
          </a:p>
          <a:p>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20</a:t>
            </a:fld>
            <a:endParaRPr lang="zh-CN" altLang="en-US"/>
          </a:p>
        </p:txBody>
      </p:sp>
    </p:spTree>
    <p:extLst>
      <p:ext uri="{BB962C8B-B14F-4D97-AF65-F5344CB8AC3E}">
        <p14:creationId xmlns:p14="http://schemas.microsoft.com/office/powerpoint/2010/main" val="2956205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dirty="0" smtClean="0">
                <a:effectLst/>
                <a:latin typeface="Calibri" panose="020F0502020204030204" pitchFamily="34" charset="0"/>
                <a:ea typeface="+mn-ea"/>
                <a:cs typeface="Times New Roman" panose="02020603050405020304" pitchFamily="18" charset="0"/>
              </a:rPr>
              <a:t>最後</a:t>
            </a:r>
            <a:r>
              <a:rPr lang="zh-TW" altLang="zh-TW" sz="1200" dirty="0" smtClean="0">
                <a:effectLst/>
                <a:latin typeface="Calibri" panose="020F0502020204030204" pitchFamily="34" charset="0"/>
                <a:ea typeface="+mn-ea"/>
                <a:cs typeface="Times New Roman" panose="02020603050405020304" pitchFamily="18" charset="0"/>
              </a:rPr>
              <a:t>是</a:t>
            </a:r>
            <a:r>
              <a:rPr lang="en-US" altLang="zh-TW" sz="1200" dirty="0" smtClean="0">
                <a:effectLst/>
                <a:latin typeface="Calibri" panose="020F0502020204030204" pitchFamily="34" charset="0"/>
                <a:ea typeface="+mn-ea"/>
                <a:cs typeface="Times New Roman" panose="02020603050405020304" pitchFamily="18" charset="0"/>
              </a:rPr>
              <a:t>REDIS</a:t>
            </a:r>
            <a:r>
              <a:rPr lang="zh-TW" altLang="zh-TW" sz="1200" dirty="0" smtClean="0">
                <a:effectLst/>
                <a:latin typeface="Calibri" panose="020F0502020204030204" pitchFamily="34" charset="0"/>
                <a:ea typeface="+mn-ea"/>
                <a:cs typeface="Times New Roman" panose="02020603050405020304" pitchFamily="18" charset="0"/>
              </a:rPr>
              <a:t>，</a:t>
            </a:r>
            <a:r>
              <a:rPr lang="zh-TW" altLang="en-US" sz="1200" dirty="0" smtClean="0">
                <a:effectLst/>
                <a:latin typeface="Calibri" panose="020F0502020204030204" pitchFamily="34" charset="0"/>
                <a:ea typeface="+mn-ea"/>
                <a:cs typeface="Times New Roman" panose="02020603050405020304" pitchFamily="18" charset="0"/>
              </a:rPr>
              <a:t>適合用於快取。因此我們將需被查詢的資料定期存進</a:t>
            </a:r>
            <a:r>
              <a:rPr lang="en-US" altLang="zh-TW" sz="1200" dirty="0" err="1" smtClean="0">
                <a:effectLst/>
                <a:latin typeface="Calibri" panose="020F0502020204030204" pitchFamily="34" charset="0"/>
                <a:ea typeface="+mn-ea"/>
                <a:cs typeface="Times New Roman" panose="02020603050405020304" pitchFamily="18" charset="0"/>
              </a:rPr>
              <a:t>redis</a:t>
            </a:r>
            <a:r>
              <a:rPr lang="zh-TW" altLang="en-US" sz="1200" dirty="0" smtClean="0">
                <a:effectLst/>
                <a:latin typeface="Calibri" panose="020F0502020204030204" pitchFamily="34" charset="0"/>
                <a:ea typeface="+mn-ea"/>
                <a:cs typeface="Times New Roman" panose="02020603050405020304" pitchFamily="18" charset="0"/>
              </a:rPr>
              <a:t>，如此一來，我們將資料庫功能獨立出來。讓</a:t>
            </a:r>
            <a:r>
              <a:rPr lang="en-US" altLang="zh-TW" sz="1200" dirty="0" err="1" smtClean="0">
                <a:effectLst/>
                <a:latin typeface="Calibri" panose="020F0502020204030204" pitchFamily="34" charset="0"/>
                <a:ea typeface="+mn-ea"/>
                <a:cs typeface="Times New Roman" panose="02020603050405020304" pitchFamily="18" charset="0"/>
              </a:rPr>
              <a:t>redis</a:t>
            </a:r>
            <a:r>
              <a:rPr lang="zh-TW" altLang="en-US" sz="1200" dirty="0" smtClean="0">
                <a:effectLst/>
                <a:latin typeface="Calibri" panose="020F0502020204030204" pitchFamily="34" charset="0"/>
                <a:ea typeface="+mn-ea"/>
                <a:cs typeface="Times New Roman" panose="02020603050405020304" pitchFamily="18" charset="0"/>
              </a:rPr>
              <a:t>做為 </a:t>
            </a:r>
            <a:r>
              <a:rPr lang="en-US" altLang="zh-TW" sz="1200" dirty="0" smtClean="0">
                <a:effectLst/>
                <a:latin typeface="Calibri" panose="020F0502020204030204" pitchFamily="34" charset="0"/>
                <a:ea typeface="+mn-ea"/>
                <a:cs typeface="Times New Roman" panose="02020603050405020304" pitchFamily="18" charset="0"/>
              </a:rPr>
              <a:t>MYSQL</a:t>
            </a:r>
            <a:r>
              <a:rPr lang="zh-TW" altLang="en-US" sz="1200" dirty="0" smtClean="0">
                <a:effectLst/>
                <a:latin typeface="Calibri" panose="020F0502020204030204" pitchFamily="34" charset="0"/>
                <a:ea typeface="+mn-ea"/>
                <a:cs typeface="Times New Roman" panose="02020603050405020304" pitchFamily="18" charset="0"/>
              </a:rPr>
              <a:t> 的 </a:t>
            </a:r>
            <a:r>
              <a:rPr lang="en-US" altLang="zh-TW" sz="1200" dirty="0" smtClean="0">
                <a:effectLst/>
                <a:latin typeface="Calibri" panose="020F0502020204030204" pitchFamily="34" charset="0"/>
                <a:ea typeface="+mn-ea"/>
                <a:cs typeface="Times New Roman" panose="02020603050405020304" pitchFamily="18" charset="0"/>
              </a:rPr>
              <a:t>buffer</a:t>
            </a:r>
            <a:r>
              <a:rPr lang="zh-TW" altLang="en-US" sz="1200" dirty="0" smtClean="0">
                <a:effectLst/>
                <a:latin typeface="Calibri" panose="020F0502020204030204" pitchFamily="34" charset="0"/>
                <a:ea typeface="+mn-ea"/>
                <a:cs typeface="Times New Roman" panose="02020603050405020304" pitchFamily="18" charset="0"/>
              </a:rPr>
              <a:t>，讓</a:t>
            </a:r>
            <a:r>
              <a:rPr lang="en-US" altLang="zh-TW" sz="1200" dirty="0" err="1" smtClean="0">
                <a:effectLst/>
                <a:latin typeface="Calibri" panose="020F0502020204030204" pitchFamily="34" charset="0"/>
                <a:ea typeface="+mn-ea"/>
                <a:cs typeface="Times New Roman" panose="02020603050405020304" pitchFamily="18" charset="0"/>
              </a:rPr>
              <a:t>mysql</a:t>
            </a:r>
            <a:r>
              <a:rPr lang="zh-TW" altLang="en-US" sz="1200" dirty="0" smtClean="0">
                <a:effectLst/>
                <a:latin typeface="Calibri" panose="020F0502020204030204" pitchFamily="34" charset="0"/>
                <a:ea typeface="+mn-ea"/>
                <a:cs typeface="Times New Roman" panose="02020603050405020304" pitchFamily="18" charset="0"/>
              </a:rPr>
              <a:t>只需專職在資料異動的部分。</a:t>
            </a:r>
            <a:r>
              <a:rPr lang="en-US" altLang="zh-TW" sz="1200" dirty="0" smtClean="0">
                <a:effectLst/>
                <a:latin typeface="Calibri" panose="020F0502020204030204" pitchFamily="34" charset="0"/>
                <a:ea typeface="+mn-ea"/>
                <a:cs typeface="Times New Roman" panose="02020603050405020304" pitchFamily="18" charset="0"/>
              </a:rPr>
              <a:t>REDIS</a:t>
            </a:r>
            <a:r>
              <a:rPr lang="zh-TW" altLang="en-US" sz="1200" dirty="0" smtClean="0">
                <a:effectLst/>
                <a:latin typeface="Calibri" panose="020F0502020204030204" pitchFamily="34" charset="0"/>
                <a:ea typeface="+mn-ea"/>
                <a:cs typeface="Times New Roman" panose="02020603050405020304" pitchFamily="18" charset="0"/>
              </a:rPr>
              <a:t>專職在查詢</a:t>
            </a:r>
            <a:endParaRPr lang="en-US" altLang="zh-TW" sz="1200" dirty="0" smtClean="0">
              <a:effectLst/>
              <a:latin typeface="Calibri" panose="020F0502020204030204" pitchFamily="34" charset="0"/>
              <a:ea typeface="+mn-ea"/>
              <a:cs typeface="Times New Roman" panose="02020603050405020304" pitchFamily="18" charset="0"/>
            </a:endParaRPr>
          </a:p>
          <a:p>
            <a:endParaRPr lang="en-US" altLang="zh-TW" sz="1200" dirty="0" smtClean="0">
              <a:effectLst/>
              <a:latin typeface="Calibri" panose="020F0502020204030204" pitchFamily="34" charset="0"/>
              <a:ea typeface="+mn-ea"/>
              <a:cs typeface="Times New Roman" panose="02020603050405020304" pitchFamily="18" charset="0"/>
            </a:endParaRPr>
          </a:p>
          <a:p>
            <a:endParaRPr lang="zh-TW"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21</a:t>
            </a:fld>
            <a:endParaRPr lang="zh-CN" altLang="en-US"/>
          </a:p>
        </p:txBody>
      </p:sp>
    </p:spTree>
    <p:extLst>
      <p:ext uri="{BB962C8B-B14F-4D97-AF65-F5344CB8AC3E}">
        <p14:creationId xmlns:p14="http://schemas.microsoft.com/office/powerpoint/2010/main" val="1348231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民以食為天</a:t>
            </a:r>
            <a:r>
              <a:rPr lang="en-US" altLang="zh-TW" dirty="0" smtClean="0"/>
              <a:t>,</a:t>
            </a:r>
            <a:r>
              <a:rPr lang="zh-TW" altLang="en-US" dirty="0" smtClean="0"/>
              <a:t>好吃的食物往往是人類生活中的小確幸。</a:t>
            </a:r>
            <a:r>
              <a:rPr lang="zh-TW" altLang="en-US" dirty="0" smtClean="0">
                <a:latin typeface="微軟正黑體" panose="020B0604030504040204" pitchFamily="34" charset="-120"/>
                <a:ea typeface="微軟正黑體" panose="020B0604030504040204" pitchFamily="34" charset="-120"/>
              </a:rPr>
              <a:t>因此</a:t>
            </a:r>
            <a:r>
              <a:rPr lang="zh-TW" altLang="zh-TW" dirty="0" smtClean="0">
                <a:latin typeface="微軟正黑體" panose="020B0604030504040204" pitchFamily="34" charset="-120"/>
                <a:ea typeface="微軟正黑體" panose="020B0604030504040204" pitchFamily="34" charset="-120"/>
              </a:rPr>
              <a:t>做出美味的料理，是幸福感受的第一步</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然而，</a:t>
            </a:r>
            <a:r>
              <a:rPr lang="zh-TW" altLang="en-US" dirty="0" smtClean="0"/>
              <a:t>你是否下班累了，回到家後卻還要煩惱每日菜單</a:t>
            </a:r>
            <a:r>
              <a:rPr lang="en-US" altLang="zh-TW" dirty="0" smtClean="0"/>
              <a:t>;</a:t>
            </a:r>
            <a:r>
              <a:rPr lang="zh-TW" altLang="en-US" dirty="0" smtClean="0"/>
              <a:t>或心中有美味食譜卻發現食材卻總是在重要時刻缺席呢</a:t>
            </a:r>
            <a:r>
              <a:rPr lang="en-US" altLang="zh-TW" dirty="0" smtClean="0"/>
              <a:t>?</a:t>
            </a:r>
          </a:p>
          <a:p>
            <a:endParaRPr lang="en-US" altLang="zh-TW" dirty="0" smtClean="0"/>
          </a:p>
          <a:p>
            <a:r>
              <a:rPr lang="zh-TW" altLang="en-US" dirty="0" smtClean="0"/>
              <a:t>食在，想不到  就是因此應運而生，結合智能冰箱與</a:t>
            </a:r>
            <a:r>
              <a:rPr lang="en-US" altLang="zh-TW" dirty="0" smtClean="0"/>
              <a:t>line</a:t>
            </a:r>
            <a:r>
              <a:rPr lang="zh-TW" altLang="en-US" dirty="0" smtClean="0"/>
              <a:t>機器人為你做好食材管理外，還貼心為你量身打造食譜推薦</a:t>
            </a:r>
            <a:endParaRPr lang="en-US" altLang="zh-TW" dirty="0" smtClean="0"/>
          </a:p>
          <a:p>
            <a:r>
              <a:rPr lang="en-US" altLang="zh-TW" dirty="0" smtClean="0"/>
              <a:t>NEXT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我們的目標族群則是鎖定有下廚需求的人們，像是家庭主婦、上班族</a:t>
            </a:r>
            <a:r>
              <a:rPr lang="zh-TW" altLang="en-US" smtClean="0"/>
              <a:t>，或是想下</a:t>
            </a:r>
            <a:r>
              <a:rPr lang="zh-TW" altLang="en-US" dirty="0" smtClean="0"/>
              <a:t>廚但缺乏靈感的人</a:t>
            </a:r>
            <a:endParaRPr lang="en-US" altLang="zh-TW" dirty="0" smtClean="0"/>
          </a:p>
        </p:txBody>
      </p:sp>
      <p:sp>
        <p:nvSpPr>
          <p:cNvPr id="4" name="灯片编号占位符 3"/>
          <p:cNvSpPr>
            <a:spLocks noGrp="1"/>
          </p:cNvSpPr>
          <p:nvPr>
            <p:ph type="sldNum" sz="quarter" idx="10"/>
          </p:nvPr>
        </p:nvSpPr>
        <p:spPr/>
        <p:txBody>
          <a:bodyPr/>
          <a:lstStyle/>
          <a:p>
            <a:fld id="{73CF384A-AA24-47AE-BDAA-D86D65E8DDE1}" type="slidenum">
              <a:rPr lang="zh-CN" altLang="en-US" smtClean="0"/>
              <a:t>3</a:t>
            </a:fld>
            <a:endParaRPr lang="zh-CN" altLang="en-US"/>
          </a:p>
        </p:txBody>
      </p:sp>
    </p:spTree>
    <p:extLst>
      <p:ext uri="{BB962C8B-B14F-4D97-AF65-F5344CB8AC3E}">
        <p14:creationId xmlns:p14="http://schemas.microsoft.com/office/powerpoint/2010/main" val="1930082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接著，為大家介紹食譜推薦系統的部份</a:t>
            </a:r>
            <a:endParaRPr lang="en-US" altLang="zh-TW" dirty="0" smtClean="0"/>
          </a:p>
          <a:p>
            <a:r>
              <a:rPr lang="zh-TW" altLang="en-US" dirty="0" smtClean="0"/>
              <a:t>我們推薦系統的設計分為兩部份，首先是關聯規則的應用</a:t>
            </a:r>
            <a:endParaRPr lang="zh-TW" altLang="en-US" dirty="0"/>
          </a:p>
        </p:txBody>
      </p:sp>
      <p:sp>
        <p:nvSpPr>
          <p:cNvPr id="4" name="投影片編號版面配置區 3"/>
          <p:cNvSpPr>
            <a:spLocks noGrp="1"/>
          </p:cNvSpPr>
          <p:nvPr>
            <p:ph type="sldNum" sz="quarter" idx="10"/>
          </p:nvPr>
        </p:nvSpPr>
        <p:spPr/>
        <p:txBody>
          <a:bodyPr/>
          <a:lstStyle/>
          <a:p>
            <a:fld id="{73CF384A-AA24-47AE-BDAA-D86D65E8DDE1}" type="slidenum">
              <a:rPr lang="zh-CN" altLang="en-US" smtClean="0"/>
              <a:t>22</a:t>
            </a:fld>
            <a:endParaRPr lang="zh-CN" altLang="en-US"/>
          </a:p>
        </p:txBody>
      </p:sp>
    </p:spTree>
    <p:extLst>
      <p:ext uri="{BB962C8B-B14F-4D97-AF65-F5344CB8AC3E}">
        <p14:creationId xmlns:p14="http://schemas.microsoft.com/office/powerpoint/2010/main" val="1492431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關聯規則</a:t>
            </a:r>
            <a:r>
              <a:rPr lang="en-US" altLang="zh-TW" sz="1200" kern="1200" dirty="0" err="1" smtClean="0">
                <a:solidFill>
                  <a:schemeClr val="tx1"/>
                </a:solidFill>
                <a:effectLst/>
                <a:latin typeface="+mn-lt"/>
                <a:ea typeface="+mn-ea"/>
                <a:cs typeface="+mn-cs"/>
              </a:rPr>
              <a:t>Apriori</a:t>
            </a:r>
            <a:r>
              <a:rPr lang="zh-TW" altLang="zh-TW" sz="1200" kern="1200" dirty="0" smtClean="0">
                <a:solidFill>
                  <a:schemeClr val="tx1"/>
                </a:solidFill>
                <a:effectLst/>
                <a:latin typeface="+mn-lt"/>
                <a:ea typeface="+mn-ea"/>
                <a:cs typeface="+mn-cs"/>
              </a:rPr>
              <a:t>是根據以往的大量資料，去挖掘物品資料間的的關聯性，</a:t>
            </a:r>
            <a:r>
              <a:rPr lang="zh-TW" altLang="en-US" sz="1200" dirty="0" smtClean="0">
                <a:effectLst/>
                <a:latin typeface="Calibri" panose="020F0502020204030204" pitchFamily="34" charset="0"/>
                <a:ea typeface="+mn-ea"/>
                <a:cs typeface="Times New Roman" panose="02020603050405020304" pitchFamily="18" charset="0"/>
              </a:rPr>
              <a:t>進而找出</a:t>
            </a:r>
            <a:r>
              <a:rPr lang="en-US" altLang="zh-TW" sz="1200" dirty="0" smtClean="0">
                <a:effectLst/>
                <a:latin typeface="Calibri" panose="020F0502020204030204" pitchFamily="34" charset="0"/>
                <a:ea typeface="+mn-ea"/>
                <a:cs typeface="Times New Roman" panose="02020603050405020304" pitchFamily="18" charset="0"/>
              </a:rPr>
              <a:t>frequent set</a:t>
            </a:r>
            <a:r>
              <a:rPr lang="zh-TW" altLang="zh-TW"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用來檢視是否為強烈的規則的指標有以下三種，</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透過這</a:t>
            </a:r>
            <a:r>
              <a:rPr lang="en-US" altLang="zh-TW" sz="1200" kern="1200" dirty="0" smtClean="0">
                <a:solidFill>
                  <a:schemeClr val="tx1"/>
                </a:solidFill>
                <a:effectLst/>
                <a:latin typeface="+mn-lt"/>
                <a:ea typeface="+mn-ea"/>
                <a:cs typeface="+mn-cs"/>
              </a:rPr>
              <a:t>3</a:t>
            </a:r>
            <a:r>
              <a:rPr lang="zh-TW" altLang="zh-TW" sz="1200" kern="1200" dirty="0" smtClean="0">
                <a:solidFill>
                  <a:schemeClr val="tx1"/>
                </a:solidFill>
                <a:effectLst/>
                <a:latin typeface="+mn-lt"/>
                <a:ea typeface="+mn-ea"/>
                <a:cs typeface="+mn-cs"/>
              </a:rPr>
              <a:t>個指標的調整，我們甚至可從</a:t>
            </a:r>
            <a:r>
              <a:rPr lang="zh-TW" altLang="en-US" sz="1200" kern="1200" dirty="0" smtClean="0">
                <a:solidFill>
                  <a:schemeClr val="tx1"/>
                </a:solidFill>
                <a:effectLst/>
                <a:latin typeface="+mn-lt"/>
                <a:ea typeface="+mn-ea"/>
                <a:cs typeface="+mn-cs"/>
              </a:rPr>
              <a:t>每一 </a:t>
            </a:r>
            <a:r>
              <a:rPr lang="en-US" altLang="zh-TW" sz="1200" kern="1200" dirty="0" smtClean="0">
                <a:solidFill>
                  <a:schemeClr val="tx1"/>
                </a:solidFill>
                <a:effectLst/>
                <a:latin typeface="+mn-lt"/>
                <a:ea typeface="+mn-ea"/>
                <a:cs typeface="+mn-cs"/>
              </a:rPr>
              <a:t>frequent set</a:t>
            </a:r>
            <a:r>
              <a:rPr lang="zh-TW" altLang="zh-TW" sz="1200" kern="1200" dirty="0" smtClean="0">
                <a:solidFill>
                  <a:schemeClr val="tx1"/>
                </a:solidFill>
                <a:effectLst/>
                <a:latin typeface="+mn-lt"/>
                <a:ea typeface="+mn-ea"/>
                <a:cs typeface="+mn-cs"/>
              </a:rPr>
              <a:t>中</a:t>
            </a:r>
            <a:r>
              <a:rPr lang="zh-TW" altLang="en-US"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去得知物品</a:t>
            </a:r>
            <a:r>
              <a:rPr lang="zh-TW" altLang="en-US" sz="1200" kern="1200" dirty="0" smtClean="0">
                <a:solidFill>
                  <a:schemeClr val="tx1"/>
                </a:solidFill>
                <a:effectLst/>
                <a:latin typeface="+mn-lt"/>
                <a:ea typeface="+mn-ea"/>
                <a:cs typeface="+mn-cs"/>
              </a:rPr>
              <a:t>之間到底是誰影響著誰，這樣</a:t>
            </a:r>
            <a:r>
              <a:rPr lang="zh-TW" altLang="zh-TW" sz="1200" kern="1200" dirty="0" smtClean="0">
                <a:solidFill>
                  <a:schemeClr val="tx1"/>
                </a:solidFill>
                <a:effectLst/>
                <a:latin typeface="+mn-lt"/>
                <a:ea typeface="+mn-ea"/>
                <a:cs typeface="+mn-cs"/>
              </a:rPr>
              <a:t>的前因後果關係，</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因此</a:t>
            </a:r>
            <a:r>
              <a:rPr lang="zh-TW" altLang="en-US" sz="1200" kern="1200" dirty="0" smtClean="0">
                <a:solidFill>
                  <a:schemeClr val="tx1"/>
                </a:solidFill>
                <a:effectLst/>
                <a:latin typeface="+mn-lt"/>
                <a:ea typeface="+mn-ea"/>
                <a:cs typeface="+mn-cs"/>
              </a:rPr>
              <a:t>關聯規則</a:t>
            </a:r>
            <a:r>
              <a:rPr lang="zh-TW" altLang="zh-TW" sz="1200" kern="1200" dirty="0" smtClean="0">
                <a:solidFill>
                  <a:schemeClr val="tx1"/>
                </a:solidFill>
                <a:effectLst/>
                <a:latin typeface="+mn-lt"/>
                <a:ea typeface="+mn-ea"/>
                <a:cs typeface="+mn-cs"/>
              </a:rPr>
              <a:t>時常被用來做行銷組合制定的依據，以及購買成本的控管。</a:t>
            </a:r>
          </a:p>
          <a:p>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在此我們將關聯規則搭配著冰箱內食材來做</a:t>
            </a:r>
            <a:r>
              <a:rPr lang="en-US" altLang="zh-TW" sz="1200" kern="1200" dirty="0" smtClean="0">
                <a:solidFill>
                  <a:schemeClr val="tx1"/>
                </a:solidFill>
                <a:effectLst/>
                <a:latin typeface="+mn-lt"/>
                <a:ea typeface="+mn-ea"/>
                <a:cs typeface="+mn-cs"/>
              </a:rPr>
              <a:t>frequent set</a:t>
            </a:r>
            <a:r>
              <a:rPr lang="zh-TW" altLang="zh-TW" sz="1200" kern="1200" dirty="0" smtClean="0">
                <a:solidFill>
                  <a:schemeClr val="tx1"/>
                </a:solidFill>
                <a:effectLst/>
                <a:latin typeface="+mn-lt"/>
                <a:ea typeface="+mn-ea"/>
                <a:cs typeface="+mn-cs"/>
              </a:rPr>
              <a:t>的推薦，</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首先</a:t>
            </a:r>
            <a:r>
              <a:rPr lang="zh-TW" altLang="zh-TW" sz="1200" kern="1200" dirty="0" smtClean="0">
                <a:solidFill>
                  <a:schemeClr val="tx1"/>
                </a:solidFill>
                <a:effectLst/>
                <a:latin typeface="+mn-lt"/>
                <a:ea typeface="+mn-ea"/>
                <a:cs typeface="+mn-cs"/>
              </a:rPr>
              <a:t>根據使用者所指定的食材去算出</a:t>
            </a:r>
            <a:r>
              <a:rPr lang="en-US" altLang="zh-TW" sz="1200" kern="1200" dirty="0" smtClean="0">
                <a:solidFill>
                  <a:schemeClr val="tx1"/>
                </a:solidFill>
                <a:effectLst/>
                <a:latin typeface="+mn-lt"/>
                <a:ea typeface="+mn-ea"/>
                <a:cs typeface="+mn-cs"/>
              </a:rPr>
              <a:t>frequent set </a:t>
            </a:r>
            <a:r>
              <a:rPr lang="zh-TW" altLang="en-US" sz="1200" kern="1200" dirty="0" smtClean="0">
                <a:solidFill>
                  <a:schemeClr val="tx1"/>
                </a:solidFill>
                <a:effectLst/>
                <a:latin typeface="+mn-lt"/>
                <a:ea typeface="+mn-ea"/>
                <a:cs typeface="+mn-cs"/>
              </a:rPr>
              <a:t>的</a:t>
            </a:r>
            <a:r>
              <a:rPr lang="zh-TW" altLang="zh-TW" sz="1200" kern="1200" dirty="0" smtClean="0">
                <a:solidFill>
                  <a:schemeClr val="tx1"/>
                </a:solidFill>
                <a:effectLst/>
                <a:latin typeface="+mn-lt"/>
                <a:ea typeface="+mn-ea"/>
                <a:cs typeface="+mn-cs"/>
              </a:rPr>
              <a:t>支持度，</a:t>
            </a:r>
            <a:endParaRPr lang="en-US" altLang="zh-TW" sz="1200" kern="1200" dirty="0" smtClean="0">
              <a:solidFill>
                <a:schemeClr val="tx1"/>
              </a:solidFill>
              <a:effectLst/>
              <a:latin typeface="+mn-lt"/>
              <a:ea typeface="+mn-ea"/>
              <a:cs typeface="+mn-cs"/>
            </a:endParaRPr>
          </a:p>
          <a:p>
            <a:r>
              <a:rPr lang="zh-TW" altLang="en-US" sz="1200" dirty="0" smtClean="0">
                <a:effectLst/>
                <a:latin typeface="Calibri" panose="020F0502020204030204" pitchFamily="34" charset="0"/>
                <a:ea typeface="+mn-ea"/>
                <a:cs typeface="Times New Roman" panose="02020603050405020304" pitchFamily="18" charset="0"/>
              </a:rPr>
              <a:t>接著以是否出現在冰箱做為首要條件，然後再以支持度的高低作為推薦</a:t>
            </a:r>
            <a:r>
              <a:rPr lang="en-US" altLang="zh-TW" sz="1200" dirty="0" smtClean="0">
                <a:effectLst/>
                <a:latin typeface="Calibri" panose="020F0502020204030204" pitchFamily="34" charset="0"/>
                <a:ea typeface="+mn-ea"/>
                <a:cs typeface="Times New Roman" panose="02020603050405020304" pitchFamily="18" charset="0"/>
              </a:rPr>
              <a:t>frequent</a:t>
            </a:r>
            <a:r>
              <a:rPr lang="en-US" altLang="zh-TW" sz="1200" baseline="0" dirty="0" smtClean="0">
                <a:effectLst/>
                <a:latin typeface="Calibri" panose="020F0502020204030204" pitchFamily="34" charset="0"/>
                <a:ea typeface="+mn-ea"/>
                <a:cs typeface="Times New Roman" panose="02020603050405020304" pitchFamily="18" charset="0"/>
              </a:rPr>
              <a:t> set</a:t>
            </a:r>
            <a:r>
              <a:rPr lang="zh-TW" altLang="en-US" sz="1200" dirty="0" smtClean="0">
                <a:effectLst/>
                <a:latin typeface="Calibri" panose="020F0502020204030204" pitchFamily="34" charset="0"/>
                <a:ea typeface="+mn-ea"/>
                <a:cs typeface="Times New Roman" panose="02020603050405020304" pitchFamily="18" charset="0"/>
              </a:rPr>
              <a:t>的順序。</a:t>
            </a:r>
            <a:endParaRPr lang="en-US" altLang="zh-TW" sz="1200" dirty="0" smtClean="0">
              <a:effectLst/>
              <a:latin typeface="Calibri" panose="020F0502020204030204" pitchFamily="34" charset="0"/>
              <a:ea typeface="+mn-ea"/>
              <a:cs typeface="Times New Roman" panose="02020603050405020304" pitchFamily="18" charset="0"/>
            </a:endParaRPr>
          </a:p>
          <a:p>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mn-lt"/>
                <a:ea typeface="+mn-ea"/>
                <a:cs typeface="+mn-cs"/>
              </a:rPr>
              <a:t>舉例來說，如果使用者手邊有這麼多食材，當使用者想以紅蘿蔔去尋找可搭配的食材組合時，便能利用關聯規則找到如紅蘿蔔番茄、或是紅蘿蔔蔥等常用食材搭配。</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mn-lt"/>
                <a:ea typeface="+mn-ea"/>
                <a:cs typeface="+mn-cs"/>
              </a:rPr>
              <a:t>然而因為全部食譜的種類過於複雜，導致關聯規則的成效與使用者預期容易有異，於是我們接著嘗試使用</a:t>
            </a:r>
            <a:r>
              <a:rPr lang="en-US" altLang="zh-TW" sz="1200" kern="1200" dirty="0" err="1" smtClean="0">
                <a:solidFill>
                  <a:schemeClr val="tx1"/>
                </a:solidFill>
                <a:effectLst/>
                <a:latin typeface="+mn-lt"/>
                <a:ea typeface="+mn-ea"/>
                <a:cs typeface="+mn-cs"/>
              </a:rPr>
              <a:t>kmeans</a:t>
            </a:r>
            <a:r>
              <a:rPr lang="zh-TW" altLang="en-US" sz="1200" kern="1200" dirty="0" smtClean="0">
                <a:solidFill>
                  <a:schemeClr val="tx1"/>
                </a:solidFill>
                <a:effectLst/>
                <a:latin typeface="+mn-lt"/>
                <a:ea typeface="+mn-ea"/>
                <a:cs typeface="+mn-cs"/>
              </a:rPr>
              <a:t>先將食譜分群後再做關聯規則</a:t>
            </a:r>
            <a:endParaRPr lang="zh-TW" altLang="zh-TW" sz="1200" kern="1200" dirty="0" smtClean="0">
              <a:solidFill>
                <a:schemeClr val="tx1"/>
              </a:solidFill>
              <a:effectLst/>
              <a:latin typeface="+mn-lt"/>
              <a:ea typeface="+mn-ea"/>
              <a:cs typeface="+mn-cs"/>
            </a:endParaRPr>
          </a:p>
          <a:p>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23</a:t>
            </a:fld>
            <a:endParaRPr lang="zh-CN" altLang="en-US"/>
          </a:p>
        </p:txBody>
      </p:sp>
    </p:spTree>
    <p:extLst>
      <p:ext uri="{BB962C8B-B14F-4D97-AF65-F5344CB8AC3E}">
        <p14:creationId xmlns:p14="http://schemas.microsoft.com/office/powerpoint/2010/main" val="2525289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Kmeans</a:t>
            </a:r>
            <a:r>
              <a:rPr lang="zh-TW" altLang="en-US" dirty="0" smtClean="0"/>
              <a:t>，原理是</a:t>
            </a:r>
            <a:r>
              <a:rPr lang="zh-TW" altLang="zh-TW" sz="1200" kern="1200" dirty="0" smtClean="0">
                <a:solidFill>
                  <a:schemeClr val="tx1"/>
                </a:solidFill>
                <a:effectLst/>
                <a:latin typeface="+mn-lt"/>
                <a:ea typeface="+mn-ea"/>
                <a:cs typeface="+mn-cs"/>
              </a:rPr>
              <a:t>將所有的資料劃分近</a:t>
            </a:r>
            <a:r>
              <a:rPr lang="en-US" altLang="zh-TW" sz="1200" kern="1200" dirty="0" smtClean="0">
                <a:solidFill>
                  <a:schemeClr val="tx1"/>
                </a:solidFill>
                <a:effectLst/>
                <a:latin typeface="+mn-lt"/>
                <a:ea typeface="+mn-ea"/>
                <a:cs typeface="+mn-cs"/>
              </a:rPr>
              <a:t>N</a:t>
            </a:r>
            <a:r>
              <a:rPr lang="zh-TW" altLang="zh-TW" sz="1200" kern="1200" dirty="0" smtClean="0">
                <a:solidFill>
                  <a:schemeClr val="tx1"/>
                </a:solidFill>
                <a:effectLst/>
                <a:latin typeface="+mn-lt"/>
                <a:ea typeface="+mn-ea"/>
                <a:cs typeface="+mn-cs"/>
              </a:rPr>
              <a:t>個群組，使其滿足組內差異最小，組間差異</a:t>
            </a:r>
            <a:r>
              <a:rPr lang="zh-TW" altLang="en-US" sz="1200" kern="100" dirty="0" smtClean="0">
                <a:effectLst/>
                <a:latin typeface="Calibri" panose="020F0502020204030204" pitchFamily="34" charset="0"/>
                <a:ea typeface="+mn-ea"/>
                <a:cs typeface="Times New Roman" panose="02020603050405020304" pitchFamily="18" charset="0"/>
              </a:rPr>
              <a:t>最</a:t>
            </a:r>
            <a:r>
              <a:rPr lang="zh-TW" altLang="zh-TW" sz="1200" kern="100" dirty="0" smtClean="0">
                <a:effectLst/>
                <a:latin typeface="Calibri" panose="020F0502020204030204" pitchFamily="34" charset="0"/>
                <a:ea typeface="+mn-ea"/>
                <a:cs typeface="Times New Roman" panose="02020603050405020304" pitchFamily="18" charset="0"/>
              </a:rPr>
              <a:t>大</a:t>
            </a:r>
            <a:r>
              <a:rPr lang="zh-TW" altLang="en-US" sz="1200" kern="100" dirty="0" smtClean="0">
                <a:effectLst/>
                <a:latin typeface="Calibri" panose="020F0502020204030204" pitchFamily="34" charset="0"/>
                <a:ea typeface="+mn-ea"/>
                <a:cs typeface="Times New Roman" panose="02020603050405020304" pitchFamily="18" charset="0"/>
              </a:rPr>
              <a:t>的原則</a:t>
            </a:r>
            <a:r>
              <a:rPr lang="zh-TW" altLang="zh-TW"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Kmeans</a:t>
            </a:r>
            <a:r>
              <a:rPr lang="zh-TW" altLang="en-US" dirty="0" smtClean="0"/>
              <a:t>須事前給定群數，</a:t>
            </a:r>
            <a:r>
              <a:rPr lang="zh-TW" altLang="en-US" sz="1200" kern="1200" dirty="0" smtClean="0">
                <a:solidFill>
                  <a:schemeClr val="tx1"/>
                </a:solidFill>
                <a:effectLst/>
                <a:latin typeface="+mn-lt"/>
                <a:ea typeface="+mn-ea"/>
                <a:cs typeface="+mn-cs"/>
              </a:rPr>
              <a:t>因此分群數量我們採用</a:t>
            </a:r>
            <a:r>
              <a:rPr lang="zh-TW" altLang="zh-TW" sz="1200" kern="1200" dirty="0" smtClean="0">
                <a:solidFill>
                  <a:schemeClr val="tx1"/>
                </a:solidFill>
                <a:effectLst/>
                <a:latin typeface="+mn-lt"/>
                <a:ea typeface="+mn-ea"/>
                <a:cs typeface="+mn-cs"/>
              </a:rPr>
              <a:t>輪廓係數法，來觀察分成幾群時資料會收束，</a:t>
            </a:r>
            <a:r>
              <a:rPr lang="zh-TW" altLang="en-US" sz="1200" kern="1200" dirty="0" smtClean="0">
                <a:solidFill>
                  <a:schemeClr val="tx1"/>
                </a:solidFill>
                <a:effectLst/>
                <a:latin typeface="+mn-lt"/>
                <a:ea typeface="+mn-ea"/>
                <a:cs typeface="+mn-cs"/>
              </a:rPr>
              <a:t>便以此收斂點為選定分群數</a:t>
            </a:r>
            <a:r>
              <a:rPr lang="zh-TW" altLang="zh-TW"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00" dirty="0" smtClean="0">
                <a:effectLst/>
                <a:latin typeface="Calibri" panose="020F0502020204030204" pitchFamily="34" charset="0"/>
                <a:ea typeface="+mn-ea"/>
                <a:cs typeface="Times New Roman" panose="02020603050405020304" pitchFamily="18" charset="0"/>
              </a:rPr>
              <a:t>做完分</a:t>
            </a:r>
            <a:r>
              <a:rPr lang="zh-TW" altLang="zh-TW" sz="1200" kern="100" dirty="0" smtClean="0">
                <a:effectLst/>
                <a:latin typeface="Calibri" panose="020F0502020204030204" pitchFamily="34" charset="0"/>
                <a:ea typeface="+mn-ea"/>
                <a:cs typeface="Times New Roman" panose="02020603050405020304" pitchFamily="18" charset="0"/>
              </a:rPr>
              <a:t>群的資料則必須人工定義</a:t>
            </a:r>
            <a:r>
              <a:rPr lang="zh-TW" altLang="en-US" sz="1200" kern="100" dirty="0" smtClean="0">
                <a:effectLst/>
                <a:latin typeface="Calibri" panose="020F0502020204030204" pitchFamily="34" charset="0"/>
                <a:ea typeface="+mn-ea"/>
                <a:cs typeface="Times New Roman" panose="02020603050405020304" pitchFamily="18" charset="0"/>
              </a:rPr>
              <a:t>貼標</a:t>
            </a:r>
            <a:r>
              <a:rPr lang="zh-TW" altLang="en-US" sz="1200" kern="1200" dirty="0" smtClean="0">
                <a:solidFill>
                  <a:schemeClr val="tx1"/>
                </a:solidFill>
                <a:effectLst/>
                <a:latin typeface="+mn-lt"/>
                <a:ea typeface="+mn-ea"/>
                <a:cs typeface="+mn-cs"/>
              </a:rPr>
              <a:t>，</a:t>
            </a:r>
            <a:r>
              <a:rPr lang="zh-TW" altLang="zh-TW" sz="1200" kern="100" dirty="0" smtClean="0">
                <a:effectLst/>
                <a:latin typeface="Calibri" panose="020F0502020204030204" pitchFamily="34" charset="0"/>
                <a:ea typeface="+mn-ea"/>
                <a:cs typeface="Times New Roman" panose="02020603050405020304" pitchFamily="18" charset="0"/>
              </a:rPr>
              <a:t>因此我們使用文字雲來檢視分群的結果。</a:t>
            </a:r>
          </a:p>
          <a:p>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24</a:t>
            </a:fld>
            <a:endParaRPr lang="zh-CN" altLang="en-US"/>
          </a:p>
        </p:txBody>
      </p:sp>
    </p:spTree>
    <p:extLst>
      <p:ext uri="{BB962C8B-B14F-4D97-AF65-F5344CB8AC3E}">
        <p14:creationId xmlns:p14="http://schemas.microsoft.com/office/powerpoint/2010/main" val="2805452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接著介紹</a:t>
            </a:r>
            <a:r>
              <a:rPr lang="en-US" altLang="zh-TW" dirty="0" err="1" smtClean="0"/>
              <a:t>Kmeans</a:t>
            </a:r>
            <a:r>
              <a:rPr lang="zh-TW" altLang="en-US" dirty="0" smtClean="0"/>
              <a:t>實作過程，</a:t>
            </a:r>
            <a:endParaRPr lang="en-US" altLang="zh-TW" dirty="0" smtClean="0"/>
          </a:p>
          <a:p>
            <a:r>
              <a:rPr lang="zh-TW" altLang="en-US" dirty="0" smtClean="0"/>
              <a:t>起初利用</a:t>
            </a:r>
            <a:r>
              <a:rPr lang="en-US" altLang="zh-TW" sz="1200" kern="1200" dirty="0" smtClean="0">
                <a:solidFill>
                  <a:schemeClr val="tx1"/>
                </a:solidFill>
                <a:effectLst/>
                <a:latin typeface="+mn-lt"/>
                <a:ea typeface="+mn-ea"/>
                <a:cs typeface="+mn-cs"/>
              </a:rPr>
              <a:t>one hot encoding </a:t>
            </a:r>
            <a:r>
              <a:rPr lang="zh-TW" altLang="en-US" sz="1200" kern="1200" dirty="0" smtClean="0">
                <a:solidFill>
                  <a:schemeClr val="tx1"/>
                </a:solidFill>
                <a:effectLst/>
                <a:latin typeface="+mn-lt"/>
                <a:ea typeface="+mn-ea"/>
                <a:cs typeface="+mn-cs"/>
              </a:rPr>
              <a:t>將食材轉換成向量進行分群，</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然而由於食材種類眾多、導致矩陣稀疏，使分群結果不慎理想；</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因此再用</a:t>
            </a:r>
            <a:r>
              <a:rPr lang="en-US" altLang="zh-TW" sz="1200" kern="1200" dirty="0" smtClean="0">
                <a:solidFill>
                  <a:schemeClr val="tx1"/>
                </a:solidFill>
                <a:effectLst/>
                <a:latin typeface="+mn-lt"/>
                <a:ea typeface="+mn-ea"/>
                <a:cs typeface="+mn-cs"/>
              </a:rPr>
              <a:t>PCA</a:t>
            </a:r>
            <a:r>
              <a:rPr lang="zh-TW" altLang="zh-TW" sz="1200" kern="1200" dirty="0" smtClean="0">
                <a:solidFill>
                  <a:schemeClr val="tx1"/>
                </a:solidFill>
                <a:effectLst/>
                <a:latin typeface="+mn-lt"/>
                <a:ea typeface="+mn-ea"/>
                <a:cs typeface="+mn-cs"/>
              </a:rPr>
              <a:t>主成分分析法來作降維</a:t>
            </a:r>
            <a:r>
              <a:rPr lang="zh-TW" altLang="en-US" sz="1200" kern="1200" dirty="0" smtClean="0">
                <a:solidFill>
                  <a:schemeClr val="tx1"/>
                </a:solidFill>
                <a:effectLst/>
                <a:latin typeface="+mn-lt"/>
                <a:ea typeface="+mn-ea"/>
                <a:cs typeface="+mn-cs"/>
              </a:rPr>
              <a:t>，縮減維度至</a:t>
            </a:r>
            <a:r>
              <a:rPr lang="en-US" altLang="zh-TW" sz="1200" kern="1200" dirty="0" smtClean="0">
                <a:solidFill>
                  <a:schemeClr val="tx1"/>
                </a:solidFill>
                <a:effectLst/>
                <a:latin typeface="+mn-lt"/>
                <a:ea typeface="+mn-ea"/>
                <a:cs typeface="+mn-cs"/>
              </a:rPr>
              <a:t>1/10</a:t>
            </a:r>
            <a:r>
              <a:rPr lang="zh-TW" altLang="en-US" sz="1200" kern="1200" dirty="0" smtClean="0">
                <a:solidFill>
                  <a:schemeClr val="tx1"/>
                </a:solidFill>
                <a:effectLst/>
                <a:latin typeface="+mn-lt"/>
                <a:ea typeface="+mn-ea"/>
                <a:cs typeface="+mn-cs"/>
              </a:rPr>
              <a:t>，卻仍見分群效果仍然不佳，</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最後才採用</a:t>
            </a:r>
            <a:r>
              <a:rPr lang="en-US" altLang="zh-TW" sz="1200" kern="1200" dirty="0" smtClean="0">
                <a:solidFill>
                  <a:schemeClr val="tx1"/>
                </a:solidFill>
                <a:effectLst/>
                <a:latin typeface="+mn-lt"/>
                <a:ea typeface="+mn-ea"/>
                <a:cs typeface="+mn-cs"/>
              </a:rPr>
              <a:t>word2vec</a:t>
            </a:r>
            <a:r>
              <a:rPr lang="zh-TW" altLang="en-US" sz="1200" kern="1200" dirty="0" smtClean="0">
                <a:solidFill>
                  <a:schemeClr val="tx1"/>
                </a:solidFill>
                <a:effectLst/>
                <a:latin typeface="+mn-lt"/>
                <a:ea typeface="+mn-ea"/>
                <a:cs typeface="+mn-cs"/>
              </a:rPr>
              <a:t>建構的食譜特徵向量，完成較為理想的分群結果，得到</a:t>
            </a:r>
            <a:r>
              <a:rPr lang="zh-TW" altLang="zh-TW" sz="1200" kern="1200" dirty="0" smtClean="0">
                <a:solidFill>
                  <a:schemeClr val="tx1"/>
                </a:solidFill>
                <a:effectLst/>
                <a:latin typeface="+mn-lt"/>
                <a:ea typeface="+mn-ea"/>
                <a:cs typeface="+mn-cs"/>
              </a:rPr>
              <a:t>養生、烘焙點心、西式及中式料理</a:t>
            </a:r>
            <a:r>
              <a:rPr lang="en-US" altLang="zh-TW" sz="1200" kern="1200" dirty="0" smtClean="0">
                <a:solidFill>
                  <a:schemeClr val="tx1"/>
                </a:solidFill>
                <a:effectLst/>
                <a:latin typeface="+mn-lt"/>
                <a:ea typeface="+mn-ea"/>
                <a:cs typeface="+mn-cs"/>
              </a:rPr>
              <a:t>4</a:t>
            </a:r>
            <a:r>
              <a:rPr lang="zh-TW" altLang="zh-TW" sz="1200" kern="1200" dirty="0" smtClean="0">
                <a:solidFill>
                  <a:schemeClr val="tx1"/>
                </a:solidFill>
                <a:effectLst/>
                <a:latin typeface="+mn-lt"/>
                <a:ea typeface="+mn-ea"/>
                <a:cs typeface="+mn-cs"/>
              </a:rPr>
              <a:t>群</a:t>
            </a:r>
            <a:r>
              <a:rPr lang="zh-TW" altLang="en-US"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但由於中式料理筆數眾多，於是我們將其拉出再次嘗試做第二次的分群。</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右圖是我們以中式食譜</a:t>
            </a:r>
            <a:r>
              <a:rPr lang="zh-TW" altLang="en-US" sz="1200" kern="1200" dirty="0" smtClean="0">
                <a:solidFill>
                  <a:schemeClr val="tx1"/>
                </a:solidFill>
                <a:effectLst/>
                <a:latin typeface="+mn-lt"/>
                <a:ea typeface="+mn-ea"/>
                <a:cs typeface="+mn-cs"/>
              </a:rPr>
              <a:t>再次</a:t>
            </a:r>
            <a:r>
              <a:rPr lang="zh-TW" altLang="zh-TW" sz="1200" kern="1200" dirty="0" smtClean="0">
                <a:solidFill>
                  <a:schemeClr val="tx1"/>
                </a:solidFill>
                <a:effectLst/>
                <a:latin typeface="+mn-lt"/>
                <a:ea typeface="+mn-ea"/>
                <a:cs typeface="+mn-cs"/>
              </a:rPr>
              <a:t>分群的結果</a:t>
            </a:r>
            <a:r>
              <a:rPr lang="zh-TW" altLang="en-US" sz="1200" kern="1200" dirty="0" smtClean="0">
                <a:solidFill>
                  <a:schemeClr val="tx1"/>
                </a:solidFill>
                <a:effectLst/>
                <a:latin typeface="+mn-lt"/>
                <a:ea typeface="+mn-ea"/>
                <a:cs typeface="+mn-cs"/>
              </a:rPr>
              <a:t>，從圖中食材可以看出，他並沒有什麼明顯的差別，效果不太理想，</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mn-lt"/>
                <a:ea typeface="+mn-ea"/>
                <a:cs typeface="+mn-cs"/>
              </a:rPr>
              <a:t>於是我們嘗試計算食材</a:t>
            </a:r>
            <a:r>
              <a:rPr lang="zh-TW" altLang="zh-TW" sz="1200" kern="1200" dirty="0" smtClean="0">
                <a:solidFill>
                  <a:schemeClr val="tx1"/>
                </a:solidFill>
                <a:effectLst/>
                <a:latin typeface="+mn-lt"/>
                <a:ea typeface="+mn-ea"/>
                <a:cs typeface="+mn-cs"/>
              </a:rPr>
              <a:t>在該群出現的比例</a:t>
            </a:r>
            <a:r>
              <a:rPr lang="zh-TW" altLang="en-US" sz="1200" kern="1200" dirty="0" smtClean="0">
                <a:solidFill>
                  <a:schemeClr val="tx1"/>
                </a:solidFill>
                <a:effectLst/>
                <a:latin typeface="+mn-lt"/>
                <a:ea typeface="+mn-ea"/>
                <a:cs typeface="+mn-cs"/>
              </a:rPr>
              <a:t>，得知</a:t>
            </a:r>
            <a:r>
              <a:rPr lang="zh-TW" altLang="zh-TW" sz="1200" kern="1200" dirty="0" smtClean="0">
                <a:solidFill>
                  <a:schemeClr val="tx1"/>
                </a:solidFill>
                <a:effectLst/>
                <a:latin typeface="+mn-lt"/>
                <a:ea typeface="+mn-ea"/>
                <a:cs typeface="+mn-cs"/>
              </a:rPr>
              <a:t>結果是有依據口味</a:t>
            </a:r>
            <a:r>
              <a:rPr lang="zh-TW" altLang="en-US" sz="1200" kern="1200" dirty="0" smtClean="0">
                <a:solidFill>
                  <a:schemeClr val="tx1"/>
                </a:solidFill>
                <a:effectLst/>
                <a:latin typeface="+mn-lt"/>
                <a:ea typeface="+mn-ea"/>
                <a:cs typeface="+mn-cs"/>
              </a:rPr>
              <a:t>來做分群</a:t>
            </a:r>
            <a:r>
              <a:rPr lang="zh-TW" altLang="zh-TW"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像是</a:t>
            </a:r>
            <a:r>
              <a:rPr lang="zh-TW" altLang="en-US" sz="1200" kern="1200" dirty="0" smtClean="0">
                <a:solidFill>
                  <a:schemeClr val="tx1"/>
                </a:solidFill>
                <a:effectLst/>
                <a:latin typeface="+mn-lt"/>
                <a:ea typeface="+mn-ea"/>
                <a:cs typeface="+mn-cs"/>
              </a:rPr>
              <a:t>風味中</a:t>
            </a:r>
            <a:r>
              <a:rPr lang="zh-TW" altLang="zh-TW" sz="1200" kern="1200" dirty="0" smtClean="0">
                <a:solidFill>
                  <a:schemeClr val="tx1"/>
                </a:solidFill>
                <a:effectLst/>
                <a:latin typeface="+mn-lt"/>
                <a:ea typeface="+mn-ea"/>
                <a:cs typeface="+mn-cs"/>
              </a:rPr>
              <a:t>帶有水果較清爽的食譜或是重口味</a:t>
            </a:r>
            <a:r>
              <a:rPr lang="zh-TW" altLang="en-US" sz="1200" kern="1200" dirty="0" smtClean="0">
                <a:solidFill>
                  <a:schemeClr val="tx1"/>
                </a:solidFill>
                <a:effectLst/>
                <a:latin typeface="+mn-lt"/>
                <a:ea typeface="+mn-ea"/>
                <a:cs typeface="+mn-cs"/>
              </a:rPr>
              <a:t>的</a:t>
            </a:r>
            <a:r>
              <a:rPr lang="zh-TW" altLang="zh-TW" sz="1200" kern="1200" dirty="0" smtClean="0">
                <a:solidFill>
                  <a:schemeClr val="tx1"/>
                </a:solidFill>
                <a:effectLst/>
                <a:latin typeface="+mn-lt"/>
                <a:ea typeface="+mn-ea"/>
                <a:cs typeface="+mn-cs"/>
              </a:rPr>
              <a:t>香滷食譜等等，</a:t>
            </a:r>
            <a:r>
              <a:rPr lang="zh-TW" altLang="en-US" sz="1200" kern="1200" dirty="0" smtClean="0">
                <a:solidFill>
                  <a:schemeClr val="tx1"/>
                </a:solidFill>
                <a:effectLst/>
                <a:latin typeface="+mn-lt"/>
                <a:ea typeface="+mn-ea"/>
                <a:cs typeface="+mn-cs"/>
              </a:rPr>
              <a:t>因此再次</a:t>
            </a:r>
            <a:r>
              <a:rPr lang="zh-TW" altLang="zh-TW" sz="1200" kern="1200" dirty="0" smtClean="0">
                <a:solidFill>
                  <a:schemeClr val="tx1"/>
                </a:solidFill>
                <a:effectLst/>
                <a:latin typeface="+mn-lt"/>
                <a:ea typeface="+mn-ea"/>
                <a:cs typeface="+mn-cs"/>
              </a:rPr>
              <a:t>成功</a:t>
            </a:r>
            <a:r>
              <a:rPr lang="zh-TW" altLang="en-US" sz="1200" kern="1200" dirty="0" smtClean="0">
                <a:solidFill>
                  <a:schemeClr val="tx1"/>
                </a:solidFill>
                <a:effectLst/>
                <a:latin typeface="+mn-lt"/>
                <a:ea typeface="+mn-ea"/>
                <a:cs typeface="+mn-cs"/>
              </a:rPr>
              <a:t>再</a:t>
            </a:r>
            <a:r>
              <a:rPr lang="zh-TW" altLang="zh-TW" sz="1200" kern="1200" dirty="0" smtClean="0">
                <a:solidFill>
                  <a:schemeClr val="tx1"/>
                </a:solidFill>
                <a:effectLst/>
                <a:latin typeface="+mn-lt"/>
                <a:ea typeface="+mn-ea"/>
                <a:cs typeface="+mn-cs"/>
              </a:rPr>
              <a:t>分出</a:t>
            </a:r>
            <a:r>
              <a:rPr lang="en-US" altLang="zh-TW" sz="1200" kern="1200" dirty="0" smtClean="0">
                <a:solidFill>
                  <a:schemeClr val="tx1"/>
                </a:solidFill>
                <a:effectLst/>
                <a:latin typeface="+mn-lt"/>
                <a:ea typeface="+mn-ea"/>
                <a:cs typeface="+mn-cs"/>
              </a:rPr>
              <a:t>4</a:t>
            </a:r>
            <a:r>
              <a:rPr lang="zh-TW" altLang="zh-TW" sz="1200" kern="1200" dirty="0" smtClean="0">
                <a:solidFill>
                  <a:schemeClr val="tx1"/>
                </a:solidFill>
                <a:effectLst/>
                <a:latin typeface="+mn-lt"/>
                <a:ea typeface="+mn-ea"/>
                <a:cs typeface="+mn-cs"/>
              </a:rPr>
              <a:t>群。</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mn-lt"/>
                <a:ea typeface="+mn-ea"/>
                <a:cs typeface="+mn-cs"/>
              </a:rPr>
              <a:t>透過兩次</a:t>
            </a:r>
            <a:r>
              <a:rPr lang="en-US" altLang="zh-TW" sz="1200" kern="1200" dirty="0" err="1" smtClean="0">
                <a:solidFill>
                  <a:schemeClr val="tx1"/>
                </a:solidFill>
                <a:effectLst/>
                <a:latin typeface="+mn-lt"/>
                <a:ea typeface="+mn-ea"/>
                <a:cs typeface="+mn-cs"/>
              </a:rPr>
              <a:t>kmeans</a:t>
            </a:r>
            <a:r>
              <a:rPr lang="zh-TW" altLang="en-US" sz="1200" kern="1200" dirty="0" smtClean="0">
                <a:solidFill>
                  <a:schemeClr val="tx1"/>
                </a:solidFill>
                <a:effectLst/>
                <a:latin typeface="+mn-lt"/>
                <a:ea typeface="+mn-ea"/>
                <a:cs typeface="+mn-cs"/>
              </a:rPr>
              <a:t>，將食譜總分成</a:t>
            </a:r>
            <a:r>
              <a:rPr lang="en-US" altLang="zh-TW" sz="1200" kern="1200" dirty="0" smtClean="0">
                <a:solidFill>
                  <a:schemeClr val="tx1"/>
                </a:solidFill>
                <a:effectLst/>
                <a:latin typeface="+mn-lt"/>
                <a:ea typeface="+mn-ea"/>
                <a:cs typeface="+mn-cs"/>
              </a:rPr>
              <a:t>7</a:t>
            </a:r>
            <a:r>
              <a:rPr lang="zh-TW" altLang="en-US" sz="1200" kern="1200" dirty="0" smtClean="0">
                <a:solidFill>
                  <a:schemeClr val="tx1"/>
                </a:solidFill>
                <a:effectLst/>
                <a:latin typeface="+mn-lt"/>
                <a:ea typeface="+mn-ea"/>
                <a:cs typeface="+mn-cs"/>
              </a:rPr>
              <a:t>群，</a:t>
            </a:r>
            <a:r>
              <a:rPr lang="zh-TW" altLang="en-US" sz="1200" kern="100" dirty="0" smtClean="0">
                <a:effectLst/>
                <a:latin typeface="Calibri" panose="020F0502020204030204" pitchFamily="34" charset="0"/>
                <a:ea typeface="+mn-ea"/>
                <a:cs typeface="Times New Roman" panose="02020603050405020304" pitchFamily="18" charset="0"/>
              </a:rPr>
              <a:t>並以此</a:t>
            </a:r>
            <a:r>
              <a:rPr lang="zh-TW" altLang="zh-TW" sz="1200" kern="100" dirty="0" smtClean="0">
                <a:effectLst/>
                <a:latin typeface="Calibri" panose="020F0502020204030204" pitchFamily="34" charset="0"/>
                <a:ea typeface="+mn-ea"/>
                <a:cs typeface="Times New Roman" panose="02020603050405020304" pitchFamily="18" charset="0"/>
              </a:rPr>
              <a:t>搭配</a:t>
            </a:r>
            <a:r>
              <a:rPr lang="zh-TW" altLang="en-US" sz="1200" kern="100" dirty="0" smtClean="0">
                <a:effectLst/>
                <a:latin typeface="Calibri" panose="020F0502020204030204" pitchFamily="34" charset="0"/>
                <a:ea typeface="+mn-ea"/>
                <a:cs typeface="Times New Roman" panose="02020603050405020304" pitchFamily="18" charset="0"/>
              </a:rPr>
              <a:t>關聯</a:t>
            </a:r>
            <a:r>
              <a:rPr lang="zh-TW" altLang="zh-TW" sz="1200" kern="100" dirty="0" smtClean="0">
                <a:effectLst/>
                <a:latin typeface="Calibri" panose="020F0502020204030204" pitchFamily="34" charset="0"/>
                <a:ea typeface="+mn-ea"/>
                <a:cs typeface="Times New Roman" panose="02020603050405020304" pitchFamily="18" charset="0"/>
              </a:rPr>
              <a:t>規則組成</a:t>
            </a:r>
            <a:r>
              <a:rPr lang="en-US" altLang="zh-TW" sz="1200" kern="100" dirty="0" smtClean="0">
                <a:effectLst/>
                <a:latin typeface="Calibri" panose="020F0502020204030204" pitchFamily="34" charset="0"/>
                <a:ea typeface="+mn-ea"/>
                <a:cs typeface="Times New Roman" panose="02020603050405020304" pitchFamily="18" charset="0"/>
              </a:rPr>
              <a:t>frequent set</a:t>
            </a:r>
            <a:r>
              <a:rPr lang="zh-TW" altLang="zh-TW" sz="1200" kern="100" dirty="0" smtClean="0">
                <a:effectLst/>
                <a:latin typeface="Calibri" panose="020F0502020204030204" pitchFamily="34" charset="0"/>
                <a:ea typeface="+mn-ea"/>
                <a:cs typeface="Times New Roman" panose="02020603050405020304" pitchFamily="18" charset="0"/>
              </a:rPr>
              <a:t>進而推</a:t>
            </a:r>
            <a:r>
              <a:rPr lang="zh-TW" altLang="en-US" sz="1200" kern="100" dirty="0" smtClean="0">
                <a:effectLst/>
                <a:latin typeface="Calibri" panose="020F0502020204030204" pitchFamily="34" charset="0"/>
                <a:ea typeface="+mn-ea"/>
                <a:cs typeface="Times New Roman" panose="02020603050405020304" pitchFamily="18" charset="0"/>
              </a:rPr>
              <a:t>薦給使用者</a:t>
            </a:r>
            <a:r>
              <a:rPr lang="zh-TW" altLang="zh-TW" sz="1200" kern="100" dirty="0" smtClean="0">
                <a:effectLst/>
                <a:latin typeface="Calibri" panose="020F0502020204030204" pitchFamily="34" charset="0"/>
                <a:ea typeface="+mn-ea"/>
                <a:cs typeface="Times New Roman" panose="02020603050405020304" pitchFamily="18" charset="0"/>
              </a:rPr>
              <a:t>。</a:t>
            </a: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00" dirty="0" smtClean="0">
              <a:effectLst/>
              <a:latin typeface="Calibri" panose="020F050202020403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以上是我的報告，接著請俊毅為大家講解推薦系統後半部的部分。</a:t>
            </a:r>
            <a:endParaRPr lang="zh-TW" altLang="zh-TW"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CF384A-AA24-47AE-BDAA-D86D65E8DDE1}" type="slidenum">
              <a:rPr lang="zh-CN" altLang="en-US" smtClean="0"/>
              <a:t>25</a:t>
            </a:fld>
            <a:endParaRPr lang="zh-CN" altLang="en-US"/>
          </a:p>
        </p:txBody>
      </p:sp>
    </p:spTree>
    <p:extLst>
      <p:ext uri="{BB962C8B-B14F-4D97-AF65-F5344CB8AC3E}">
        <p14:creationId xmlns:p14="http://schemas.microsoft.com/office/powerpoint/2010/main" val="1658063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接下來由我替各位介紹我們食譜推薦系統如何建置，首先，推薦系統一般可分為四大類，內容過濾、協同過濾還有知識基礎過濾以及混合使用，而由於我們目前尚無法取得大量使用者的歷史紀錄來進行協同過濾，因此最終選擇以商品屬性分析為主的內容過濾來建構我們的推薦系統</a:t>
            </a:r>
            <a:endParaRPr lang="en-US" altLang="zh-TW" dirty="0" smtClean="0"/>
          </a:p>
          <a:p>
            <a:r>
              <a:rPr lang="en-US" altLang="zh-TW" dirty="0" smtClean="0"/>
              <a:t>NEXT</a:t>
            </a:r>
          </a:p>
          <a:p>
            <a:r>
              <a:rPr lang="zh-TW" altLang="en-US" dirty="0" smtClean="0"/>
              <a:t>下一步就要將我們的食譜資料進行特徵擷取，並轉換成向量來進行分析</a:t>
            </a:r>
            <a:r>
              <a:rPr lang="en-US" altLang="zh-TW" dirty="0" smtClean="0"/>
              <a:t>..</a:t>
            </a:r>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27</a:t>
            </a:fld>
            <a:endParaRPr lang="zh-CN" altLang="en-US"/>
          </a:p>
        </p:txBody>
      </p:sp>
    </p:spTree>
    <p:extLst>
      <p:ext uri="{BB962C8B-B14F-4D97-AF65-F5344CB8AC3E}">
        <p14:creationId xmlns:p14="http://schemas.microsoft.com/office/powerpoint/2010/main" val="912783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https://www.damanwoo.com/node/80788</a:t>
            </a: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特徵選取部分，我們採用了食譜所需的食材來建構該食譜的特徵向量</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而向量化的方法，嘗試了兩種語言模型，</a:t>
            </a:r>
            <a:r>
              <a:rPr lang="en-US" altLang="zh-TW" sz="1200" b="0" i="0" kern="1200" dirty="0" smtClean="0">
                <a:solidFill>
                  <a:schemeClr val="tx1"/>
                </a:solidFill>
                <a:effectLst/>
                <a:latin typeface="+mn-lt"/>
                <a:ea typeface="+mn-ea"/>
                <a:cs typeface="+mn-cs"/>
              </a:rPr>
              <a:t>bag of words </a:t>
            </a:r>
            <a:r>
              <a:rPr lang="zh-TW" altLang="en-US" sz="1200" b="0" i="0" kern="1200" dirty="0" smtClean="0">
                <a:solidFill>
                  <a:schemeClr val="tx1"/>
                </a:solidFill>
                <a:effectLst/>
                <a:latin typeface="+mn-lt"/>
                <a:ea typeface="+mn-ea"/>
                <a:cs typeface="+mn-cs"/>
              </a:rPr>
              <a:t>及 </a:t>
            </a:r>
            <a:r>
              <a:rPr lang="en-US" altLang="zh-TW" sz="1200" b="0" i="0" kern="1200" dirty="0" smtClean="0">
                <a:solidFill>
                  <a:schemeClr val="tx1"/>
                </a:solidFill>
                <a:effectLst/>
                <a:latin typeface="+mn-lt"/>
                <a:ea typeface="+mn-ea"/>
                <a:cs typeface="+mn-cs"/>
              </a:rPr>
              <a:t>word2vec</a:t>
            </a:r>
          </a:p>
          <a:p>
            <a:r>
              <a:rPr lang="en-US" altLang="zh-TW" dirty="0" smtClean="0"/>
              <a:t>NEXT</a:t>
            </a:r>
          </a:p>
          <a:p>
            <a:r>
              <a:rPr lang="zh-TW" altLang="en-US" sz="1200" b="0" i="0" kern="1200" dirty="0" smtClean="0">
                <a:solidFill>
                  <a:schemeClr val="tx1"/>
                </a:solidFill>
                <a:effectLst/>
                <a:latin typeface="+mn-lt"/>
                <a:ea typeface="+mn-ea"/>
                <a:cs typeface="+mn-cs"/>
              </a:rPr>
              <a:t>首先是</a:t>
            </a:r>
            <a:r>
              <a:rPr lang="en-US" altLang="zh-TW" sz="1200" b="0" i="0" kern="1200" dirty="0" smtClean="0">
                <a:solidFill>
                  <a:schemeClr val="tx1"/>
                </a:solidFill>
                <a:effectLst/>
                <a:latin typeface="+mn-lt"/>
                <a:ea typeface="+mn-ea"/>
                <a:cs typeface="+mn-cs"/>
              </a:rPr>
              <a:t>bag of words</a:t>
            </a:r>
            <a:r>
              <a:rPr lang="zh-TW" altLang="en-US" sz="1200" b="0" i="0" kern="1200" dirty="0" smtClean="0">
                <a:solidFill>
                  <a:schemeClr val="tx1"/>
                </a:solidFill>
                <a:effectLst/>
                <a:latin typeface="+mn-lt"/>
                <a:ea typeface="+mn-ea"/>
                <a:cs typeface="+mn-cs"/>
              </a:rPr>
              <a:t>詞袋模型，他是很基本的將文字轉為數字表達的方法</a:t>
            </a:r>
            <a:endParaRPr lang="en-US" altLang="zh-TW"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CF384A-AA24-47AE-BDAA-D86D65E8DDE1}" type="slidenum">
              <a:rPr lang="zh-CN" altLang="en-US" smtClean="0"/>
              <a:t>28</a:t>
            </a:fld>
            <a:endParaRPr lang="zh-CN" altLang="en-US"/>
          </a:p>
        </p:txBody>
      </p:sp>
    </p:spTree>
    <p:extLst>
      <p:ext uri="{BB962C8B-B14F-4D97-AF65-F5344CB8AC3E}">
        <p14:creationId xmlns:p14="http://schemas.microsoft.com/office/powerpoint/2010/main" val="988437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首先是</a:t>
            </a:r>
            <a:r>
              <a:rPr lang="en-US" altLang="zh-TW" sz="1200" b="0" i="0" kern="1200" dirty="0" smtClean="0">
                <a:solidFill>
                  <a:schemeClr val="tx1"/>
                </a:solidFill>
                <a:effectLst/>
                <a:latin typeface="+mn-lt"/>
                <a:ea typeface="+mn-ea"/>
                <a:cs typeface="+mn-cs"/>
              </a:rPr>
              <a:t>bag of words</a:t>
            </a:r>
            <a:r>
              <a:rPr lang="zh-TW" altLang="en-US" sz="1200" b="0" i="0" kern="1200" dirty="0" smtClean="0">
                <a:solidFill>
                  <a:schemeClr val="tx1"/>
                </a:solidFill>
                <a:effectLst/>
                <a:latin typeface="+mn-lt"/>
                <a:ea typeface="+mn-ea"/>
                <a:cs typeface="+mn-cs"/>
              </a:rPr>
              <a:t>詞袋模型，他是很基本的將文字轉為數字表達的方法</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舉例來說這裡有三段文字，</a:t>
            </a:r>
            <a:r>
              <a:rPr lang="en-US" altLang="zh-TW" sz="1200" b="0" i="0" kern="1200" dirty="0" smtClean="0">
                <a:solidFill>
                  <a:schemeClr val="tx1"/>
                </a:solidFill>
                <a:effectLst/>
                <a:latin typeface="+mn-lt"/>
                <a:ea typeface="+mn-ea"/>
                <a:cs typeface="+mn-cs"/>
              </a:rPr>
              <a:t>ABC</a:t>
            </a:r>
            <a:r>
              <a:rPr lang="zh-TW" altLang="en-US" sz="1200" b="0" i="0" kern="1200" dirty="0" smtClean="0">
                <a:solidFill>
                  <a:schemeClr val="tx1"/>
                </a:solidFill>
                <a:effectLst/>
                <a:latin typeface="+mn-lt"/>
                <a:ea typeface="+mn-ea"/>
                <a:cs typeface="+mn-cs"/>
              </a:rPr>
              <a:t>，直接將其中出現過不重複的單詞列出來，在逐一表達該單詞在某一段文字中的出現次數，即可表示為該段文字的向量</a:t>
            </a:r>
            <a:endParaRPr lang="en-US" altLang="zh-TW" sz="1200" b="0" i="0" kern="1200" dirty="0" smtClean="0">
              <a:solidFill>
                <a:schemeClr val="tx1"/>
              </a:solidFill>
              <a:effectLst/>
              <a:latin typeface="+mn-lt"/>
              <a:ea typeface="+mn-ea"/>
              <a:cs typeface="+mn-cs"/>
            </a:endParaRPr>
          </a:p>
          <a:p>
            <a:r>
              <a:rPr lang="en-US" altLang="zh-TW" dirty="0" smtClean="0"/>
              <a:t>NEXT</a:t>
            </a:r>
          </a:p>
          <a:p>
            <a:r>
              <a:rPr lang="zh-TW" altLang="en-US" dirty="0" smtClean="0"/>
              <a:t>若以本專題的食譜文本為例</a:t>
            </a:r>
            <a:r>
              <a:rPr lang="en-US" altLang="zh-TW" dirty="0" smtClean="0"/>
              <a:t>….</a:t>
            </a:r>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29</a:t>
            </a:fld>
            <a:endParaRPr lang="zh-CN" altLang="en-US"/>
          </a:p>
        </p:txBody>
      </p:sp>
    </p:spTree>
    <p:extLst>
      <p:ext uri="{BB962C8B-B14F-4D97-AF65-F5344CB8AC3E}">
        <p14:creationId xmlns:p14="http://schemas.microsoft.com/office/powerpoint/2010/main" val="3256988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若以本專題的食譜文本為例，若其中有一道食譜叫番茄炒蛋，其中食材有番茄、雞蛋、蔥、薑，若要將各種食材轉換成向量，可以用</a:t>
            </a:r>
            <a:r>
              <a:rPr lang="en-US" altLang="zh-TW" dirty="0" smtClean="0"/>
              <a:t>one-hot encode</a:t>
            </a:r>
            <a:r>
              <a:rPr lang="zh-TW" altLang="en-US" dirty="0" smtClean="0"/>
              <a:t>方式作成下面這張表格的樣子，便可獲得代表該食材的向量，再以此建構出這份食譜的特徵向量</a:t>
            </a:r>
            <a:endParaRPr lang="en-US" altLang="zh-TW" dirty="0" smtClean="0"/>
          </a:p>
          <a:p>
            <a:r>
              <a:rPr lang="en-US" altLang="zh-TW" dirty="0" smtClean="0"/>
              <a:t>NEXT</a:t>
            </a:r>
          </a:p>
          <a:p>
            <a:r>
              <a:rPr lang="zh-TW" altLang="en-US" dirty="0" smtClean="0"/>
              <a:t>而此時若有第二份食譜，比如泰式打拋豬</a:t>
            </a:r>
            <a:r>
              <a:rPr lang="en-US" altLang="zh-TW" dirty="0" smtClean="0"/>
              <a:t>…</a:t>
            </a:r>
          </a:p>
        </p:txBody>
      </p:sp>
      <p:sp>
        <p:nvSpPr>
          <p:cNvPr id="4" name="灯片编号占位符 3"/>
          <p:cNvSpPr>
            <a:spLocks noGrp="1"/>
          </p:cNvSpPr>
          <p:nvPr>
            <p:ph type="sldNum" sz="quarter" idx="10"/>
          </p:nvPr>
        </p:nvSpPr>
        <p:spPr/>
        <p:txBody>
          <a:bodyPr/>
          <a:lstStyle/>
          <a:p>
            <a:fld id="{73CF384A-AA24-47AE-BDAA-D86D65E8DDE1}" type="slidenum">
              <a:rPr lang="zh-CN" altLang="en-US" smtClean="0"/>
              <a:t>30</a:t>
            </a:fld>
            <a:endParaRPr lang="zh-CN" altLang="en-US"/>
          </a:p>
        </p:txBody>
      </p:sp>
    </p:spTree>
    <p:extLst>
      <p:ext uri="{BB962C8B-B14F-4D97-AF65-F5344CB8AC3E}">
        <p14:creationId xmlns:p14="http://schemas.microsoft.com/office/powerpoint/2010/main" val="3043794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而此時若有第二份食譜，比如泰式打拋豬，此時由於食材種類變多了，需要更大的維度去表示食材的向量，因此食譜向量的維度也隨之變大</a:t>
            </a:r>
            <a:endParaRPr lang="en-US" altLang="zh-TW" dirty="0" smtClean="0"/>
          </a:p>
          <a:p>
            <a:r>
              <a:rPr lang="en-US" altLang="zh-TW" dirty="0" smtClean="0"/>
              <a:t>NEXT</a:t>
            </a:r>
          </a:p>
          <a:p>
            <a:r>
              <a:rPr lang="zh-TW" altLang="en-US" dirty="0" smtClean="0"/>
              <a:t>於是如果我們採用詞袋模型</a:t>
            </a:r>
            <a:r>
              <a:rPr lang="en-US" altLang="zh-TW" dirty="0" smtClean="0"/>
              <a:t>…</a:t>
            </a:r>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31</a:t>
            </a:fld>
            <a:endParaRPr lang="zh-CN" altLang="en-US"/>
          </a:p>
        </p:txBody>
      </p:sp>
    </p:spTree>
    <p:extLst>
      <p:ext uri="{BB962C8B-B14F-4D97-AF65-F5344CB8AC3E}">
        <p14:creationId xmlns:p14="http://schemas.microsoft.com/office/powerpoint/2010/main" val="96762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如果我們採用詞袋模型將所有食譜向量化，便會得到一個以各種類食材為一欄位的大矩陣</a:t>
            </a:r>
            <a:endParaRPr lang="en-US" altLang="zh-TW" dirty="0" smtClean="0"/>
          </a:p>
          <a:p>
            <a:r>
              <a:rPr lang="zh-TW" altLang="en-US" dirty="0" smtClean="0"/>
              <a:t>但因整體矩陣的稀疏性還有維度過大的問題，會導致矩陣運算上效率較差</a:t>
            </a:r>
            <a:endParaRPr lang="en-US" altLang="zh-TW" dirty="0" smtClean="0"/>
          </a:p>
          <a:p>
            <a:r>
              <a:rPr lang="en-US" altLang="zh-TW" dirty="0" smtClean="0"/>
              <a:t>NEXT</a:t>
            </a:r>
          </a:p>
          <a:p>
            <a:r>
              <a:rPr lang="zh-TW" altLang="en-US" dirty="0" smtClean="0"/>
              <a:t>因此我們還嘗試了第二種語言模型，也就是</a:t>
            </a:r>
            <a:r>
              <a:rPr lang="en-US" altLang="zh-TW" dirty="0" smtClean="0"/>
              <a:t>word2vec</a:t>
            </a:r>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32</a:t>
            </a:fld>
            <a:endParaRPr lang="zh-CN" altLang="en-US"/>
          </a:p>
        </p:txBody>
      </p:sp>
    </p:spTree>
    <p:extLst>
      <p:ext uri="{BB962C8B-B14F-4D97-AF65-F5344CB8AC3E}">
        <p14:creationId xmlns:p14="http://schemas.microsoft.com/office/powerpoint/2010/main" val="2508977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我們的目標族群則是鎖定有下廚需求的人們，像是家庭主婦、上班族等，或是想下廚但缺乏靈感的人，都能透過我們的產品得到理想的解答</a:t>
            </a:r>
            <a:endParaRPr lang="en-US" altLang="zh-TW" dirty="0" smtClean="0"/>
          </a:p>
          <a:p>
            <a:r>
              <a:rPr lang="en-US" altLang="zh-TW" dirty="0" smtClean="0"/>
              <a:t>NEXT</a:t>
            </a:r>
          </a:p>
          <a:p>
            <a:r>
              <a:rPr lang="zh-TW" altLang="en-US" dirty="0" smtClean="0"/>
              <a:t>我們的產品緊扣著三個環節 </a:t>
            </a:r>
            <a:r>
              <a:rPr lang="en-US" altLang="zh-TW" dirty="0" smtClean="0"/>
              <a:t>…</a:t>
            </a:r>
          </a:p>
        </p:txBody>
      </p:sp>
      <p:sp>
        <p:nvSpPr>
          <p:cNvPr id="4" name="灯片编号占位符 3"/>
          <p:cNvSpPr>
            <a:spLocks noGrp="1"/>
          </p:cNvSpPr>
          <p:nvPr>
            <p:ph type="sldNum" sz="quarter" idx="10"/>
          </p:nvPr>
        </p:nvSpPr>
        <p:spPr/>
        <p:txBody>
          <a:bodyPr/>
          <a:lstStyle/>
          <a:p>
            <a:fld id="{73CF384A-AA24-47AE-BDAA-D86D65E8DDE1}" type="slidenum">
              <a:rPr lang="zh-CN" altLang="en-US" smtClean="0"/>
              <a:t>4</a:t>
            </a:fld>
            <a:endParaRPr lang="zh-CN" altLang="en-US"/>
          </a:p>
        </p:txBody>
      </p:sp>
    </p:spTree>
    <p:extLst>
      <p:ext uri="{BB962C8B-B14F-4D97-AF65-F5344CB8AC3E}">
        <p14:creationId xmlns:p14="http://schemas.microsoft.com/office/powerpoint/2010/main" val="1032101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dirty="0" smtClean="0"/>
              <a:t>https://www.parenting.com.tw/article/5065081</a:t>
            </a:r>
          </a:p>
          <a:p>
            <a:r>
              <a:rPr lang="en-US" altLang="zh-TW" sz="1200" dirty="0" smtClean="0"/>
              <a:t>https://www.fe-amart.com.tw/index.php/life-style/taste-food/life-meat/winebeef</a:t>
            </a:r>
            <a:endParaRPr lang="zh-TW"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smtClean="0">
                <a:solidFill>
                  <a:schemeClr val="tx1"/>
                </a:solidFill>
                <a:effectLst/>
                <a:latin typeface="+mn-lt"/>
                <a:ea typeface="+mn-ea"/>
                <a:cs typeface="+mn-cs"/>
              </a:rPr>
              <a:t>Word2vec</a:t>
            </a:r>
            <a:r>
              <a:rPr lang="zh-TW" altLang="en-US" sz="1200" b="0" i="0" kern="1200" dirty="0" smtClean="0">
                <a:solidFill>
                  <a:schemeClr val="tx1"/>
                </a:solidFill>
                <a:effectLst/>
                <a:latin typeface="+mn-lt"/>
                <a:ea typeface="+mn-ea"/>
                <a:cs typeface="+mn-cs"/>
              </a:rPr>
              <a:t>是</a:t>
            </a:r>
            <a:r>
              <a:rPr lang="en-US" altLang="zh-TW" sz="1200" b="0" i="0" kern="1200" dirty="0" smtClean="0">
                <a:solidFill>
                  <a:schemeClr val="tx1"/>
                </a:solidFill>
                <a:effectLst/>
                <a:latin typeface="+mn-lt"/>
                <a:ea typeface="+mn-ea"/>
                <a:cs typeface="+mn-cs"/>
              </a:rPr>
              <a:t>2013</a:t>
            </a:r>
            <a:r>
              <a:rPr lang="zh-TW" altLang="en-US" sz="1200" b="0" i="0" kern="1200" dirty="0" smtClean="0">
                <a:solidFill>
                  <a:schemeClr val="tx1"/>
                </a:solidFill>
                <a:effectLst/>
                <a:latin typeface="+mn-lt"/>
                <a:ea typeface="+mn-ea"/>
                <a:cs typeface="+mn-cs"/>
              </a:rPr>
              <a:t>年</a:t>
            </a:r>
            <a:r>
              <a:rPr lang="en-US" altLang="zh-TW" sz="1200" b="0" i="0" kern="1200" dirty="0" smtClean="0">
                <a:solidFill>
                  <a:schemeClr val="tx1"/>
                </a:solidFill>
                <a:effectLst/>
                <a:latin typeface="+mn-lt"/>
                <a:ea typeface="+mn-ea"/>
                <a:cs typeface="+mn-cs"/>
              </a:rPr>
              <a:t>Google</a:t>
            </a:r>
            <a:r>
              <a:rPr lang="zh-TW" altLang="en-US" sz="1200" b="0" i="0" kern="1200" dirty="0" smtClean="0">
                <a:solidFill>
                  <a:schemeClr val="tx1"/>
                </a:solidFill>
                <a:effectLst/>
                <a:latin typeface="+mn-lt"/>
                <a:ea typeface="+mn-ea"/>
                <a:cs typeface="+mn-cs"/>
              </a:rPr>
              <a:t>團隊開發出淺層神經網路的語言模型，可用來作</a:t>
            </a:r>
            <a:r>
              <a:rPr lang="zh-TW" altLang="en-US" sz="1200" b="0" i="0" u="none" strike="noStrike" kern="1200" dirty="0" smtClean="0">
                <a:solidFill>
                  <a:schemeClr val="tx1"/>
                </a:solidFill>
                <a:effectLst/>
                <a:latin typeface="+mn-lt"/>
                <a:ea typeface="+mn-ea"/>
                <a:cs typeface="+mn-cs"/>
                <a:hlinkClick r:id="rId3" tooltip="詞嵌入"/>
              </a:rPr>
              <a:t>詞向量</a:t>
            </a:r>
            <a:r>
              <a:rPr lang="zh-TW" altLang="en-US" sz="1200" b="0" i="0" u="none" strike="noStrike" kern="1200" dirty="0" smtClean="0">
                <a:solidFill>
                  <a:schemeClr val="tx1"/>
                </a:solidFill>
                <a:effectLst/>
                <a:latin typeface="+mn-lt"/>
                <a:ea typeface="+mn-ea"/>
                <a:cs typeface="+mn-cs"/>
              </a:rPr>
              <a:t>訓練。</a:t>
            </a:r>
            <a:endParaRPr lang="en-US" altLang="zh-TW"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我們則利用此模型將維度設為</a:t>
            </a:r>
            <a:r>
              <a:rPr lang="en-US" altLang="zh-TW" sz="1200" b="0" i="0" kern="1200" dirty="0" smtClean="0">
                <a:solidFill>
                  <a:schemeClr val="tx1"/>
                </a:solidFill>
                <a:effectLst/>
                <a:latin typeface="+mn-lt"/>
                <a:ea typeface="+mn-ea"/>
                <a:cs typeface="+mn-cs"/>
              </a:rPr>
              <a:t>100</a:t>
            </a:r>
            <a:r>
              <a:rPr lang="zh-TW" altLang="en-US" sz="1200" b="0" i="0" kern="1200" dirty="0" smtClean="0">
                <a:solidFill>
                  <a:schemeClr val="tx1"/>
                </a:solidFill>
                <a:effectLst/>
                <a:latin typeface="+mn-lt"/>
                <a:ea typeface="+mn-ea"/>
                <a:cs typeface="+mn-cs"/>
              </a:rPr>
              <a:t>，訓練出能代表特定食材的詞向量，接著便以食譜所需食材的平均詞向量作為食譜的特徵向量</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NEXT</a:t>
            </a:r>
          </a:p>
          <a:p>
            <a:r>
              <a:rPr lang="zh-TW" altLang="en-US" baseline="0" dirty="0" smtClean="0"/>
              <a:t>在完成食譜特徵向量後，接著就是透過計算使用者與食譜的相似度來實現用戶的個性化食譜推薦</a:t>
            </a:r>
            <a:r>
              <a:rPr lang="en-US" altLang="zh-TW" baseline="0" dirty="0" smtClean="0"/>
              <a:t>….</a:t>
            </a:r>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33</a:t>
            </a:fld>
            <a:endParaRPr lang="zh-CN" altLang="en-US"/>
          </a:p>
        </p:txBody>
      </p:sp>
    </p:spTree>
    <p:extLst>
      <p:ext uri="{BB962C8B-B14F-4D97-AF65-F5344CB8AC3E}">
        <p14:creationId xmlns:p14="http://schemas.microsoft.com/office/powerpoint/2010/main" val="1340385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而我們採用了餘弦相似度計算向量間的相似性，由於前面嘗試了兩種向量化的方法，此處我們便測試這兩種向量在計算上的效率差異。</a:t>
            </a:r>
            <a:endParaRPr lang="en-US" altLang="zh-TW" dirty="0" smtClean="0"/>
          </a:p>
          <a:p>
            <a:r>
              <a:rPr lang="zh-TW" altLang="en-US" dirty="0" smtClean="0"/>
              <a:t>假如我們對所有食譜各做一次餘弦計算來測試運算效率的話，會發現</a:t>
            </a:r>
            <a:r>
              <a:rPr lang="en-US" altLang="zh-TW" dirty="0" smtClean="0"/>
              <a:t>word2vec</a:t>
            </a:r>
            <a:r>
              <a:rPr lang="zh-TW" altLang="en-US" dirty="0" smtClean="0"/>
              <a:t>運算上比</a:t>
            </a:r>
            <a:r>
              <a:rPr lang="en-US" altLang="zh-TW" dirty="0" smtClean="0"/>
              <a:t>BAG</a:t>
            </a:r>
            <a:r>
              <a:rPr lang="en-US" altLang="zh-TW" baseline="0" dirty="0" smtClean="0"/>
              <a:t> OF WORD</a:t>
            </a:r>
            <a:r>
              <a:rPr lang="zh-TW" altLang="en-US" dirty="0" smtClean="0"/>
              <a:t>快上</a:t>
            </a:r>
            <a:r>
              <a:rPr lang="en-US" altLang="zh-TW" dirty="0" smtClean="0"/>
              <a:t>5</a:t>
            </a:r>
            <a:r>
              <a:rPr lang="zh-TW" altLang="en-US" dirty="0" smtClean="0"/>
              <a:t>倍，這裡凸顯了</a:t>
            </a:r>
            <a:r>
              <a:rPr lang="en-US" altLang="zh-TW" dirty="0" smtClean="0"/>
              <a:t>bow</a:t>
            </a:r>
            <a:r>
              <a:rPr lang="zh-TW" altLang="en-US" dirty="0" smtClean="0"/>
              <a:t>所建構的向量維度過大而導致運算效率低落的問題，然而儘管如此</a:t>
            </a:r>
            <a:r>
              <a:rPr lang="en-US" altLang="zh-TW" dirty="0" smtClean="0"/>
              <a:t>word2vec</a:t>
            </a:r>
            <a:r>
              <a:rPr lang="zh-TW" altLang="en-US" dirty="0" smtClean="0"/>
              <a:t>作一次運算仍然需要</a:t>
            </a:r>
            <a:r>
              <a:rPr lang="en-US" altLang="zh-TW" dirty="0" smtClean="0"/>
              <a:t>30</a:t>
            </a:r>
            <a:r>
              <a:rPr lang="zh-TW" altLang="en-US" dirty="0" smtClean="0"/>
              <a:t>秒</a:t>
            </a:r>
            <a:endParaRPr lang="en-US" altLang="zh-TW" dirty="0" smtClean="0"/>
          </a:p>
          <a:p>
            <a:r>
              <a:rPr lang="en-US" altLang="zh-TW" dirty="0" smtClean="0"/>
              <a:t>NEXT</a:t>
            </a:r>
          </a:p>
          <a:p>
            <a:r>
              <a:rPr lang="zh-TW" altLang="en-US" dirty="0" smtClean="0"/>
              <a:t>由於運算時間過長，為了提升使用者體驗的成效，於是我們加入了</a:t>
            </a:r>
            <a:r>
              <a:rPr lang="en-US" altLang="zh-TW" dirty="0" err="1" smtClean="0"/>
              <a:t>Numba</a:t>
            </a:r>
            <a:r>
              <a:rPr lang="en-US" altLang="zh-TW" dirty="0" smtClean="0"/>
              <a:t>…</a:t>
            </a:r>
            <a:endParaRPr lang="zh-TW" altLang="en-US" dirty="0" smtClean="0"/>
          </a:p>
        </p:txBody>
      </p:sp>
      <p:sp>
        <p:nvSpPr>
          <p:cNvPr id="4" name="灯片编号占位符 3"/>
          <p:cNvSpPr>
            <a:spLocks noGrp="1"/>
          </p:cNvSpPr>
          <p:nvPr>
            <p:ph type="sldNum" sz="quarter" idx="10"/>
          </p:nvPr>
        </p:nvSpPr>
        <p:spPr/>
        <p:txBody>
          <a:bodyPr/>
          <a:lstStyle/>
          <a:p>
            <a:fld id="{73CF384A-AA24-47AE-BDAA-D86D65E8DDE1}" type="slidenum">
              <a:rPr lang="zh-CN" altLang="en-US" smtClean="0"/>
              <a:t>34</a:t>
            </a:fld>
            <a:endParaRPr lang="zh-CN" altLang="en-US"/>
          </a:p>
        </p:txBody>
      </p:sp>
    </p:spTree>
    <p:extLst>
      <p:ext uri="{BB962C8B-B14F-4D97-AF65-F5344CB8AC3E}">
        <p14:creationId xmlns:p14="http://schemas.microsoft.com/office/powerpoint/2010/main" val="3279826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於是我們加入了</a:t>
            </a:r>
            <a:r>
              <a:rPr lang="en-US" altLang="zh-TW" dirty="0" err="1" smtClean="0"/>
              <a:t>Numba</a:t>
            </a:r>
            <a:r>
              <a:rPr lang="zh-TW" altLang="en-US" dirty="0" smtClean="0"/>
              <a:t>套件讓</a:t>
            </a:r>
            <a:r>
              <a:rPr lang="en-US" altLang="zh-TW" dirty="0" smtClean="0"/>
              <a:t>python</a:t>
            </a:r>
            <a:r>
              <a:rPr lang="zh-TW" altLang="en-US" dirty="0" smtClean="0"/>
              <a:t> 的迴圈及陣列運算在</a:t>
            </a:r>
            <a:r>
              <a:rPr lang="en-US" altLang="zh-TW" dirty="0" err="1" smtClean="0"/>
              <a:t>gpu</a:t>
            </a:r>
            <a:r>
              <a:rPr lang="zh-TW" altLang="en-US" dirty="0" smtClean="0"/>
              <a:t>上作並行處理，以此提高效率，因此也順利地將</a:t>
            </a:r>
            <a:r>
              <a:rPr lang="en-US" altLang="zh-TW" dirty="0" smtClean="0"/>
              <a:t>word2vec</a:t>
            </a:r>
            <a:r>
              <a:rPr lang="zh-TW" altLang="en-US" dirty="0" smtClean="0"/>
              <a:t>建構的食譜向量提升到</a:t>
            </a:r>
            <a:r>
              <a:rPr lang="en-US" altLang="zh-TW" dirty="0" smtClean="0"/>
              <a:t>0.18</a:t>
            </a:r>
            <a:r>
              <a:rPr lang="zh-TW" altLang="en-US" dirty="0" smtClean="0"/>
              <a:t>秒即可完成運算，而我們最終也採用</a:t>
            </a:r>
            <a:r>
              <a:rPr lang="en-US" altLang="zh-TW" dirty="0" smtClean="0"/>
              <a:t>word2vec</a:t>
            </a:r>
            <a:r>
              <a:rPr lang="zh-TW" altLang="en-US" dirty="0" smtClean="0"/>
              <a:t>加上</a:t>
            </a:r>
            <a:r>
              <a:rPr lang="en-US" altLang="zh-TW" dirty="0" err="1" smtClean="0"/>
              <a:t>numba</a:t>
            </a:r>
            <a:r>
              <a:rPr lang="zh-TW" altLang="en-US" dirty="0" smtClean="0"/>
              <a:t>來建構推薦系統，實現使用者操作時的即時運算，將使用者現有的食材資訊，轉換成向量後，利用此模型計算得到使用者的食譜推薦清單，再以此做個性化推薦</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t>楔子</a:t>
            </a:r>
            <a:endParaRPr lang="en-US" altLang="zh-TW" dirty="0" smtClean="0"/>
          </a:p>
          <a:p>
            <a:r>
              <a:rPr lang="zh-TW" altLang="en-US" dirty="0" smtClean="0"/>
              <a:t>接下來則請睿濂來為我們介紹專題中的圖像辨識部分如何訓練及完成食材的辨識</a:t>
            </a:r>
          </a:p>
        </p:txBody>
      </p:sp>
      <p:sp>
        <p:nvSpPr>
          <p:cNvPr id="4" name="灯片编号占位符 3"/>
          <p:cNvSpPr>
            <a:spLocks noGrp="1"/>
          </p:cNvSpPr>
          <p:nvPr>
            <p:ph type="sldNum" sz="quarter" idx="10"/>
          </p:nvPr>
        </p:nvSpPr>
        <p:spPr/>
        <p:txBody>
          <a:bodyPr/>
          <a:lstStyle/>
          <a:p>
            <a:fld id="{73CF384A-AA24-47AE-BDAA-D86D65E8DDE1}" type="slidenum">
              <a:rPr lang="zh-CN" altLang="en-US" smtClean="0"/>
              <a:t>35</a:t>
            </a:fld>
            <a:endParaRPr lang="zh-CN" altLang="en-US"/>
          </a:p>
        </p:txBody>
      </p:sp>
    </p:spTree>
    <p:extLst>
      <p:ext uri="{BB962C8B-B14F-4D97-AF65-F5344CB8AC3E}">
        <p14:creationId xmlns:p14="http://schemas.microsoft.com/office/powerpoint/2010/main" val="822934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err="1" smtClean="0"/>
              <a:t>Keras_CNN</a:t>
            </a:r>
            <a:r>
              <a:rPr lang="zh-TW" altLang="en-US" dirty="0" smtClean="0"/>
              <a:t>目前是屬於</a:t>
            </a:r>
            <a:r>
              <a:rPr lang="en-US" altLang="zh-TW" dirty="0" err="1" smtClean="0"/>
              <a:t>tensorflow</a:t>
            </a:r>
            <a:r>
              <a:rPr lang="zh-TW" altLang="en-US" dirty="0" smtClean="0"/>
              <a:t>框架中的輕量建模工具，可以快速建構神經網絡模型，同時可以使用許多現成的預訓練模型：</a:t>
            </a:r>
            <a:endParaRPr lang="en-US" altLang="zh-TW" dirty="0" smtClean="0"/>
          </a:p>
          <a:p>
            <a:r>
              <a:rPr lang="en-US" altLang="zh-TW" dirty="0" smtClean="0"/>
              <a:t>Yolo</a:t>
            </a:r>
            <a:r>
              <a:rPr lang="zh-TW" altLang="en-US" dirty="0" smtClean="0"/>
              <a:t>則是近年很熱門的的模型，屬於</a:t>
            </a:r>
            <a:r>
              <a:rPr lang="en-US" altLang="zh-TW" dirty="0" err="1" smtClean="0"/>
              <a:t>darknet</a:t>
            </a:r>
            <a:r>
              <a:rPr lang="zh-TW" altLang="en-US" dirty="0" smtClean="0"/>
              <a:t>框架建構，使用</a:t>
            </a:r>
            <a:r>
              <a:rPr lang="en-US" altLang="zh-TW" dirty="0" err="1" smtClean="0"/>
              <a:t>tensorflow</a:t>
            </a:r>
            <a:r>
              <a:rPr lang="zh-TW" altLang="en-US" dirty="0" smtClean="0"/>
              <a:t>也可以使用</a:t>
            </a:r>
            <a:r>
              <a:rPr lang="en-US" altLang="zh-TW" dirty="0" smtClean="0"/>
              <a:t>yolov3</a:t>
            </a:r>
            <a:r>
              <a:rPr lang="zh-TW" altLang="en-US" dirty="0" smtClean="0"/>
              <a:t>以前的模型，但</a:t>
            </a:r>
            <a:r>
              <a:rPr lang="en-US" altLang="zh-TW" dirty="0" smtClean="0"/>
              <a:t>v4</a:t>
            </a:r>
            <a:r>
              <a:rPr lang="zh-TW" altLang="en-US" dirty="0" smtClean="0"/>
              <a:t>與</a:t>
            </a:r>
            <a:r>
              <a:rPr lang="en-US" altLang="zh-TW" dirty="0" smtClean="0"/>
              <a:t>v5</a:t>
            </a:r>
            <a:r>
              <a:rPr lang="zh-TW" altLang="en-US" dirty="0" smtClean="0"/>
              <a:t>都各別獨立。</a:t>
            </a:r>
            <a:endParaRPr lang="en-US" altLang="zh-TW" dirty="0" smtClean="0"/>
          </a:p>
          <a:p>
            <a:endParaRPr lang="en-US" altLang="zh-TW"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37</a:t>
            </a:fld>
            <a:endParaRPr lang="zh-CN" altLang="en-US"/>
          </a:p>
        </p:txBody>
      </p:sp>
    </p:spTree>
    <p:extLst>
      <p:ext uri="{BB962C8B-B14F-4D97-AF65-F5344CB8AC3E}">
        <p14:creationId xmlns:p14="http://schemas.microsoft.com/office/powerpoint/2010/main" val="618109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在這裡我們主要提及的</a:t>
            </a:r>
            <a:r>
              <a:rPr lang="en-US" altLang="zh-TW" dirty="0" smtClean="0"/>
              <a:t>yolo</a:t>
            </a:r>
            <a:r>
              <a:rPr lang="zh-TW" altLang="en-US" dirty="0" smtClean="0"/>
              <a:t>模型是屬於</a:t>
            </a:r>
            <a:r>
              <a:rPr lang="en-US" altLang="zh-TW" dirty="0" smtClean="0"/>
              <a:t>v4</a:t>
            </a:r>
            <a:r>
              <a:rPr lang="zh-TW" altLang="en-US" dirty="0" smtClean="0"/>
              <a:t>版本，雖然</a:t>
            </a:r>
            <a:r>
              <a:rPr lang="en-US" altLang="zh-TW" dirty="0" smtClean="0"/>
              <a:t>v3</a:t>
            </a:r>
            <a:r>
              <a:rPr lang="zh-TW" altLang="en-US" dirty="0" smtClean="0"/>
              <a:t>在社區上的表現也不錯，但</a:t>
            </a:r>
            <a:r>
              <a:rPr lang="en-US" altLang="zh-TW" dirty="0" smtClean="0"/>
              <a:t>v4</a:t>
            </a:r>
            <a:r>
              <a:rPr lang="zh-TW" altLang="en-US" dirty="0" smtClean="0"/>
              <a:t>更優秀。</a:t>
            </a:r>
            <a:endParaRPr lang="en-US" altLang="zh-TW" dirty="0" smtClean="0"/>
          </a:p>
          <a:p>
            <a:r>
              <a:rPr lang="zh-TW" altLang="en-US" dirty="0" smtClean="0"/>
              <a:t>兩者辨識工具的原理這裡不多講解，我們只呈現我們當初在選擇時注重的區別。</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雖然其實</a:t>
            </a:r>
            <a:r>
              <a:rPr lang="en-US" altLang="zh-TW" dirty="0" smtClean="0"/>
              <a:t>KERAS</a:t>
            </a:r>
            <a:r>
              <a:rPr lang="zh-TW" altLang="en-US" dirty="0" smtClean="0"/>
              <a:t>與</a:t>
            </a:r>
            <a:r>
              <a:rPr lang="en-US" altLang="zh-TW" dirty="0" smtClean="0"/>
              <a:t>YOLO</a:t>
            </a:r>
            <a:r>
              <a:rPr lang="zh-TW" altLang="en-US" dirty="0" smtClean="0"/>
              <a:t>不太能放在同一個層級比較，。</a:t>
            </a:r>
            <a:endParaRPr lang="en-US" altLang="zh-TW" dirty="0" smtClean="0"/>
          </a:p>
          <a:p>
            <a:r>
              <a:rPr lang="zh-TW" altLang="en-US" dirty="0" smtClean="0"/>
              <a:t>各位可以看到我們主要注重的五個區別，而在這五點中，特別讓我們重視的是</a:t>
            </a:r>
            <a:r>
              <a:rPr lang="en-US" altLang="zh-TW" dirty="0" smtClean="0"/>
              <a:t>456</a:t>
            </a:r>
            <a:r>
              <a:rPr lang="zh-TW" altLang="en-US" dirty="0" smtClean="0"/>
              <a:t>三點，</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訓練時間與模型精度這兩點很好理解，但標籤偵測這點，是起初讓我們難以抉擇的點。</a:t>
            </a:r>
            <a:endParaRPr lang="en-US" altLang="zh-TW" dirty="0" smtClean="0"/>
          </a:p>
        </p:txBody>
      </p:sp>
      <p:sp>
        <p:nvSpPr>
          <p:cNvPr id="4" name="灯片编号占位符 3"/>
          <p:cNvSpPr>
            <a:spLocks noGrp="1"/>
          </p:cNvSpPr>
          <p:nvPr>
            <p:ph type="sldNum" sz="quarter" idx="10"/>
          </p:nvPr>
        </p:nvSpPr>
        <p:spPr/>
        <p:txBody>
          <a:bodyPr/>
          <a:lstStyle/>
          <a:p>
            <a:fld id="{73CF384A-AA24-47AE-BDAA-D86D65E8DDE1}" type="slidenum">
              <a:rPr lang="zh-CN" altLang="en-US" smtClean="0"/>
              <a:t>38</a:t>
            </a:fld>
            <a:endParaRPr lang="zh-CN" altLang="en-US"/>
          </a:p>
        </p:txBody>
      </p:sp>
    </p:spTree>
    <p:extLst>
      <p:ext uri="{BB962C8B-B14F-4D97-AF65-F5344CB8AC3E}">
        <p14:creationId xmlns:p14="http://schemas.microsoft.com/office/powerpoint/2010/main" val="1492242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這張圖是我們主要使用的模型與功能</a:t>
            </a:r>
            <a:endParaRPr lang="en-US" altLang="zh-TW" dirty="0" smtClean="0"/>
          </a:p>
          <a:p>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39</a:t>
            </a:fld>
            <a:endParaRPr lang="zh-CN" altLang="en-US"/>
          </a:p>
        </p:txBody>
      </p:sp>
    </p:spTree>
    <p:extLst>
      <p:ext uri="{BB962C8B-B14F-4D97-AF65-F5344CB8AC3E}">
        <p14:creationId xmlns:p14="http://schemas.microsoft.com/office/powerpoint/2010/main" val="1366298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照著念即可</a:t>
            </a:r>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41</a:t>
            </a:fld>
            <a:endParaRPr lang="zh-CN" altLang="en-US"/>
          </a:p>
        </p:txBody>
      </p:sp>
    </p:spTree>
    <p:extLst>
      <p:ext uri="{BB962C8B-B14F-4D97-AF65-F5344CB8AC3E}">
        <p14:creationId xmlns:p14="http://schemas.microsoft.com/office/powerpoint/2010/main" val="126959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因為訓練圖片量有限</a:t>
            </a:r>
            <a:r>
              <a:rPr lang="en-US" altLang="zh-TW" dirty="0" smtClean="0"/>
              <a:t>,</a:t>
            </a:r>
            <a:r>
              <a:rPr lang="zh-TW" altLang="en-US" dirty="0" smtClean="0"/>
              <a:t>即使我們多次調整參數實驗後</a:t>
            </a:r>
            <a:r>
              <a:rPr lang="en-US" altLang="zh-TW" dirty="0" smtClean="0"/>
              <a:t>,</a:t>
            </a:r>
            <a:r>
              <a:rPr lang="zh-TW" altLang="en-US" dirty="0" smtClean="0"/>
              <a:t>仍然只能只能將精度增長到</a:t>
            </a:r>
            <a:r>
              <a:rPr lang="en-US" altLang="zh-TW" dirty="0" smtClean="0"/>
              <a:t>71%</a:t>
            </a:r>
            <a:r>
              <a:rPr lang="zh-TW" altLang="en-US" dirty="0" smtClean="0"/>
              <a:t>的水平</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當然</a:t>
            </a:r>
            <a:r>
              <a:rPr lang="en-US" altLang="zh-TW" dirty="0" smtClean="0"/>
              <a:t>,</a:t>
            </a:r>
            <a:r>
              <a:rPr lang="zh-TW" altLang="en-US" dirty="0" smtClean="0"/>
              <a:t>這是訓練與驗證集的交叉</a:t>
            </a:r>
            <a:r>
              <a:rPr lang="en-US" altLang="zh-TW" dirty="0" smtClean="0"/>
              <a:t>,</a:t>
            </a:r>
            <a:r>
              <a:rPr lang="zh-TW" altLang="en-US" dirty="0" smtClean="0"/>
              <a:t>實際上辨識的過程幾乎所有圖像都可以順利標籤正確</a:t>
            </a:r>
            <a:r>
              <a:rPr lang="en-US" altLang="zh-TW" dirty="0" smtClean="0"/>
              <a:t>,</a:t>
            </a:r>
            <a:r>
              <a:rPr lang="zh-TW" altLang="en-US" dirty="0" smtClean="0"/>
              <a:t>只是說精度較低多少還是有影響</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像是會產生這樣的情況</a:t>
            </a:r>
            <a:r>
              <a:rPr lang="en-US" altLang="zh-TW" dirty="0" smtClean="0"/>
              <a:t>(</a:t>
            </a:r>
            <a:r>
              <a:rPr lang="zh-TW" altLang="en-US" dirty="0" smtClean="0"/>
              <a:t>動畫一</a:t>
            </a:r>
            <a:r>
              <a:rPr lang="en-US" altLang="zh-TW"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五顆番茄只能抓出三顆</a:t>
            </a:r>
            <a:r>
              <a:rPr lang="en-US" altLang="zh-TW" dirty="0" smtClean="0"/>
              <a:t>,</a:t>
            </a:r>
            <a:r>
              <a:rPr lang="zh-TW" altLang="en-US" dirty="0" smtClean="0"/>
              <a:t>標籤的不完全</a:t>
            </a:r>
            <a:r>
              <a:rPr lang="en-US" altLang="zh-TW" dirty="0" smtClean="0"/>
              <a:t>,</a:t>
            </a:r>
            <a:r>
              <a:rPr lang="zh-TW" altLang="en-US" dirty="0" smtClean="0"/>
              <a:t>不過這種情況可以隨著訓練集增加而減少</a:t>
            </a:r>
            <a:endParaRPr lang="en-US" altLang="zh-TW" dirty="0" smtClean="0"/>
          </a:p>
        </p:txBody>
      </p:sp>
      <p:sp>
        <p:nvSpPr>
          <p:cNvPr id="4" name="灯片编号占位符 3"/>
          <p:cNvSpPr>
            <a:spLocks noGrp="1"/>
          </p:cNvSpPr>
          <p:nvPr>
            <p:ph type="sldNum" sz="quarter" idx="10"/>
          </p:nvPr>
        </p:nvSpPr>
        <p:spPr/>
        <p:txBody>
          <a:bodyPr/>
          <a:lstStyle/>
          <a:p>
            <a:fld id="{73CF384A-AA24-47AE-BDAA-D86D65E8DDE1}" type="slidenum">
              <a:rPr lang="zh-CN" altLang="en-US" smtClean="0"/>
              <a:t>42</a:t>
            </a:fld>
            <a:endParaRPr lang="zh-CN" altLang="en-US"/>
          </a:p>
        </p:txBody>
      </p:sp>
    </p:spTree>
    <p:extLst>
      <p:ext uri="{BB962C8B-B14F-4D97-AF65-F5344CB8AC3E}">
        <p14:creationId xmlns:p14="http://schemas.microsoft.com/office/powerpoint/2010/main" val="2818240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在我們專案功能中有個需要超即時圖片辨識的功能名為</a:t>
            </a:r>
            <a:r>
              <a:rPr lang="en-US" altLang="zh-TW" dirty="0" smtClean="0"/>
              <a:t>“</a:t>
            </a:r>
            <a:r>
              <a:rPr lang="zh-TW" altLang="en-US" dirty="0" smtClean="0"/>
              <a:t>買菜助手</a:t>
            </a:r>
            <a:r>
              <a:rPr lang="en-US" altLang="zh-TW" dirty="0" smtClean="0"/>
              <a:t>”,</a:t>
            </a:r>
            <a:r>
              <a:rPr lang="zh-TW" altLang="en-US" dirty="0" smtClean="0"/>
              <a:t>簡單說就是可以能快速辨識購買食材</a:t>
            </a:r>
            <a:r>
              <a:rPr lang="en-US" altLang="zh-TW" dirty="0" smtClean="0"/>
              <a:t>,</a:t>
            </a:r>
            <a:r>
              <a:rPr lang="zh-TW" altLang="en-US" dirty="0" smtClean="0"/>
              <a:t>使用方式會由我們其他組員說明</a:t>
            </a:r>
          </a:p>
          <a:p>
            <a:r>
              <a:rPr lang="zh-TW" altLang="en-US" dirty="0" smtClean="0"/>
              <a:t>這裡只提及因為需要極短時間的辨識</a:t>
            </a:r>
            <a:r>
              <a:rPr lang="en-US" altLang="zh-TW" dirty="0" smtClean="0"/>
              <a:t>,</a:t>
            </a:r>
            <a:r>
              <a:rPr lang="zh-TW" altLang="en-US" dirty="0" smtClean="0"/>
              <a:t>因此選用相對輕量級的特徵汲取方式來操作模型</a:t>
            </a:r>
            <a:r>
              <a:rPr lang="en-US" altLang="zh-TW" dirty="0" smtClean="0"/>
              <a:t>,</a:t>
            </a:r>
            <a:r>
              <a:rPr lang="zh-TW" altLang="en-US" dirty="0" smtClean="0"/>
              <a:t>此模型繼承了</a:t>
            </a:r>
            <a:r>
              <a:rPr lang="en-US" altLang="zh-TW" dirty="0" smtClean="0"/>
              <a:t>inceptionv3</a:t>
            </a:r>
            <a:r>
              <a:rPr lang="zh-TW" altLang="en-US" dirty="0" smtClean="0"/>
              <a:t>的精準優勢</a:t>
            </a:r>
            <a:r>
              <a:rPr lang="en-US" altLang="zh-TW" dirty="0" smtClean="0"/>
              <a:t>,</a:t>
            </a:r>
            <a:r>
              <a:rPr lang="zh-TW" altLang="en-US" dirty="0" smtClean="0"/>
              <a:t>也大大減少訓練資料的需求</a:t>
            </a:r>
            <a:endParaRPr lang="en-US" altLang="zh-TW" dirty="0" smtClean="0"/>
          </a:p>
          <a:p>
            <a:endParaRPr lang="en-US" altLang="zh-TW" dirty="0" smtClean="0"/>
          </a:p>
          <a:p>
            <a:r>
              <a:rPr lang="en-US" altLang="zh-TW" dirty="0" smtClean="0"/>
              <a:t>(</a:t>
            </a:r>
            <a:r>
              <a:rPr lang="zh-TW" altLang="en-US" dirty="0" smtClean="0"/>
              <a:t>剩下的照著念</a:t>
            </a:r>
            <a:r>
              <a:rPr lang="en-US" altLang="zh-TW" dirty="0" smtClean="0"/>
              <a:t>,</a:t>
            </a:r>
            <a:r>
              <a:rPr lang="zh-TW" altLang="en-US" dirty="0" smtClean="0"/>
              <a:t>最後呈現兩個圖</a:t>
            </a:r>
            <a:r>
              <a:rPr lang="en-US" altLang="zh-TW" dirty="0" smtClean="0"/>
              <a:t>)</a:t>
            </a:r>
            <a:endParaRPr lang="zh-TW" altLang="en-US" dirty="0" smtClean="0"/>
          </a:p>
        </p:txBody>
      </p:sp>
      <p:sp>
        <p:nvSpPr>
          <p:cNvPr id="4" name="灯片编号占位符 3"/>
          <p:cNvSpPr>
            <a:spLocks noGrp="1"/>
          </p:cNvSpPr>
          <p:nvPr>
            <p:ph type="sldNum" sz="quarter" idx="10"/>
          </p:nvPr>
        </p:nvSpPr>
        <p:spPr/>
        <p:txBody>
          <a:bodyPr/>
          <a:lstStyle/>
          <a:p>
            <a:fld id="{73CF384A-AA24-47AE-BDAA-D86D65E8DDE1}" type="slidenum">
              <a:rPr lang="zh-CN" altLang="en-US" smtClean="0"/>
              <a:t>43</a:t>
            </a:fld>
            <a:endParaRPr lang="zh-CN" altLang="en-US"/>
          </a:p>
        </p:txBody>
      </p:sp>
    </p:spTree>
    <p:extLst>
      <p:ext uri="{BB962C8B-B14F-4D97-AF65-F5344CB8AC3E}">
        <p14:creationId xmlns:p14="http://schemas.microsoft.com/office/powerpoint/2010/main" val="1050438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49</a:t>
            </a:fld>
            <a:endParaRPr lang="zh-CN" altLang="en-US"/>
          </a:p>
        </p:txBody>
      </p:sp>
    </p:spTree>
    <p:extLst>
      <p:ext uri="{BB962C8B-B14F-4D97-AF65-F5344CB8AC3E}">
        <p14:creationId xmlns:p14="http://schemas.microsoft.com/office/powerpoint/2010/main" val="2833132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我們的產品緊扣著三個環節 智能冰箱、食材庫存、以及食譜推薦，核心理念即是讓使用者僅透過手機簡單的點選便能實現所有操作</a:t>
            </a:r>
            <a:endParaRPr lang="en-US" altLang="zh-TW" dirty="0" smtClean="0"/>
          </a:p>
          <a:p>
            <a:r>
              <a:rPr lang="en-US" altLang="zh-TW" dirty="0" smtClean="0"/>
              <a:t>NEXT</a:t>
            </a:r>
          </a:p>
          <a:p>
            <a:r>
              <a:rPr lang="zh-TW" altLang="en-US" dirty="0" smtClean="0"/>
              <a:t>以下是我們的功能簡介</a:t>
            </a:r>
            <a:r>
              <a:rPr lang="en-US" altLang="zh-TW" dirty="0" smtClean="0"/>
              <a:t>…</a:t>
            </a:r>
            <a:endParaRPr lang="zh-TW"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CF384A-AA24-47AE-BDAA-D86D65E8DDE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748577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50</a:t>
            </a:fld>
            <a:endParaRPr lang="zh-CN" altLang="en-US"/>
          </a:p>
        </p:txBody>
      </p:sp>
    </p:spTree>
    <p:extLst>
      <p:ext uri="{BB962C8B-B14F-4D97-AF65-F5344CB8AC3E}">
        <p14:creationId xmlns:p14="http://schemas.microsoft.com/office/powerpoint/2010/main" val="4063481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51</a:t>
            </a:fld>
            <a:endParaRPr lang="zh-CN" altLang="en-US"/>
          </a:p>
        </p:txBody>
      </p:sp>
    </p:spTree>
    <p:extLst>
      <p:ext uri="{BB962C8B-B14F-4D97-AF65-F5344CB8AC3E}">
        <p14:creationId xmlns:p14="http://schemas.microsoft.com/office/powerpoint/2010/main" val="1448603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這張圖是我們主要使用的模型與功能</a:t>
            </a:r>
            <a:endParaRPr lang="en-US" altLang="zh-TW" dirty="0" smtClean="0"/>
          </a:p>
          <a:p>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52</a:t>
            </a:fld>
            <a:endParaRPr lang="zh-CN" altLang="en-US"/>
          </a:p>
        </p:txBody>
      </p:sp>
    </p:spTree>
    <p:extLst>
      <p:ext uri="{BB962C8B-B14F-4D97-AF65-F5344CB8AC3E}">
        <p14:creationId xmlns:p14="http://schemas.microsoft.com/office/powerpoint/2010/main" val="8675737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53</a:t>
            </a:fld>
            <a:endParaRPr lang="zh-CN" altLang="en-US"/>
          </a:p>
        </p:txBody>
      </p:sp>
    </p:spTree>
    <p:extLst>
      <p:ext uri="{BB962C8B-B14F-4D97-AF65-F5344CB8AC3E}">
        <p14:creationId xmlns:p14="http://schemas.microsoft.com/office/powerpoint/2010/main" val="814195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首先，功能面向，主要是智能儲物使用，也就是為了滿足用戶在智慧冰箱上的食材放置與儲存；而在設計面向，是由</a:t>
            </a:r>
            <a:r>
              <a:rPr lang="en-US" altLang="zh-TW" sz="1200" kern="1200" dirty="0" smtClean="0">
                <a:solidFill>
                  <a:schemeClr val="tx1"/>
                </a:solidFill>
                <a:effectLst/>
                <a:latin typeface="+mn-lt"/>
                <a:ea typeface="+mn-ea"/>
                <a:cs typeface="+mn-cs"/>
              </a:rPr>
              <a:t>linebot</a:t>
            </a:r>
            <a:r>
              <a:rPr lang="zh-TW" altLang="zh-TW" sz="1200" kern="1200" dirty="0" smtClean="0">
                <a:solidFill>
                  <a:schemeClr val="tx1"/>
                </a:solidFill>
                <a:effectLst/>
                <a:latin typeface="+mn-lt"/>
                <a:ea typeface="+mn-ea"/>
                <a:cs typeface="+mn-cs"/>
              </a:rPr>
              <a:t>作為用戶的前端介面，與冰箱終端做互動。而終端的冰箱主機板，我們選擇了</a:t>
            </a:r>
            <a:r>
              <a:rPr lang="en-US" altLang="zh-TW" sz="1200" kern="1200" dirty="0" err="1" smtClean="0">
                <a:solidFill>
                  <a:schemeClr val="tx1"/>
                </a:solidFill>
                <a:effectLst/>
                <a:latin typeface="+mn-lt"/>
                <a:ea typeface="+mn-ea"/>
                <a:cs typeface="+mn-cs"/>
              </a:rPr>
              <a:t>raspberrypi</a:t>
            </a:r>
            <a:r>
              <a:rPr lang="zh-TW" altLang="zh-TW" sz="1200" kern="1200" dirty="0" smtClean="0">
                <a:solidFill>
                  <a:schemeClr val="tx1"/>
                </a:solidFill>
                <a:effectLst/>
                <a:latin typeface="+mn-lt"/>
                <a:ea typeface="+mn-ea"/>
                <a:cs typeface="+mn-cs"/>
              </a:rPr>
              <a:t>，也就是俗稱的樹莓派微型電腦。</a:t>
            </a:r>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55</a:t>
            </a:fld>
            <a:endParaRPr lang="zh-CN" altLang="en-US"/>
          </a:p>
        </p:txBody>
      </p:sp>
    </p:spTree>
    <p:extLst>
      <p:ext uri="{BB962C8B-B14F-4D97-AF65-F5344CB8AC3E}">
        <p14:creationId xmlns:p14="http://schemas.microsoft.com/office/powerpoint/2010/main" val="2551370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我們同時比較過</a:t>
            </a:r>
            <a:r>
              <a:rPr lang="en-US" altLang="zh-TW" sz="1200" kern="1200" dirty="0" err="1" smtClean="0">
                <a:solidFill>
                  <a:schemeClr val="tx1"/>
                </a:solidFill>
                <a:effectLst/>
                <a:latin typeface="+mn-lt"/>
                <a:ea typeface="+mn-ea"/>
                <a:cs typeface="+mn-cs"/>
              </a:rPr>
              <a:t>raspberrypi</a:t>
            </a:r>
            <a:r>
              <a:rPr lang="zh-TW" altLang="zh-TW" sz="1200" kern="1200" dirty="0" smtClean="0">
                <a:solidFill>
                  <a:schemeClr val="tx1"/>
                </a:solidFill>
                <a:effectLst/>
                <a:latin typeface="+mn-lt"/>
                <a:ea typeface="+mn-ea"/>
                <a:cs typeface="+mn-cs"/>
              </a:rPr>
              <a:t>與</a:t>
            </a:r>
            <a:r>
              <a:rPr lang="en-US" altLang="zh-TW" sz="1200" kern="1200" dirty="0" err="1" smtClean="0">
                <a:solidFill>
                  <a:schemeClr val="tx1"/>
                </a:solidFill>
                <a:effectLst/>
                <a:latin typeface="+mn-lt"/>
                <a:ea typeface="+mn-ea"/>
                <a:cs typeface="+mn-cs"/>
              </a:rPr>
              <a:t>arduino</a:t>
            </a:r>
            <a:r>
              <a:rPr lang="zh-TW" altLang="zh-TW" sz="1200" kern="1200" dirty="0" smtClean="0">
                <a:solidFill>
                  <a:schemeClr val="tx1"/>
                </a:solidFill>
                <a:effectLst/>
                <a:latin typeface="+mn-lt"/>
                <a:ea typeface="+mn-ea"/>
                <a:cs typeface="+mn-cs"/>
              </a:rPr>
              <a:t>兩者單機版的效能，最終取捨</a:t>
            </a:r>
            <a:r>
              <a:rPr lang="en-US" altLang="zh-TW" sz="1200" kern="1200" dirty="0" err="1" smtClean="0">
                <a:solidFill>
                  <a:schemeClr val="tx1"/>
                </a:solidFill>
                <a:effectLst/>
                <a:latin typeface="+mn-lt"/>
                <a:ea typeface="+mn-ea"/>
                <a:cs typeface="+mn-cs"/>
              </a:rPr>
              <a:t>raspberrypi</a:t>
            </a:r>
            <a:r>
              <a:rPr lang="zh-TW" altLang="zh-TW" sz="1200" kern="1200" dirty="0" smtClean="0">
                <a:solidFill>
                  <a:schemeClr val="tx1"/>
                </a:solidFill>
                <a:effectLst/>
                <a:latin typeface="+mn-lt"/>
                <a:ea typeface="+mn-ea"/>
                <a:cs typeface="+mn-cs"/>
              </a:rPr>
              <a:t>的原因主要在於兩點：一是為了避免用戶在高併發的數據操作時造成伺服器主機端過載，因此將可以在冰箱終端完成的工作，都放在終端完成，為此完整的微型計算機樹莓派更適合。二是為了配合圖像辨識偵測，圖像辨識的模型我們是選用</a:t>
            </a:r>
            <a:r>
              <a:rPr lang="en-US" altLang="zh-TW" sz="1200" kern="1200" dirty="0" err="1" smtClean="0">
                <a:solidFill>
                  <a:schemeClr val="tx1"/>
                </a:solidFill>
                <a:effectLst/>
                <a:latin typeface="+mn-lt"/>
                <a:ea typeface="+mn-ea"/>
                <a:cs typeface="+mn-cs"/>
              </a:rPr>
              <a:t>tensorflow</a:t>
            </a:r>
            <a:r>
              <a:rPr lang="zh-TW" altLang="zh-TW" sz="1200" kern="1200" dirty="0" smtClean="0">
                <a:solidFill>
                  <a:schemeClr val="tx1"/>
                </a:solidFill>
                <a:effectLst/>
                <a:latin typeface="+mn-lt"/>
                <a:ea typeface="+mn-ea"/>
                <a:cs typeface="+mn-cs"/>
              </a:rPr>
              <a:t>框架，因此支援</a:t>
            </a:r>
            <a:r>
              <a:rPr lang="en-US" altLang="zh-TW" sz="1200" kern="1200" dirty="0" smtClean="0">
                <a:solidFill>
                  <a:schemeClr val="tx1"/>
                </a:solidFill>
                <a:effectLst/>
                <a:latin typeface="+mn-lt"/>
                <a:ea typeface="+mn-ea"/>
                <a:cs typeface="+mn-cs"/>
              </a:rPr>
              <a:t>python</a:t>
            </a:r>
            <a:r>
              <a:rPr lang="zh-TW" altLang="zh-TW" sz="1200" kern="1200" dirty="0" smtClean="0">
                <a:solidFill>
                  <a:schemeClr val="tx1"/>
                </a:solidFill>
                <a:effectLst/>
                <a:latin typeface="+mn-lt"/>
                <a:ea typeface="+mn-ea"/>
                <a:cs typeface="+mn-cs"/>
              </a:rPr>
              <a:t>的樹莓派更適合。</a:t>
            </a:r>
            <a:endParaRPr lang="zh-TW" altLang="zh-TW"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CF384A-AA24-47AE-BDAA-D86D65E8DDE1}" type="slidenum">
              <a:rPr lang="zh-CN" altLang="en-US" smtClean="0"/>
              <a:t>56</a:t>
            </a:fld>
            <a:endParaRPr lang="zh-CN" altLang="en-US"/>
          </a:p>
        </p:txBody>
      </p:sp>
    </p:spTree>
    <p:extLst>
      <p:ext uri="{BB962C8B-B14F-4D97-AF65-F5344CB8AC3E}">
        <p14:creationId xmlns:p14="http://schemas.microsoft.com/office/powerpoint/2010/main" val="3864093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kern="1200" dirty="0" smtClean="0">
                <a:solidFill>
                  <a:schemeClr val="tx1"/>
                </a:solidFill>
                <a:effectLst/>
                <a:latin typeface="+mn-lt"/>
                <a:ea typeface="+mn-ea"/>
                <a:cs typeface="+mn-cs"/>
              </a:rPr>
              <a:t>IOT</a:t>
            </a:r>
            <a:r>
              <a:rPr lang="zh-TW" altLang="zh-TW" sz="1200" kern="1200" dirty="0" smtClean="0">
                <a:solidFill>
                  <a:schemeClr val="tx1"/>
                </a:solidFill>
                <a:effectLst/>
                <a:latin typeface="+mn-lt"/>
                <a:ea typeface="+mn-ea"/>
                <a:cs typeface="+mn-cs"/>
              </a:rPr>
              <a:t>的程式實現上是由物件感測、圖像辨識、數據傳輸三個任務環節組成，以下我會簡單說明一下三個任務的角色扮演。</a:t>
            </a:r>
          </a:p>
          <a:p>
            <a:endParaRPr lang="zh-TW" altLang="en-US" dirty="0" smtClean="0"/>
          </a:p>
        </p:txBody>
      </p:sp>
      <p:sp>
        <p:nvSpPr>
          <p:cNvPr id="4" name="灯片编号占位符 3"/>
          <p:cNvSpPr>
            <a:spLocks noGrp="1"/>
          </p:cNvSpPr>
          <p:nvPr>
            <p:ph type="sldNum" sz="quarter" idx="10"/>
          </p:nvPr>
        </p:nvSpPr>
        <p:spPr/>
        <p:txBody>
          <a:bodyPr/>
          <a:lstStyle/>
          <a:p>
            <a:fld id="{73CF384A-AA24-47AE-BDAA-D86D65E8DDE1}" type="slidenum">
              <a:rPr lang="zh-CN" altLang="en-US" smtClean="0"/>
              <a:t>57</a:t>
            </a:fld>
            <a:endParaRPr lang="zh-CN" altLang="en-US"/>
          </a:p>
        </p:txBody>
      </p:sp>
    </p:spTree>
    <p:extLst>
      <p:ext uri="{BB962C8B-B14F-4D97-AF65-F5344CB8AC3E}">
        <p14:creationId xmlns:p14="http://schemas.microsoft.com/office/powerpoint/2010/main" val="1411561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在食材感測方面，我們需要講解一下，之所以選擇秤重與鏡頭兩個元件，而非與冰箱直接關聯的溫濕度感測，主要是因為我們希望用戶可以在前端介面中，得到進一步的食材食譜相關推薦，而與食譜推薦較有直接關聯的特徵正是食材的單位跟類別，因此用秤重決定食材單位，鏡頭判別食材類別。</a:t>
            </a:r>
            <a:endParaRPr lang="zh-TW" altLang="zh-TW"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CF384A-AA24-47AE-BDAA-D86D65E8DDE1}" type="slidenum">
              <a:rPr lang="zh-CN" altLang="en-US" smtClean="0"/>
              <a:t>58</a:t>
            </a:fld>
            <a:endParaRPr lang="zh-CN" altLang="en-US"/>
          </a:p>
        </p:txBody>
      </p:sp>
    </p:spTree>
    <p:extLst>
      <p:ext uri="{BB962C8B-B14F-4D97-AF65-F5344CB8AC3E}">
        <p14:creationId xmlns:p14="http://schemas.microsoft.com/office/powerpoint/2010/main" val="7759966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食材辨識模型的區塊，</a:t>
            </a:r>
            <a:r>
              <a:rPr lang="en-US" altLang="zh-TW" sz="1200" b="0" i="0" kern="1200" dirty="0" err="1" smtClean="0">
                <a:solidFill>
                  <a:schemeClr val="tx1"/>
                </a:solidFill>
                <a:effectLst/>
                <a:latin typeface="+mn-lt"/>
                <a:ea typeface="+mn-ea"/>
                <a:cs typeface="+mn-cs"/>
              </a:rPr>
              <a:t>Tensorflow</a:t>
            </a:r>
            <a:r>
              <a:rPr lang="zh-TW" altLang="en-US" sz="1200" b="0" i="0" kern="1200" dirty="0" smtClean="0">
                <a:solidFill>
                  <a:schemeClr val="tx1"/>
                </a:solidFill>
                <a:effectLst/>
                <a:latin typeface="+mn-lt"/>
                <a:ea typeface="+mn-ea"/>
                <a:cs typeface="+mn-cs"/>
              </a:rPr>
              <a:t>框架主要用於將食材存入冰箱時，食材分類的模型建置，可以快速有效的區分食材種類；而</a:t>
            </a:r>
            <a:r>
              <a:rPr lang="en-US" altLang="zh-TW" sz="1200" b="0" i="0" kern="1200" dirty="0" smtClean="0">
                <a:solidFill>
                  <a:schemeClr val="tx1"/>
                </a:solidFill>
                <a:effectLst/>
                <a:latin typeface="+mn-lt"/>
                <a:ea typeface="+mn-ea"/>
                <a:cs typeface="+mn-cs"/>
              </a:rPr>
              <a:t>yolo</a:t>
            </a:r>
            <a:r>
              <a:rPr lang="zh-TW" altLang="en-US" sz="1200" b="0" i="0" kern="1200" dirty="0" smtClean="0">
                <a:solidFill>
                  <a:schemeClr val="tx1"/>
                </a:solidFill>
                <a:effectLst/>
                <a:latin typeface="+mn-lt"/>
                <a:ea typeface="+mn-ea"/>
                <a:cs typeface="+mn-cs"/>
              </a:rPr>
              <a:t>因為精度不足的問題，我們暫時沒有使用，若資料量使精度上升超過</a:t>
            </a:r>
            <a:r>
              <a:rPr lang="en-US" altLang="zh-TW" sz="1200" b="0" i="0" kern="1200" dirty="0" smtClean="0">
                <a:solidFill>
                  <a:schemeClr val="tx1"/>
                </a:solidFill>
                <a:effectLst/>
                <a:latin typeface="+mn-lt"/>
                <a:ea typeface="+mn-ea"/>
                <a:cs typeface="+mn-cs"/>
              </a:rPr>
              <a:t>80%</a:t>
            </a:r>
            <a:r>
              <a:rPr lang="zh-TW" altLang="en-US" sz="1200" b="0" i="0" kern="1200" dirty="0" smtClean="0">
                <a:solidFill>
                  <a:schemeClr val="tx1"/>
                </a:solidFill>
                <a:effectLst/>
                <a:latin typeface="+mn-lt"/>
                <a:ea typeface="+mn-ea"/>
                <a:cs typeface="+mn-cs"/>
              </a:rPr>
              <a:t>，則會應用食材的即時偵測上。</a:t>
            </a:r>
            <a:endParaRPr lang="en-US" altLang="zh-TW" dirty="0" smtClean="0"/>
          </a:p>
        </p:txBody>
      </p:sp>
      <p:sp>
        <p:nvSpPr>
          <p:cNvPr id="4" name="灯片编号占位符 3"/>
          <p:cNvSpPr>
            <a:spLocks noGrp="1"/>
          </p:cNvSpPr>
          <p:nvPr>
            <p:ph type="sldNum" sz="quarter" idx="10"/>
          </p:nvPr>
        </p:nvSpPr>
        <p:spPr/>
        <p:txBody>
          <a:bodyPr/>
          <a:lstStyle/>
          <a:p>
            <a:fld id="{73CF384A-AA24-47AE-BDAA-D86D65E8DDE1}" type="slidenum">
              <a:rPr lang="zh-CN" altLang="en-US" smtClean="0"/>
              <a:t>59</a:t>
            </a:fld>
            <a:endParaRPr lang="zh-CN" altLang="en-US"/>
          </a:p>
        </p:txBody>
      </p:sp>
    </p:spTree>
    <p:extLst>
      <p:ext uri="{BB962C8B-B14F-4D97-AF65-F5344CB8AC3E}">
        <p14:creationId xmlns:p14="http://schemas.microsoft.com/office/powerpoint/2010/main" val="1150734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數據傳輸的部分，是以</a:t>
            </a:r>
            <a:r>
              <a:rPr lang="en-US" altLang="zh-TW" sz="1200" kern="1200" dirty="0" err="1" smtClean="0">
                <a:solidFill>
                  <a:schemeClr val="tx1"/>
                </a:solidFill>
                <a:effectLst/>
                <a:latin typeface="+mn-lt"/>
                <a:ea typeface="+mn-ea"/>
                <a:cs typeface="+mn-cs"/>
              </a:rPr>
              <a:t>kafka</a:t>
            </a:r>
            <a:r>
              <a:rPr lang="zh-TW" altLang="zh-TW" sz="1200" kern="1200" dirty="0" smtClean="0">
                <a:solidFill>
                  <a:schemeClr val="tx1"/>
                </a:solidFill>
                <a:effectLst/>
                <a:latin typeface="+mn-lt"/>
                <a:ea typeface="+mn-ea"/>
                <a:cs typeface="+mn-cs"/>
              </a:rPr>
              <a:t>作為主要的流處理平臺。數據在終端處理成</a:t>
            </a:r>
            <a:r>
              <a:rPr lang="en-US" altLang="zh-TW" sz="1200" kern="1200" dirty="0" smtClean="0">
                <a:solidFill>
                  <a:schemeClr val="tx1"/>
                </a:solidFill>
                <a:effectLst/>
                <a:latin typeface="+mn-lt"/>
                <a:ea typeface="+mn-ea"/>
                <a:cs typeface="+mn-cs"/>
              </a:rPr>
              <a:t>json</a:t>
            </a:r>
            <a:r>
              <a:rPr lang="zh-TW" altLang="zh-TW" sz="1200" kern="1200" dirty="0" smtClean="0">
                <a:solidFill>
                  <a:schemeClr val="tx1"/>
                </a:solidFill>
                <a:effectLst/>
                <a:latin typeface="+mn-lt"/>
                <a:ea typeface="+mn-ea"/>
                <a:cs typeface="+mn-cs"/>
              </a:rPr>
              <a:t>檔後生產至</a:t>
            </a:r>
            <a:r>
              <a:rPr lang="en-US" altLang="zh-TW" sz="1200" kern="1200" dirty="0" err="1" smtClean="0">
                <a:solidFill>
                  <a:schemeClr val="tx1"/>
                </a:solidFill>
                <a:effectLst/>
                <a:latin typeface="+mn-lt"/>
                <a:ea typeface="+mn-ea"/>
                <a:cs typeface="+mn-cs"/>
              </a:rPr>
              <a:t>kafka</a:t>
            </a:r>
            <a:r>
              <a:rPr lang="zh-TW" altLang="zh-TW" sz="1200" kern="1200" dirty="0" smtClean="0">
                <a:solidFill>
                  <a:schemeClr val="tx1"/>
                </a:solidFill>
                <a:effectLst/>
                <a:latin typeface="+mn-lt"/>
                <a:ea typeface="+mn-ea"/>
                <a:cs typeface="+mn-cs"/>
              </a:rPr>
              <a:t>，再由</a:t>
            </a:r>
            <a:r>
              <a:rPr lang="en-US" altLang="zh-TW" sz="1200" kern="1200" dirty="0" err="1" smtClean="0">
                <a:solidFill>
                  <a:schemeClr val="tx1"/>
                </a:solidFill>
                <a:effectLst/>
                <a:latin typeface="+mn-lt"/>
                <a:ea typeface="+mn-ea"/>
                <a:cs typeface="+mn-cs"/>
              </a:rPr>
              <a:t>hdfs</a:t>
            </a:r>
            <a:r>
              <a:rPr lang="zh-TW" altLang="zh-TW" sz="1200" kern="1200" dirty="0" smtClean="0">
                <a:solidFill>
                  <a:schemeClr val="tx1"/>
                </a:solidFill>
                <a:effectLst/>
                <a:latin typeface="+mn-lt"/>
                <a:ea typeface="+mn-ea"/>
                <a:cs typeface="+mn-cs"/>
              </a:rPr>
              <a:t>與</a:t>
            </a:r>
            <a:r>
              <a:rPr lang="en-US" altLang="zh-TW" sz="1200" kern="1200" dirty="0" smtClean="0">
                <a:solidFill>
                  <a:schemeClr val="tx1"/>
                </a:solidFill>
                <a:effectLst/>
                <a:latin typeface="+mn-lt"/>
                <a:ea typeface="+mn-ea"/>
                <a:cs typeface="+mn-cs"/>
              </a:rPr>
              <a:t>linebot</a:t>
            </a:r>
            <a:r>
              <a:rPr lang="zh-TW" altLang="zh-TW" sz="1200" kern="1200" dirty="0" smtClean="0">
                <a:solidFill>
                  <a:schemeClr val="tx1"/>
                </a:solidFill>
                <a:effectLst/>
                <a:latin typeface="+mn-lt"/>
                <a:ea typeface="+mn-ea"/>
                <a:cs typeface="+mn-cs"/>
              </a:rPr>
              <a:t>兩者對</a:t>
            </a:r>
            <a:r>
              <a:rPr lang="en-US" altLang="zh-TW" sz="1200" kern="1200" dirty="0" err="1" smtClean="0">
                <a:solidFill>
                  <a:schemeClr val="tx1"/>
                </a:solidFill>
                <a:effectLst/>
                <a:latin typeface="+mn-lt"/>
                <a:ea typeface="+mn-ea"/>
                <a:cs typeface="+mn-cs"/>
              </a:rPr>
              <a:t>kafka</a:t>
            </a:r>
            <a:r>
              <a:rPr lang="zh-TW" altLang="zh-TW" sz="1200" kern="1200" dirty="0" smtClean="0">
                <a:solidFill>
                  <a:schemeClr val="tx1"/>
                </a:solidFill>
                <a:effectLst/>
                <a:latin typeface="+mn-lt"/>
                <a:ea typeface="+mn-ea"/>
                <a:cs typeface="+mn-cs"/>
              </a:rPr>
              <a:t>進行消費。</a:t>
            </a:r>
          </a:p>
          <a:p>
            <a:r>
              <a:rPr lang="zh-TW" altLang="zh-TW" sz="1200" kern="1200" dirty="0" smtClean="0">
                <a:solidFill>
                  <a:schemeClr val="tx1"/>
                </a:solidFill>
                <a:effectLst/>
                <a:latin typeface="+mn-lt"/>
                <a:ea typeface="+mn-ea"/>
                <a:cs typeface="+mn-cs"/>
              </a:rPr>
              <a:t>數據傳輸至</a:t>
            </a:r>
            <a:r>
              <a:rPr lang="en-US" altLang="zh-TW" sz="1200" kern="1200" dirty="0" smtClean="0">
                <a:solidFill>
                  <a:schemeClr val="tx1"/>
                </a:solidFill>
                <a:effectLst/>
                <a:latin typeface="+mn-lt"/>
                <a:ea typeface="+mn-ea"/>
                <a:cs typeface="+mn-cs"/>
              </a:rPr>
              <a:t>linebot</a:t>
            </a:r>
            <a:r>
              <a:rPr lang="zh-TW" altLang="zh-TW" sz="1200" kern="1200" dirty="0" smtClean="0">
                <a:solidFill>
                  <a:schemeClr val="tx1"/>
                </a:solidFill>
                <a:effectLst/>
                <a:latin typeface="+mn-lt"/>
                <a:ea typeface="+mn-ea"/>
                <a:cs typeface="+mn-cs"/>
              </a:rPr>
              <a:t>，目的是為了讓使用者確認放入冰箱的食材正確性，用戶確認完畢後，數據會存入</a:t>
            </a:r>
            <a:r>
              <a:rPr lang="en-US" altLang="zh-TW" sz="1200" kern="1200" dirty="0" err="1" smtClean="0">
                <a:solidFill>
                  <a:schemeClr val="tx1"/>
                </a:solidFill>
                <a:effectLst/>
                <a:latin typeface="+mn-lt"/>
                <a:ea typeface="+mn-ea"/>
                <a:cs typeface="+mn-cs"/>
              </a:rPr>
              <a:t>mySQL</a:t>
            </a:r>
            <a:r>
              <a:rPr lang="zh-TW" altLang="zh-TW" sz="1200" kern="1200" dirty="0" smtClean="0">
                <a:solidFill>
                  <a:schemeClr val="tx1"/>
                </a:solidFill>
                <a:effectLst/>
                <a:latin typeface="+mn-lt"/>
                <a:ea typeface="+mn-ea"/>
                <a:cs typeface="+mn-cs"/>
              </a:rPr>
              <a:t>作為交易性資料；而傳輸至</a:t>
            </a:r>
            <a:r>
              <a:rPr lang="en-US" altLang="zh-TW" sz="1200" kern="1200" dirty="0" err="1" smtClean="0">
                <a:solidFill>
                  <a:schemeClr val="tx1"/>
                </a:solidFill>
                <a:effectLst/>
                <a:latin typeface="+mn-lt"/>
                <a:ea typeface="+mn-ea"/>
                <a:cs typeface="+mn-cs"/>
              </a:rPr>
              <a:t>hdfs</a:t>
            </a:r>
            <a:r>
              <a:rPr lang="zh-TW" altLang="zh-TW" sz="1200" kern="1200" dirty="0" smtClean="0">
                <a:solidFill>
                  <a:schemeClr val="tx1"/>
                </a:solidFill>
                <a:effectLst/>
                <a:latin typeface="+mn-lt"/>
                <a:ea typeface="+mn-ea"/>
                <a:cs typeface="+mn-cs"/>
              </a:rPr>
              <a:t>是為了集結成長期性用戶使用者資料，以便於往後做探索性分析。</a:t>
            </a:r>
            <a:endParaRPr lang="zh-TW" altLang="zh-TW"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CF384A-AA24-47AE-BDAA-D86D65E8DDE1}" type="slidenum">
              <a:rPr lang="zh-CN" altLang="en-US" smtClean="0"/>
              <a:t>60</a:t>
            </a:fld>
            <a:endParaRPr lang="zh-CN" altLang="en-US"/>
          </a:p>
        </p:txBody>
      </p:sp>
    </p:spTree>
    <p:extLst>
      <p:ext uri="{BB962C8B-B14F-4D97-AF65-F5344CB8AC3E}">
        <p14:creationId xmlns:p14="http://schemas.microsoft.com/office/powerpoint/2010/main" val="1279142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smtClean="0">
                <a:solidFill>
                  <a:schemeClr val="tx1"/>
                </a:solidFill>
              </a:rPr>
              <a:t>以下是我們的功能簡介，稍後會在影片中一一呈現出來，接著請觀賞我們的</a:t>
            </a:r>
            <a:r>
              <a:rPr lang="en-US" altLang="zh-TW" sz="1200" b="0" dirty="0" smtClean="0">
                <a:solidFill>
                  <a:schemeClr val="tx1"/>
                </a:solidFill>
              </a:rPr>
              <a:t>DEMO</a:t>
            </a:r>
            <a:r>
              <a:rPr lang="zh-TW" altLang="en-US" sz="1200" b="0" dirty="0" smtClean="0">
                <a:solidFill>
                  <a:schemeClr val="tx1"/>
                </a:solidFill>
              </a:rPr>
              <a:t>影片</a:t>
            </a:r>
            <a:r>
              <a:rPr lang="en-US" altLang="zh-TW" sz="1200" b="0" dirty="0" smtClean="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smtClean="0">
                <a:solidFill>
                  <a:schemeClr val="tx1"/>
                </a:solidFill>
              </a:rPr>
              <a:t>手機</a:t>
            </a:r>
            <a:r>
              <a:rPr lang="en-US" altLang="zh-TW" sz="1200" b="0" dirty="0" smtClean="0">
                <a:solidFill>
                  <a:schemeClr val="tx1"/>
                </a:solidFill>
              </a:rPr>
              <a:t>IoT</a:t>
            </a:r>
            <a:r>
              <a:rPr lang="zh-TW" altLang="en-US" sz="1200" b="0" dirty="0" smtClean="0">
                <a:solidFill>
                  <a:schemeClr val="tx1"/>
                </a:solidFill>
              </a:rPr>
              <a:t>即時記錄食材資訊</a:t>
            </a:r>
            <a:r>
              <a:rPr lang="en-US" altLang="zh-TW" sz="1200" b="0" dirty="0" smtClean="0">
                <a:solidFill>
                  <a:schemeClr val="tx1"/>
                </a:solidFill>
              </a:rPr>
              <a:t>: </a:t>
            </a:r>
            <a:r>
              <a:rPr lang="zh-TW" altLang="en-US" sz="1200" b="0" dirty="0" smtClean="0">
                <a:solidFill>
                  <a:schemeClr val="tx1"/>
                </a:solidFill>
              </a:rPr>
              <a:t>直接透過手機</a:t>
            </a:r>
            <a:r>
              <a:rPr lang="en-US" altLang="zh-TW" sz="1200" b="0" dirty="0" err="1" smtClean="0">
                <a:solidFill>
                  <a:schemeClr val="tx1"/>
                </a:solidFill>
              </a:rPr>
              <a:t>linebot</a:t>
            </a:r>
            <a:r>
              <a:rPr lang="zh-TW" altLang="en-US" sz="1200" b="0" dirty="0" smtClean="0">
                <a:solidFill>
                  <a:schemeClr val="tx1"/>
                </a:solidFill>
              </a:rPr>
              <a:t>聯繫你的智能冰箱做好食材管理</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smtClean="0">
                <a:solidFill>
                  <a:schemeClr val="tx1"/>
                </a:solidFill>
              </a:rPr>
              <a:t>數位化冰箱管理</a:t>
            </a:r>
            <a:r>
              <a:rPr lang="en-US" altLang="zh-TW" sz="1200" b="0" dirty="0" smtClean="0">
                <a:solidFill>
                  <a:schemeClr val="tx1"/>
                </a:solidFill>
              </a:rPr>
              <a:t>:</a:t>
            </a:r>
            <a:r>
              <a:rPr lang="zh-TW" altLang="en-US" sz="1200" b="0" dirty="0" smtClean="0">
                <a:solidFill>
                  <a:schemeClr val="tx1"/>
                </a:solidFill>
              </a:rPr>
              <a:t> </a:t>
            </a:r>
            <a:r>
              <a:rPr lang="zh-TW" altLang="en-US" sz="1200" b="0" dirty="0" smtClean="0"/>
              <a:t>讓你就算身在市場也能清楚知道家裡還有甚麼食材</a:t>
            </a:r>
            <a:endParaRPr lang="en-US" altLang="zh-TW" sz="12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smtClean="0">
                <a:solidFill>
                  <a:schemeClr val="tx1"/>
                </a:solidFill>
              </a:rPr>
              <a:t>不同食材搭配蹦出新滋味</a:t>
            </a:r>
            <a:r>
              <a:rPr lang="en-US" altLang="zh-TW" sz="1200" b="0" dirty="0" smtClean="0">
                <a:solidFill>
                  <a:schemeClr val="tx1"/>
                </a:solidFill>
              </a:rPr>
              <a:t>:</a:t>
            </a:r>
            <a:r>
              <a:rPr lang="zh-TW" altLang="en-US" sz="1200" b="0" dirty="0" smtClean="0">
                <a:solidFill>
                  <a:schemeClr val="tx1"/>
                </a:solidFill>
              </a:rPr>
              <a:t> 為想不到創意的你，提供更多的食材組合，組出更多樣的食譜菜餚</a:t>
            </a:r>
            <a:endParaRPr lang="en-US" altLang="zh-TW" sz="1200" b="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smtClean="0">
                <a:solidFill>
                  <a:schemeClr val="tx1"/>
                </a:solidFill>
              </a:rPr>
              <a:t>關鍵字檢索</a:t>
            </a:r>
            <a:r>
              <a:rPr lang="en-US" altLang="zh-TW" sz="1200" b="0" dirty="0" smtClean="0">
                <a:solidFill>
                  <a:schemeClr val="tx1"/>
                </a:solidFill>
              </a:rPr>
              <a:t>:</a:t>
            </a:r>
            <a:r>
              <a:rPr lang="zh-TW" altLang="en-US" sz="1200" b="0" dirty="0" smtClean="0">
                <a:solidFill>
                  <a:schemeClr val="tx1"/>
                </a:solidFill>
              </a:rPr>
              <a:t> 提供您便利的檢索方式，找到你想要的食譜</a:t>
            </a:r>
            <a:endParaRPr lang="en-US" altLang="zh-TW" sz="1200" b="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smtClean="0">
                <a:solidFill>
                  <a:schemeClr val="tx1"/>
                </a:solidFill>
              </a:rPr>
              <a:t>一鍵食譜推薦</a:t>
            </a:r>
            <a:r>
              <a:rPr lang="en-US" altLang="zh-TW" sz="1200" b="0" dirty="0" smtClean="0">
                <a:solidFill>
                  <a:schemeClr val="tx1"/>
                </a:solidFill>
              </a:rPr>
              <a:t>:</a:t>
            </a:r>
            <a:r>
              <a:rPr lang="zh-TW" altLang="en-US" sz="1200" b="0" dirty="0" smtClean="0">
                <a:solidFill>
                  <a:schemeClr val="tx1"/>
                </a:solidFill>
              </a:rPr>
              <a:t> 提供想不出點子的你，依據手邊現有食材推薦你最適合的食譜選擇</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smtClean="0">
                <a:solidFill>
                  <a:schemeClr val="tx1"/>
                </a:solidFill>
              </a:rPr>
              <a:t>買菜助手</a:t>
            </a:r>
            <a:r>
              <a:rPr lang="en-US" altLang="zh-TW" sz="1200" b="0" dirty="0" smtClean="0">
                <a:solidFill>
                  <a:schemeClr val="tx1"/>
                </a:solidFill>
              </a:rPr>
              <a:t>:</a:t>
            </a:r>
            <a:r>
              <a:rPr lang="zh-TW" altLang="en-US" sz="1200" b="0" dirty="0" smtClean="0">
                <a:solidFill>
                  <a:schemeClr val="tx1"/>
                </a:solidFill>
              </a:rPr>
              <a:t> 在菜市場裡發現某樣食材，只要拍一張照上傳，我們能即時辨識出食材名稱，並提供你該樣食材可用的食譜推薦</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smtClean="0">
                <a:solidFill>
                  <a:schemeClr val="tx1"/>
                </a:solidFill>
              </a:rPr>
              <a:t>接著請觀賞我們的</a:t>
            </a:r>
            <a:r>
              <a:rPr lang="en-US" altLang="zh-TW" sz="1200" b="0" dirty="0" smtClean="0">
                <a:solidFill>
                  <a:schemeClr val="tx1"/>
                </a:solidFill>
              </a:rPr>
              <a:t>DEMO</a:t>
            </a:r>
            <a:r>
              <a:rPr lang="zh-TW" altLang="en-US" sz="1200" b="0" dirty="0" smtClean="0">
                <a:solidFill>
                  <a:schemeClr val="tx1"/>
                </a:solidFill>
              </a:rPr>
              <a:t>影片</a:t>
            </a:r>
            <a:r>
              <a:rPr lang="en-US" altLang="zh-TW" sz="1200" b="0" dirty="0" smtClean="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solidFil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CF384A-AA24-47AE-BDAA-D86D65E8DDE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073207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在我們</a:t>
            </a:r>
            <a:r>
              <a:rPr lang="en-US" altLang="zh-TW" sz="1200" kern="1200" dirty="0" smtClean="0">
                <a:solidFill>
                  <a:schemeClr val="tx1"/>
                </a:solidFill>
                <a:effectLst/>
                <a:latin typeface="+mn-lt"/>
                <a:ea typeface="+mn-ea"/>
                <a:cs typeface="+mn-cs"/>
              </a:rPr>
              <a:t>IOT</a:t>
            </a:r>
            <a:r>
              <a:rPr lang="zh-TW" altLang="zh-TW" sz="1200" kern="1200" dirty="0" smtClean="0">
                <a:solidFill>
                  <a:schemeClr val="tx1"/>
                </a:solidFill>
                <a:effectLst/>
                <a:latin typeface="+mn-lt"/>
                <a:ea typeface="+mn-ea"/>
                <a:cs typeface="+mn-cs"/>
              </a:rPr>
              <a:t>的數據儲存，</a:t>
            </a:r>
            <a:r>
              <a:rPr lang="en-US" altLang="zh-TW" sz="1200" kern="1200" dirty="0" err="1" smtClean="0">
                <a:solidFill>
                  <a:schemeClr val="tx1"/>
                </a:solidFill>
                <a:effectLst/>
                <a:latin typeface="+mn-lt"/>
                <a:ea typeface="+mn-ea"/>
                <a:cs typeface="+mn-cs"/>
              </a:rPr>
              <a:t>hdfs</a:t>
            </a:r>
            <a:r>
              <a:rPr lang="zh-TW" altLang="zh-TW" sz="1200" kern="1200" dirty="0" smtClean="0">
                <a:solidFill>
                  <a:schemeClr val="tx1"/>
                </a:solidFill>
                <a:effectLst/>
                <a:latin typeface="+mn-lt"/>
                <a:ea typeface="+mn-ea"/>
                <a:cs typeface="+mn-cs"/>
              </a:rPr>
              <a:t>並不只是</a:t>
            </a:r>
            <a:r>
              <a:rPr lang="en-US" altLang="zh-TW" sz="1200" kern="1200" dirty="0" err="1" smtClean="0">
                <a:solidFill>
                  <a:schemeClr val="tx1"/>
                </a:solidFill>
                <a:effectLst/>
                <a:latin typeface="+mn-lt"/>
                <a:ea typeface="+mn-ea"/>
                <a:cs typeface="+mn-cs"/>
              </a:rPr>
              <a:t>mySQL</a:t>
            </a:r>
            <a:r>
              <a:rPr lang="zh-TW" altLang="zh-TW" sz="1200" kern="1200" dirty="0" smtClean="0">
                <a:solidFill>
                  <a:schemeClr val="tx1"/>
                </a:solidFill>
                <a:effectLst/>
                <a:latin typeface="+mn-lt"/>
                <a:ea typeface="+mn-ea"/>
                <a:cs typeface="+mn-cs"/>
              </a:rPr>
              <a:t>的備份角色，而是作為資料湖的角色，其中的數據內容多是有如冰箱激活時間、存入食材的數量或物件偵測紀錄等日誌型數據，雖然數據本身較為原始，但卻具備更多探索空間。</a:t>
            </a:r>
          </a:p>
          <a:p>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61</a:t>
            </a:fld>
            <a:endParaRPr lang="zh-CN" altLang="en-US"/>
          </a:p>
        </p:txBody>
      </p:sp>
    </p:spTree>
    <p:extLst>
      <p:ext uri="{BB962C8B-B14F-4D97-AF65-F5344CB8AC3E}">
        <p14:creationId xmlns:p14="http://schemas.microsoft.com/office/powerpoint/2010/main" val="12769983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謝謝松烜</a:t>
            </a:r>
            <a:endParaRPr lang="en-US" altLang="zh-TW" dirty="0" smtClean="0"/>
          </a:p>
          <a:p>
            <a:endParaRPr lang="en-US" altLang="zh-TW" dirty="0" smtClean="0"/>
          </a:p>
          <a:p>
            <a:r>
              <a:rPr lang="zh-TW" altLang="en-US" dirty="0" smtClean="0"/>
              <a:t>各位廠商、老師、同學好，我是林筱庭。接下來由我為大家介紹</a:t>
            </a:r>
            <a:r>
              <a:rPr lang="en-US" altLang="zh-TW" dirty="0" smtClean="0"/>
              <a:t>Line</a:t>
            </a:r>
            <a:r>
              <a:rPr lang="en-US" altLang="zh-TW" baseline="0" dirty="0" smtClean="0"/>
              <a:t> Bot</a:t>
            </a:r>
            <a:r>
              <a:rPr lang="zh-TW" altLang="en-US" dirty="0" smtClean="0"/>
              <a:t>的部份</a:t>
            </a:r>
          </a:p>
          <a:p>
            <a:endParaRPr lang="zh-TW" altLang="en-US" dirty="0"/>
          </a:p>
        </p:txBody>
      </p:sp>
      <p:sp>
        <p:nvSpPr>
          <p:cNvPr id="4" name="投影片編號版面配置區 3"/>
          <p:cNvSpPr>
            <a:spLocks noGrp="1"/>
          </p:cNvSpPr>
          <p:nvPr>
            <p:ph type="sldNum" sz="quarter" idx="10"/>
          </p:nvPr>
        </p:nvSpPr>
        <p:spPr/>
        <p:txBody>
          <a:bodyPr/>
          <a:lstStyle/>
          <a:p>
            <a:fld id="{73CF384A-AA24-47AE-BDAA-D86D65E8DDE1}" type="slidenum">
              <a:rPr lang="zh-CN" altLang="en-US" smtClean="0"/>
              <a:t>62</a:t>
            </a:fld>
            <a:endParaRPr lang="zh-CN" altLang="en-US"/>
          </a:p>
        </p:txBody>
      </p:sp>
    </p:spTree>
    <p:extLst>
      <p:ext uri="{BB962C8B-B14F-4D97-AF65-F5344CB8AC3E}">
        <p14:creationId xmlns:p14="http://schemas.microsoft.com/office/powerpoint/2010/main" val="3170701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63</a:t>
            </a:fld>
            <a:endParaRPr lang="zh-CN" altLang="en-US"/>
          </a:p>
        </p:txBody>
      </p:sp>
    </p:spTree>
    <p:extLst>
      <p:ext uri="{BB962C8B-B14F-4D97-AF65-F5344CB8AC3E}">
        <p14:creationId xmlns:p14="http://schemas.microsoft.com/office/powerpoint/2010/main" val="11572494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首先為各位說明我們</a:t>
            </a:r>
            <a:r>
              <a:rPr lang="en-US" altLang="zh-TW" dirty="0" smtClean="0"/>
              <a:t>LINEBOT</a:t>
            </a:r>
            <a:r>
              <a:rPr lang="zh-CN" altLang="en-US" dirty="0" smtClean="0"/>
              <a:t>簡介</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透過 </a:t>
            </a:r>
            <a:r>
              <a:rPr lang="en-US" altLang="zh-TW" sz="1200" b="0" i="0" kern="1200" dirty="0" smtClean="0">
                <a:solidFill>
                  <a:schemeClr val="tx1"/>
                </a:solidFill>
                <a:effectLst/>
                <a:latin typeface="+mn-lt"/>
                <a:ea typeface="+mn-ea"/>
                <a:cs typeface="+mn-cs"/>
              </a:rPr>
              <a:t>LINE </a:t>
            </a:r>
            <a:r>
              <a:rPr lang="zh-TW" altLang="en-US" sz="1200" b="0" i="0" kern="1200" dirty="0" smtClean="0">
                <a:solidFill>
                  <a:schemeClr val="tx1"/>
                </a:solidFill>
                <a:effectLst/>
                <a:latin typeface="+mn-lt"/>
                <a:ea typeface="+mn-ea"/>
                <a:cs typeface="+mn-cs"/>
              </a:rPr>
              <a:t>平台</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提供用戶紀錄冰箱食材</a:t>
            </a:r>
            <a:r>
              <a:rPr lang="zh-TW" altLang="en-US" sz="1200" kern="1200" dirty="0" smtClean="0">
                <a:solidFill>
                  <a:schemeClr val="tx1"/>
                </a:solidFill>
                <a:effectLst/>
                <a:latin typeface="+mn-lt"/>
                <a:ea typeface="+mn-ea"/>
                <a:cs typeface="+mn-cs"/>
              </a:rPr>
              <a:t>，</a:t>
            </a:r>
            <a:r>
              <a:rPr lang="zh-TW" altLang="en-US" dirty="0" smtClean="0"/>
              <a:t/>
            </a:r>
            <a:br>
              <a:rPr lang="zh-TW" altLang="en-US" dirty="0" smtClean="0"/>
            </a:br>
            <a:r>
              <a:rPr lang="zh-TW" altLang="zh-TW" sz="1200" kern="1200" dirty="0" smtClean="0">
                <a:solidFill>
                  <a:schemeClr val="tx1"/>
                </a:solidFill>
                <a:effectLst/>
                <a:latin typeface="+mn-lt"/>
                <a:ea typeface="+mn-ea"/>
                <a:cs typeface="+mn-cs"/>
              </a:rPr>
              <a:t>並</a:t>
            </a:r>
            <a:r>
              <a:rPr lang="zh-TW" altLang="en-US" sz="1200" b="0" i="0" kern="1200" dirty="0" smtClean="0">
                <a:solidFill>
                  <a:schemeClr val="tx1"/>
                </a:solidFill>
                <a:effectLst/>
                <a:latin typeface="+mn-lt"/>
                <a:ea typeface="+mn-ea"/>
                <a:cs typeface="+mn-cs"/>
              </a:rPr>
              <a:t>推薦用戶食譜，只要用戶選擇該食譜，就會更新冰箱內容。</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而我們提供的核心服務包括</a:t>
            </a:r>
            <a:r>
              <a:rPr lang="zh-TW" altLang="en-US" dirty="0" smtClean="0"/>
              <a:t/>
            </a:r>
            <a:br>
              <a:rPr lang="zh-TW" altLang="en-US" dirty="0" smtClean="0"/>
            </a:b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推薦常被搭配的食材組合及相關熱門食譜</a:t>
            </a:r>
            <a:r>
              <a:rPr lang="zh-TW" altLang="en-US" dirty="0" smtClean="0"/>
              <a:t/>
            </a:r>
            <a:br>
              <a:rPr lang="zh-TW" altLang="en-US" dirty="0" smtClean="0"/>
            </a:b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依據冰箱內容做個性化食譜推薦</a:t>
            </a:r>
            <a:endParaRPr lang="en-US" altLang="zh-TW"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smtClean="0"/>
          </a:p>
        </p:txBody>
      </p:sp>
      <p:sp>
        <p:nvSpPr>
          <p:cNvPr id="4" name="灯片编号占位符 3"/>
          <p:cNvSpPr>
            <a:spLocks noGrp="1"/>
          </p:cNvSpPr>
          <p:nvPr>
            <p:ph type="sldNum" sz="quarter" idx="10"/>
          </p:nvPr>
        </p:nvSpPr>
        <p:spPr/>
        <p:txBody>
          <a:bodyPr/>
          <a:lstStyle/>
          <a:p>
            <a:fld id="{73CF384A-AA24-47AE-BDAA-D86D65E8DDE1}" type="slidenum">
              <a:rPr lang="zh-CN" altLang="en-US" smtClean="0"/>
              <a:t>64</a:t>
            </a:fld>
            <a:endParaRPr lang="zh-CN" altLang="en-US"/>
          </a:p>
        </p:txBody>
      </p:sp>
    </p:spTree>
    <p:extLst>
      <p:ext uri="{BB962C8B-B14F-4D97-AF65-F5344CB8AC3E}">
        <p14:creationId xmlns:p14="http://schemas.microsoft.com/office/powerpoint/2010/main" val="29577456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當用戶訂閱</a:t>
            </a:r>
            <a:r>
              <a:rPr lang="en-US" altLang="zh-TW" dirty="0" smtClean="0"/>
              <a:t>line bot </a:t>
            </a:r>
            <a:r>
              <a:rPr lang="zh-TW" altLang="en-US" dirty="0" smtClean="0"/>
              <a:t>帳號，會</a:t>
            </a:r>
            <a:r>
              <a:rPr lang="zh-TW" altLang="en-US" dirty="0" smtClean="0">
                <a:solidFill>
                  <a:schemeClr val="tx1"/>
                </a:solidFill>
                <a:effectLst/>
                <a:latin typeface="+mn-lt"/>
                <a:ea typeface="+mn-ea"/>
                <a:cs typeface="+mn-cs"/>
              </a:rPr>
              <a:t>同時</a:t>
            </a:r>
            <a:r>
              <a:rPr lang="zh-TW" altLang="en-US" dirty="0" smtClean="0"/>
              <a:t>取得用戶 </a:t>
            </a:r>
            <a:r>
              <a:rPr lang="en-US" altLang="zh-TW" dirty="0" smtClean="0"/>
              <a:t>id</a:t>
            </a:r>
            <a:r>
              <a:rPr lang="zh-TW" altLang="en-US" dirty="0" smtClean="0"/>
              <a:t>，並判斷是否為新使用者</a:t>
            </a:r>
            <a:endParaRPr lang="en-US" altLang="zh-TW" dirty="0" smtClean="0"/>
          </a:p>
          <a:p>
            <a:r>
              <a:rPr lang="zh-TW" altLang="en-US" dirty="0" smtClean="0"/>
              <a:t>如果新使用者會在資料庫建立用戶資料，並推播問卷連結</a:t>
            </a:r>
            <a:endParaRPr lang="en-US" altLang="zh-TW" dirty="0" smtClean="0"/>
          </a:p>
          <a:p>
            <a:r>
              <a:rPr lang="zh-TW" altLang="en-US" dirty="0" smtClean="0"/>
              <a:t>而曾經有訂閱本帳號使用者則推播歡迎訊息</a:t>
            </a:r>
            <a:endParaRPr lang="en-US" altLang="zh-TW" dirty="0" smtClean="0"/>
          </a:p>
        </p:txBody>
      </p:sp>
      <p:sp>
        <p:nvSpPr>
          <p:cNvPr id="4" name="灯片编号占位符 3"/>
          <p:cNvSpPr>
            <a:spLocks noGrp="1"/>
          </p:cNvSpPr>
          <p:nvPr>
            <p:ph type="sldNum" sz="quarter" idx="10"/>
          </p:nvPr>
        </p:nvSpPr>
        <p:spPr/>
        <p:txBody>
          <a:bodyPr/>
          <a:lstStyle/>
          <a:p>
            <a:fld id="{73CF384A-AA24-47AE-BDAA-D86D65E8DDE1}" type="slidenum">
              <a:rPr lang="zh-CN" altLang="en-US" smtClean="0"/>
              <a:t>65</a:t>
            </a:fld>
            <a:endParaRPr lang="zh-CN" altLang="en-US"/>
          </a:p>
        </p:txBody>
      </p:sp>
    </p:spTree>
    <p:extLst>
      <p:ext uri="{BB962C8B-B14F-4D97-AF65-F5344CB8AC3E}">
        <p14:creationId xmlns:p14="http://schemas.microsoft.com/office/powerpoint/2010/main" val="3825359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在進行推薦前，我們提供兩種方式建立食材資料</a:t>
            </a:r>
            <a:endParaRPr lang="en-US" altLang="zh-TW"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66</a:t>
            </a:fld>
            <a:endParaRPr lang="zh-CN" altLang="en-US"/>
          </a:p>
        </p:txBody>
      </p:sp>
    </p:spTree>
    <p:extLst>
      <p:ext uri="{BB962C8B-B14F-4D97-AF65-F5344CB8AC3E}">
        <p14:creationId xmlns:p14="http://schemas.microsoft.com/office/powerpoint/2010/main" val="41384946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第一種會請用戶輸入文字訊息新增食材</a:t>
            </a:r>
            <a:endParaRPr lang="en-US" altLang="zh-TW" dirty="0" smtClean="0"/>
          </a:p>
          <a:p>
            <a:r>
              <a:rPr lang="zh-TW" altLang="en-US" dirty="0" smtClean="0"/>
              <a:t>後端會辨識用戶輸入的食材名稱是否正確</a:t>
            </a:r>
          </a:p>
          <a:p>
            <a:r>
              <a:rPr lang="zh-TW" altLang="en-US" sz="1200" b="0" i="0" kern="1200" dirty="0" smtClean="0">
                <a:solidFill>
                  <a:schemeClr val="tx1"/>
                </a:solidFill>
                <a:effectLst/>
                <a:latin typeface="+mn-lt"/>
                <a:ea typeface="+mn-ea"/>
                <a:cs typeface="+mn-cs"/>
              </a:rPr>
              <a:t>*直到輸入進貢結束 ，</a:t>
            </a:r>
            <a:r>
              <a:rPr lang="en-US" altLang="zh-TW" sz="1200" b="0" i="0" kern="1200" dirty="0" smtClean="0">
                <a:solidFill>
                  <a:schemeClr val="tx1"/>
                </a:solidFill>
                <a:effectLst/>
                <a:latin typeface="+mn-lt"/>
                <a:ea typeface="+mn-ea"/>
                <a:cs typeface="+mn-cs"/>
              </a:rPr>
              <a:t>server </a:t>
            </a:r>
            <a:r>
              <a:rPr lang="zh-TW" altLang="en-US" sz="1200" b="0" i="0" kern="1200" dirty="0" smtClean="0">
                <a:solidFill>
                  <a:schemeClr val="tx1"/>
                </a:solidFill>
                <a:effectLst/>
                <a:latin typeface="+mn-lt"/>
                <a:ea typeface="+mn-ea"/>
                <a:cs typeface="+mn-cs"/>
              </a:rPr>
              <a:t>會實際連資料庫完成食材新增</a:t>
            </a:r>
            <a:endParaRPr lang="zh-TW" altLang="en-US" dirty="0" smtClean="0"/>
          </a:p>
          <a:p>
            <a:endParaRPr lang="zh-TW"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67</a:t>
            </a:fld>
            <a:endParaRPr lang="zh-CN" altLang="en-US"/>
          </a:p>
        </p:txBody>
      </p:sp>
    </p:spTree>
    <p:extLst>
      <p:ext uri="{BB962C8B-B14F-4D97-AF65-F5344CB8AC3E}">
        <p14:creationId xmlns:p14="http://schemas.microsoft.com/office/powerpoint/2010/main" val="1147533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第二種用戶可以透過連線</a:t>
            </a:r>
            <a:r>
              <a:rPr lang="en-US" altLang="zh-TW" dirty="0" smtClean="0"/>
              <a:t>IOT</a:t>
            </a:r>
            <a:r>
              <a:rPr lang="zh-TW" altLang="en-US" dirty="0" smtClean="0"/>
              <a:t>辨識食材存入資訊，</a:t>
            </a:r>
            <a:r>
              <a:rPr lang="en-US" altLang="zh-TW" dirty="0" smtClean="0"/>
              <a:t>line server</a:t>
            </a:r>
            <a:r>
              <a:rPr lang="zh-TW" altLang="en-US" dirty="0" smtClean="0"/>
              <a:t>接受</a:t>
            </a:r>
            <a:r>
              <a:rPr lang="en-US" altLang="zh-TW" dirty="0" err="1" smtClean="0"/>
              <a:t>kafka</a:t>
            </a:r>
            <a:r>
              <a:rPr lang="zh-TW" altLang="en-US" dirty="0" smtClean="0"/>
              <a:t> 收來的訊息，傳送</a:t>
            </a:r>
            <a:r>
              <a:rPr lang="zh-TW" altLang="en-US" sz="1200" b="1" dirty="0" smtClean="0">
                <a:solidFill>
                  <a:srgbClr val="C00000"/>
                </a:solidFill>
                <a:latin typeface="微軟正黑體" panose="020B0604030504040204" pitchFamily="34" charset="-120"/>
                <a:ea typeface="微軟正黑體" panose="020B0604030504040204" pitchFamily="34" charset="-120"/>
              </a:rPr>
              <a:t>食材名稱、重量、存放日到個人冰箱</a:t>
            </a:r>
            <a:endParaRPr lang="en-US" altLang="zh-TW" sz="1200" b="1" dirty="0" smtClean="0">
              <a:solidFill>
                <a:srgbClr val="C00000"/>
              </a:solidFill>
              <a:latin typeface="微軟正黑體" panose="020B0604030504040204" pitchFamily="34" charset="-120"/>
              <a:ea typeface="微軟正黑體" panose="020B0604030504040204" pitchFamily="34" charset="-120"/>
            </a:endParaRPr>
          </a:p>
          <a:p>
            <a:endParaRPr lang="zh-TW"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68</a:t>
            </a:fld>
            <a:endParaRPr lang="zh-CN" altLang="en-US"/>
          </a:p>
        </p:txBody>
      </p:sp>
    </p:spTree>
    <p:extLst>
      <p:ext uri="{BB962C8B-B14F-4D97-AF65-F5344CB8AC3E}">
        <p14:creationId xmlns:p14="http://schemas.microsoft.com/office/powerpoint/2010/main" val="31380218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另外也提供讓使用者不論何時何地透過上傳食材圖片，即辨識該食材名稱，未來此功能會繼續擴大辨識的食材種類</a:t>
            </a:r>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69</a:t>
            </a:fld>
            <a:endParaRPr lang="zh-CN" altLang="en-US"/>
          </a:p>
        </p:txBody>
      </p:sp>
    </p:spTree>
    <p:extLst>
      <p:ext uri="{BB962C8B-B14F-4D97-AF65-F5344CB8AC3E}">
        <p14:creationId xmlns:p14="http://schemas.microsoft.com/office/powerpoint/2010/main" val="37690996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dirty="0" smtClean="0">
                <a:solidFill>
                  <a:schemeClr val="tx1">
                    <a:lumMod val="75000"/>
                    <a:lumOff val="25000"/>
                  </a:schemeClr>
                </a:solidFill>
                <a:latin typeface="微軟正黑體" panose="020B0604030504040204" pitchFamily="34" charset="-120"/>
                <a:ea typeface="微軟正黑體" panose="020B0604030504040204" pitchFamily="34" charset="-120"/>
              </a:rPr>
              <a:t>接下來，依據用戶個人冰箱食材記錄，共設計三種推薦模式</a:t>
            </a:r>
            <a:endParaRPr lang="en-US" altLang="zh-TW" sz="1200" b="1"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70</a:t>
            </a:fld>
            <a:endParaRPr lang="zh-CN" altLang="en-US"/>
          </a:p>
        </p:txBody>
      </p:sp>
    </p:spTree>
    <p:extLst>
      <p:ext uri="{BB962C8B-B14F-4D97-AF65-F5344CB8AC3E}">
        <p14:creationId xmlns:p14="http://schemas.microsoft.com/office/powerpoint/2010/main" val="782443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在台灣，我們擁有各式風味的食材，</a:t>
            </a:r>
          </a:p>
          <a:p>
            <a:r>
              <a:rPr lang="zh-TW" altLang="en-US" dirty="0" smtClean="0"/>
              <a:t>那麼該如何結合這些食材呢</a:t>
            </a:r>
            <a:r>
              <a:rPr lang="en-US" altLang="zh-TW" dirty="0" smtClean="0"/>
              <a:t>?</a:t>
            </a:r>
            <a:endParaRPr lang="zh-TW" altLang="en-US" dirty="0" smtClean="0"/>
          </a:p>
          <a:p>
            <a:r>
              <a:rPr lang="zh-TW" altLang="en-US" dirty="0" smtClean="0"/>
              <a:t>就讓我們為您解決</a:t>
            </a:r>
          </a:p>
          <a:p>
            <a:endParaRPr lang="zh-TW" altLang="en-US" dirty="0" smtClean="0"/>
          </a:p>
          <a:p>
            <a:r>
              <a:rPr lang="en-US" altLang="zh-TW" dirty="0" smtClean="0"/>
              <a:t>(</a:t>
            </a:r>
            <a:r>
              <a:rPr lang="zh-TW" altLang="en-US" dirty="0" smtClean="0"/>
              <a:t>唉</a:t>
            </a:r>
            <a:r>
              <a:rPr lang="en-US" altLang="zh-TW" dirty="0" smtClean="0"/>
              <a:t>)</a:t>
            </a:r>
            <a:r>
              <a:rPr lang="zh-TW" altLang="en-US" dirty="0" smtClean="0"/>
              <a:t>，晚餐吃什麼呢？想不到耶，還是上菜市場去看看吧！</a:t>
            </a:r>
          </a:p>
          <a:p>
            <a:endParaRPr lang="zh-TW" altLang="en-US" dirty="0" smtClean="0"/>
          </a:p>
          <a:p>
            <a:r>
              <a:rPr lang="zh-TW" altLang="en-US" dirty="0" smtClean="0"/>
              <a:t>買菜助手，在菜市場能即時拍照上傳食材圖片，查詢相關食譜</a:t>
            </a:r>
          </a:p>
          <a:p>
            <a:endParaRPr lang="en-US" altLang="zh-TW" dirty="0" smtClean="0"/>
          </a:p>
          <a:p>
            <a:r>
              <a:rPr lang="zh-TW" altLang="en-US" dirty="0" smtClean="0"/>
              <a:t>會員專區，進行用戶註冊、紀錄用戶口味喜好</a:t>
            </a:r>
          </a:p>
          <a:p>
            <a:endParaRPr lang="en-US" altLang="zh-TW" dirty="0" smtClean="0"/>
          </a:p>
          <a:p>
            <a:r>
              <a:rPr lang="zh-TW" altLang="en-US" dirty="0" smtClean="0"/>
              <a:t>進貢食材，用</a:t>
            </a:r>
            <a:r>
              <a:rPr lang="en-US" altLang="zh-TW" dirty="0" smtClean="0"/>
              <a:t>line</a:t>
            </a:r>
            <a:r>
              <a:rPr lang="zh-TW" altLang="en-US" dirty="0" smtClean="0"/>
              <a:t>與你的智能冰箱連線，建立食材存放紀錄，並即時反饋給使用者作資料確認</a:t>
            </a:r>
          </a:p>
          <a:p>
            <a:endParaRPr lang="en-US" altLang="zh-TW" dirty="0" smtClean="0"/>
          </a:p>
          <a:p>
            <a:r>
              <a:rPr lang="zh-TW" altLang="en-US" dirty="0" smtClean="0"/>
              <a:t>查看智能冰箱，即時顯示食材儲存資訊，點選你想用的食材，為您推薦可搭配的食材組合與其相關食譜</a:t>
            </a:r>
          </a:p>
          <a:p>
            <a:endParaRPr lang="en-US" altLang="zh-TW" dirty="0" smtClean="0"/>
          </a:p>
          <a:p>
            <a:r>
              <a:rPr lang="zh-TW" altLang="en-US" dirty="0" smtClean="0"/>
              <a:t>關鍵字搜尋，輸入食材或食譜名稱查詢相關食譜</a:t>
            </a:r>
          </a:p>
          <a:p>
            <a:r>
              <a:rPr lang="zh-TW" altLang="en-US" dirty="0" smtClean="0"/>
              <a:t>同時也能以節慶或料理風格作查詢條件</a:t>
            </a:r>
          </a:p>
          <a:p>
            <a:endParaRPr lang="en-US" altLang="zh-TW" dirty="0" smtClean="0"/>
          </a:p>
          <a:p>
            <a:r>
              <a:rPr lang="zh-TW" altLang="en-US" dirty="0" smtClean="0"/>
              <a:t>下班好累喔</a:t>
            </a:r>
            <a:r>
              <a:rPr lang="en-US" altLang="zh-TW" dirty="0" smtClean="0"/>
              <a:t>....</a:t>
            </a:r>
            <a:r>
              <a:rPr lang="zh-TW" altLang="en-US" dirty="0" smtClean="0"/>
              <a:t>，還要想要吃什麼真麻煩</a:t>
            </a:r>
            <a:r>
              <a:rPr lang="en-US" altLang="zh-TW" dirty="0" smtClean="0"/>
              <a:t>...</a:t>
            </a:r>
          </a:p>
          <a:p>
            <a:r>
              <a:rPr lang="zh-TW" altLang="en-US" dirty="0" smtClean="0"/>
              <a:t>一鍵推薦，針對冰箱裡的食材隨機推薦多樣化食譜</a:t>
            </a:r>
          </a:p>
          <a:p>
            <a:endParaRPr lang="en-US" altLang="zh-TW" dirty="0" smtClean="0"/>
          </a:p>
          <a:p>
            <a:r>
              <a:rPr lang="zh-TW" altLang="en-US" dirty="0" smtClean="0"/>
              <a:t>清冰箱功能，將冰箱資源最大化利用，消化剩餘食材</a:t>
            </a:r>
          </a:p>
          <a:p>
            <a:endParaRPr lang="zh-TW" altLang="en-US" dirty="0" smtClean="0"/>
          </a:p>
          <a:p>
            <a:r>
              <a:rPr lang="zh-TW" altLang="en-US" dirty="0" smtClean="0"/>
              <a:t>食在想不到，</a:t>
            </a:r>
            <a:r>
              <a:rPr lang="en-US" altLang="zh-TW" dirty="0" smtClean="0"/>
              <a:t>the best choice for your meal</a:t>
            </a:r>
            <a:endParaRPr lang="zh-TW" altLang="en-US" dirty="0" smtClean="0"/>
          </a:p>
          <a:p>
            <a:endParaRPr lang="zh-TW"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CF384A-AA24-47AE-BDAA-D86D65E8DDE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67966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*用戶除了可以到查看冰箱看剛剛建至的食材記錄</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也可以根據冰箱裡的內容選喜歡的食材</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*再搭配喜歡的食譜風格</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*就可以得到最常搭配的食譜組合</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並以此再推薦食譜清單</a:t>
            </a:r>
            <a:endParaRPr lang="zh-CN" altLang="en-US" b="0"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71</a:t>
            </a:fld>
            <a:endParaRPr lang="zh-CN" altLang="en-US"/>
          </a:p>
        </p:txBody>
      </p:sp>
    </p:spTree>
    <p:extLst>
      <p:ext uri="{BB962C8B-B14F-4D97-AF65-F5344CB8AC3E}">
        <p14:creationId xmlns:p14="http://schemas.microsoft.com/office/powerpoint/2010/main" val="41732706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如果用戶想直接搜尋食譜及食材名稱</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也可以進到關鍵字搜索，會依據用戶輸入的名稱進行推薦</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例如用戶輸入卵</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我們將會推薦關於雞蛋的熱門食譜</a:t>
            </a:r>
            <a:r>
              <a:rPr lang="en-US" altLang="zh-TW" sz="1200" b="0" i="0" kern="1200" dirty="0" smtClean="0">
                <a:solidFill>
                  <a:schemeClr val="tx1"/>
                </a:solidFill>
                <a:effectLst/>
                <a:latin typeface="+mn-lt"/>
                <a:ea typeface="+mn-ea"/>
                <a:cs typeface="+mn-cs"/>
              </a:rPr>
              <a:t>&amp;</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提醒用戶購買缺少的食材</a:t>
            </a:r>
            <a:endParaRPr kumimoji="0" lang="zh-TW" altLang="en-US" sz="1200" b="0" i="0" u="none" strike="noStrike" kern="0" cap="none" spc="0" normalizeH="0" baseline="0" noProof="0" dirty="0" smtClean="0">
              <a:ln>
                <a:noFill/>
              </a:ln>
              <a:solidFill>
                <a:prstClr val="black"/>
              </a:solidFill>
              <a:effectLst/>
              <a:uLnTx/>
              <a:uFillTx/>
            </a:endParaRPr>
          </a:p>
        </p:txBody>
      </p:sp>
      <p:sp>
        <p:nvSpPr>
          <p:cNvPr id="4" name="灯片编号占位符 3"/>
          <p:cNvSpPr>
            <a:spLocks noGrp="1"/>
          </p:cNvSpPr>
          <p:nvPr>
            <p:ph type="sldNum" sz="quarter" idx="10"/>
          </p:nvPr>
        </p:nvSpPr>
        <p:spPr/>
        <p:txBody>
          <a:bodyPr/>
          <a:lstStyle/>
          <a:p>
            <a:fld id="{73CF384A-AA24-47AE-BDAA-D86D65E8DDE1}" type="slidenum">
              <a:rPr lang="zh-CN" altLang="en-US" smtClean="0"/>
              <a:t>72</a:t>
            </a:fld>
            <a:endParaRPr lang="zh-CN" altLang="en-US"/>
          </a:p>
        </p:txBody>
      </p:sp>
    </p:spTree>
    <p:extLst>
      <p:ext uri="{BB962C8B-B14F-4D97-AF65-F5344CB8AC3E}">
        <p14:creationId xmlns:p14="http://schemas.microsoft.com/office/powerpoint/2010/main" val="31397150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另外增設節慶以及異國料理標籤，提供用戶分類選擇，幫助用戶直接點選直接推薦</a:t>
            </a:r>
            <a:endParaRPr lang="en-US" altLang="zh-TW"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73</a:t>
            </a:fld>
            <a:endParaRPr lang="zh-CN" altLang="en-US"/>
          </a:p>
        </p:txBody>
      </p:sp>
    </p:spTree>
    <p:extLst>
      <p:ext uri="{BB962C8B-B14F-4D97-AF65-F5344CB8AC3E}">
        <p14:creationId xmlns:p14="http://schemas.microsoft.com/office/powerpoint/2010/main" val="34934452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用戶也可以選擇一鍵食譜推薦，直接依據冰箱內容推薦食譜 </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而這又分為兩項功能，以用戶個人冰箱為主軸。</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可以選擇清空冰箱食材，讓食材可以物盡其用。</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或者是隨興推薦功能，從冰箱中選出不定數量的食材，提供用戶不重複的食譜清單</a:t>
            </a:r>
            <a:r>
              <a:rPr lang="zh-TW" altLang="en-US" dirty="0" smtClean="0">
                <a:solidFill>
                  <a:schemeClr val="bg1"/>
                </a:solidFill>
                <a:effectLst>
                  <a:glow rad="228600">
                    <a:schemeClr val="tx1">
                      <a:alpha val="40000"/>
                    </a:schemeClr>
                  </a:glow>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cs typeface="Times New Roman" panose="02020603050405020304" pitchFamily="18" charset="0"/>
              </a:rPr>
              <a:t/>
            </a:r>
            <a:br>
              <a:rPr lang="zh-TW" altLang="en-US" dirty="0" smtClean="0">
                <a:solidFill>
                  <a:schemeClr val="bg1"/>
                </a:solidFill>
                <a:effectLst>
                  <a:glow rad="228600">
                    <a:schemeClr val="tx1">
                      <a:alpha val="40000"/>
                    </a:schemeClr>
                  </a:glow>
                  <a:outerShdw blurRad="50800" dist="38100" dir="2700000" algn="tl" rotWithShape="0">
                    <a:prstClr val="black">
                      <a:alpha val="40000"/>
                    </a:prstClr>
                  </a:outerShdw>
                </a:effectLst>
                <a:latin typeface="微軟正黑體" panose="020B0604030504040204" pitchFamily="34" charset="-120"/>
                <a:ea typeface="微軟正黑體" panose="020B0604030504040204" pitchFamily="34" charset="-120"/>
                <a:cs typeface="Times New Roman" panose="02020603050405020304" pitchFamily="18" charset="0"/>
              </a:rPr>
            </a:br>
            <a:endParaRPr lang="en-US" altLang="zh-TW"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74</a:t>
            </a:fld>
            <a:endParaRPr lang="zh-CN" altLang="en-US"/>
          </a:p>
        </p:txBody>
      </p:sp>
    </p:spTree>
    <p:extLst>
      <p:ext uri="{BB962C8B-B14F-4D97-AF65-F5344CB8AC3E}">
        <p14:creationId xmlns:p14="http://schemas.microsoft.com/office/powerpoint/2010/main" val="2279969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為了提供用戶更精準的推薦食譜，也設置會員專區</a:t>
            </a:r>
            <a:r>
              <a:rPr lang="zh-TW" altLang="en-US" dirty="0" smtClean="0"/>
              <a:t/>
            </a:r>
            <a:br>
              <a:rPr lang="zh-TW" altLang="en-US" dirty="0" smtClean="0"/>
            </a:br>
            <a:r>
              <a:rPr lang="zh-TW" altLang="en-US" sz="1200" b="0" i="0" kern="1200" dirty="0" smtClean="0">
                <a:solidFill>
                  <a:schemeClr val="tx1"/>
                </a:solidFill>
                <a:effectLst/>
                <a:latin typeface="+mn-lt"/>
                <a:ea typeface="+mn-ea"/>
                <a:cs typeface="+mn-cs"/>
              </a:rPr>
              <a:t>註冊流程的網頁建置交由下一位惠貞為大家說明</a:t>
            </a:r>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75</a:t>
            </a:fld>
            <a:endParaRPr lang="zh-CN" altLang="en-US"/>
          </a:p>
        </p:txBody>
      </p:sp>
    </p:spTree>
    <p:extLst>
      <p:ext uri="{BB962C8B-B14F-4D97-AF65-F5344CB8AC3E}">
        <p14:creationId xmlns:p14="http://schemas.microsoft.com/office/powerpoint/2010/main" val="3643257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dirty="0" smtClean="0">
                <a:solidFill>
                  <a:schemeClr val="tx1"/>
                </a:solidFill>
                <a:effectLst/>
                <a:latin typeface="+mn-lt"/>
                <a:ea typeface="+mn-ea"/>
                <a:cs typeface="+mn-cs"/>
              </a:rPr>
              <a:t>謝謝筱婷的介紹</a:t>
            </a:r>
            <a:r>
              <a:rPr lang="en-US" altLang="zh-TW" sz="1200" b="0" i="0" u="none" strike="noStrike" kern="1200" dirty="0" smtClean="0">
                <a:solidFill>
                  <a:schemeClr val="tx1"/>
                </a:solidFill>
                <a:effectLst/>
                <a:latin typeface="+mn-lt"/>
                <a:ea typeface="+mn-ea"/>
                <a:cs typeface="+mn-cs"/>
              </a:rPr>
              <a:t>, </a:t>
            </a:r>
            <a:r>
              <a:rPr lang="zh-TW" altLang="en-US" sz="1200" b="0" i="0" u="none" strike="noStrike" kern="1200" dirty="0" smtClean="0">
                <a:solidFill>
                  <a:schemeClr val="tx1"/>
                </a:solidFill>
                <a:effectLst/>
                <a:latin typeface="+mn-lt"/>
                <a:ea typeface="+mn-ea"/>
                <a:cs typeface="+mn-cs"/>
              </a:rPr>
              <a:t>我是黃惠貞 </a:t>
            </a:r>
            <a:r>
              <a:rPr lang="en-US" altLang="zh-TW" sz="1200" b="0" i="0" u="none" strike="noStrike" kern="1200" dirty="0" smtClean="0">
                <a:solidFill>
                  <a:schemeClr val="tx1"/>
                </a:solidFill>
                <a:effectLst/>
                <a:latin typeface="+mn-lt"/>
                <a:ea typeface="+mn-ea"/>
                <a:cs typeface="+mn-cs"/>
              </a:rPr>
              <a:t>Janice </a:t>
            </a:r>
            <a:r>
              <a:rPr lang="zh-TW" altLang="en-US" sz="1200" b="0" i="0" u="none" strike="noStrike" kern="1200" dirty="0" smtClean="0">
                <a:solidFill>
                  <a:schemeClr val="tx1"/>
                </a:solidFill>
                <a:effectLst/>
                <a:latin typeface="+mn-lt"/>
                <a:ea typeface="+mn-ea"/>
                <a:cs typeface="+mn-cs"/>
              </a:rPr>
              <a:t>接下來就由我為大家介紹</a:t>
            </a:r>
            <a:r>
              <a:rPr lang="en-US" altLang="zh-TW" sz="1200" b="0" i="0" u="none" strike="noStrike" kern="1200" dirty="0" smtClean="0">
                <a:solidFill>
                  <a:schemeClr val="tx1"/>
                </a:solidFill>
                <a:effectLst/>
                <a:latin typeface="+mn-lt"/>
                <a:ea typeface="+mn-ea"/>
                <a:cs typeface="+mn-cs"/>
              </a:rPr>
              <a:t>Flask</a:t>
            </a:r>
            <a:r>
              <a:rPr lang="zh-TW" altLang="en-US" sz="1200" b="0" i="0" u="none" strike="noStrike" kern="1200" dirty="0" smtClean="0">
                <a:solidFill>
                  <a:schemeClr val="tx1"/>
                </a:solidFill>
                <a:effectLst/>
                <a:latin typeface="+mn-lt"/>
                <a:ea typeface="+mn-ea"/>
                <a:cs typeface="+mn-cs"/>
              </a:rPr>
              <a:t>前端網頁架構的呈現</a:t>
            </a:r>
            <a:r>
              <a:rPr lang="en-US" altLang="zh-TW" sz="1200" b="0" i="0" u="none" strike="noStrike" kern="1200" dirty="0" smtClean="0">
                <a:solidFill>
                  <a:schemeClr val="tx1"/>
                </a:solidFill>
                <a:effectLst/>
                <a:latin typeface="+mn-lt"/>
                <a:ea typeface="+mn-ea"/>
                <a:cs typeface="+mn-cs"/>
              </a:rPr>
              <a:t>.</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73CF384A-AA24-47AE-BDAA-D86D65E8DDE1}" type="slidenum">
              <a:rPr lang="zh-CN" altLang="en-US" smtClean="0"/>
              <a:t>76</a:t>
            </a:fld>
            <a:endParaRPr lang="zh-CN" altLang="en-US"/>
          </a:p>
        </p:txBody>
      </p:sp>
    </p:spTree>
    <p:extLst>
      <p:ext uri="{BB962C8B-B14F-4D97-AF65-F5344CB8AC3E}">
        <p14:creationId xmlns:p14="http://schemas.microsoft.com/office/powerpoint/2010/main" val="554170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zh-TW" altLang="en-US" sz="1200" b="0" i="0" u="none" strike="noStrike" kern="1200" dirty="0" smtClean="0">
                <a:solidFill>
                  <a:schemeClr val="tx1"/>
                </a:solidFill>
                <a:effectLst/>
                <a:latin typeface="+mn-lt"/>
                <a:ea typeface="+mn-ea"/>
                <a:cs typeface="+mn-cs"/>
              </a:rPr>
              <a:t>前端網頁架構是由</a:t>
            </a:r>
            <a:r>
              <a:rPr lang="en-US" altLang="zh-TW" sz="1200" b="0" i="0" u="none" strike="noStrike" kern="1200" dirty="0" smtClean="0">
                <a:solidFill>
                  <a:schemeClr val="tx1"/>
                </a:solidFill>
                <a:effectLst/>
                <a:latin typeface="+mn-lt"/>
                <a:ea typeface="+mn-ea"/>
                <a:cs typeface="+mn-cs"/>
              </a:rPr>
              <a:t>flask</a:t>
            </a:r>
            <a:r>
              <a:rPr lang="zh-TW" altLang="en-US" sz="1200" b="0" i="0" u="none" strike="noStrike" kern="1200" dirty="0" smtClean="0">
                <a:solidFill>
                  <a:schemeClr val="tx1"/>
                </a:solidFill>
                <a:effectLst/>
                <a:latin typeface="+mn-lt"/>
                <a:ea typeface="+mn-ea"/>
                <a:cs typeface="+mn-cs"/>
              </a:rPr>
              <a:t>與</a:t>
            </a:r>
            <a:r>
              <a:rPr lang="en-US" altLang="zh-TW" sz="1200" b="0" i="0" u="none" strike="noStrike" kern="1200" dirty="0" smtClean="0">
                <a:solidFill>
                  <a:schemeClr val="tx1"/>
                </a:solidFill>
                <a:effectLst/>
                <a:latin typeface="+mn-lt"/>
                <a:ea typeface="+mn-ea"/>
                <a:cs typeface="+mn-cs"/>
              </a:rPr>
              <a:t>Python</a:t>
            </a:r>
            <a:r>
              <a:rPr lang="zh-TW" altLang="en-US" sz="1200" b="0" i="0" u="none" strike="noStrike" kern="1200" dirty="0" smtClean="0">
                <a:solidFill>
                  <a:schemeClr val="tx1"/>
                </a:solidFill>
                <a:effectLst/>
                <a:latin typeface="+mn-lt"/>
                <a:ea typeface="+mn-ea"/>
                <a:cs typeface="+mn-cs"/>
              </a:rPr>
              <a:t>所寫的應用程式結合</a:t>
            </a:r>
            <a:r>
              <a:rPr lang="en-US" altLang="zh-TW" sz="1200" b="0" i="0" u="none" strike="noStrike" kern="1200" dirty="0" smtClean="0">
                <a:solidFill>
                  <a:schemeClr val="tx1"/>
                </a:solidFill>
                <a:effectLst/>
                <a:latin typeface="+mn-lt"/>
                <a:ea typeface="+mn-ea"/>
                <a:cs typeface="+mn-cs"/>
              </a:rPr>
              <a:t>HTML, </a:t>
            </a:r>
            <a:r>
              <a:rPr lang="zh-TW" altLang="en-US" sz="1200" b="0" i="0" u="none" strike="noStrike" kern="1200" dirty="0" smtClean="0">
                <a:solidFill>
                  <a:schemeClr val="tx1"/>
                </a:solidFill>
                <a:effectLst/>
                <a:latin typeface="+mn-lt"/>
                <a:ea typeface="+mn-ea"/>
                <a:cs typeface="+mn-cs"/>
              </a:rPr>
              <a:t>再把網頁部署到</a:t>
            </a:r>
            <a:r>
              <a:rPr lang="en-US" altLang="zh-TW" sz="1200" b="0" i="0" u="none" strike="noStrike" kern="1200" dirty="0" err="1" smtClean="0">
                <a:solidFill>
                  <a:schemeClr val="tx1"/>
                </a:solidFill>
                <a:effectLst/>
                <a:latin typeface="+mn-lt"/>
                <a:ea typeface="+mn-ea"/>
                <a:cs typeface="+mn-cs"/>
              </a:rPr>
              <a:t>HEROKU</a:t>
            </a:r>
            <a:r>
              <a:rPr lang="zh-TW" altLang="en-US" sz="1200" b="0" i="0" u="none" strike="noStrike" kern="1200" dirty="0" smtClean="0">
                <a:solidFill>
                  <a:schemeClr val="tx1"/>
                </a:solidFill>
                <a:effectLst/>
                <a:latin typeface="+mn-lt"/>
                <a:ea typeface="+mn-ea"/>
                <a:cs typeface="+mn-cs"/>
              </a:rPr>
              <a:t>上</a:t>
            </a:r>
            <a:r>
              <a:rPr lang="en-US" altLang="zh-TW" sz="1200" b="0" i="0" u="none" strike="noStrike" kern="1200" dirty="0" smtClean="0">
                <a:solidFill>
                  <a:schemeClr val="tx1"/>
                </a:solidFill>
                <a:effectLst/>
                <a:latin typeface="+mn-lt"/>
                <a:ea typeface="+mn-ea"/>
                <a:cs typeface="+mn-cs"/>
              </a:rPr>
              <a:t>, </a:t>
            </a:r>
            <a:r>
              <a:rPr lang="zh-TW" altLang="en-US" sz="1200" b="0" i="0" u="none" strike="noStrike" kern="1200" dirty="0" smtClean="0">
                <a:solidFill>
                  <a:schemeClr val="tx1"/>
                </a:solidFill>
                <a:effectLst/>
                <a:latin typeface="+mn-lt"/>
                <a:ea typeface="+mn-ea"/>
                <a:cs typeface="+mn-cs"/>
              </a:rPr>
              <a:t>讓使用者能在點選</a:t>
            </a:r>
            <a:r>
              <a:rPr lang="en-US" altLang="zh-TW" sz="1200" b="0" i="0" u="none" strike="noStrike" kern="1200" dirty="0" smtClean="0">
                <a:solidFill>
                  <a:schemeClr val="tx1"/>
                </a:solidFill>
                <a:effectLst/>
                <a:latin typeface="+mn-lt"/>
                <a:ea typeface="+mn-ea"/>
                <a:cs typeface="+mn-cs"/>
              </a:rPr>
              <a:t>line bot</a:t>
            </a:r>
            <a:r>
              <a:rPr lang="zh-TW" altLang="en-US" sz="1200" b="0" i="0" u="none" strike="noStrike" kern="1200" dirty="0" smtClean="0">
                <a:solidFill>
                  <a:schemeClr val="tx1"/>
                </a:solidFill>
                <a:effectLst/>
                <a:latin typeface="+mn-lt"/>
                <a:ea typeface="+mn-ea"/>
                <a:cs typeface="+mn-cs"/>
              </a:rPr>
              <a:t>圖文選單連結時</a:t>
            </a:r>
            <a:r>
              <a:rPr lang="en-US" altLang="zh-TW" sz="1200" b="0" i="0" u="none" strike="noStrike"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rPr>
              <a:t>可以看到我們的網頁</a:t>
            </a:r>
            <a:r>
              <a:rPr lang="en-US" altLang="zh-TW" sz="1200" b="0" i="0" u="none" strike="noStrike" kern="1200" dirty="0" smtClean="0">
                <a:solidFill>
                  <a:schemeClr val="tx1"/>
                </a:solidFill>
                <a:effectLst/>
                <a:latin typeface="+mn-lt"/>
                <a:ea typeface="+mn-ea"/>
                <a:cs typeface="+mn-cs"/>
              </a:rPr>
              <a:t>, </a:t>
            </a:r>
            <a:endParaRPr lang="zh-TW" altLang="en-US" b="0" dirty="0" smtClean="0">
              <a:effectLst/>
            </a:endParaRPr>
          </a:p>
          <a:p>
            <a:pPr rtl="0"/>
            <a:r>
              <a:rPr lang="zh-TW" altLang="en-US" sz="1200" b="0" i="0" u="none" strike="noStrike" kern="1200" dirty="0" smtClean="0">
                <a:solidFill>
                  <a:schemeClr val="tx1"/>
                </a:solidFill>
                <a:effectLst/>
                <a:latin typeface="+mn-lt"/>
                <a:ea typeface="+mn-ea"/>
                <a:cs typeface="+mn-cs"/>
              </a:rPr>
              <a:t>我們也能對使用者所填入的資料進行存取到</a:t>
            </a:r>
            <a:r>
              <a:rPr lang="en-US" altLang="zh-TW" sz="1200" b="0" i="0" u="none" strike="noStrike" kern="1200" dirty="0" smtClean="0">
                <a:solidFill>
                  <a:schemeClr val="tx1"/>
                </a:solidFill>
                <a:effectLst/>
                <a:latin typeface="+mn-lt"/>
                <a:ea typeface="+mn-ea"/>
                <a:cs typeface="+mn-cs"/>
              </a:rPr>
              <a:t>MY SQL </a:t>
            </a:r>
            <a:r>
              <a:rPr lang="zh-TW" altLang="en-US" sz="1200" b="0" i="0" u="none" strike="noStrike" kern="1200" dirty="0" smtClean="0">
                <a:solidFill>
                  <a:schemeClr val="tx1"/>
                </a:solidFill>
                <a:effectLst/>
                <a:latin typeface="+mn-lt"/>
                <a:ea typeface="+mn-ea"/>
                <a:cs typeface="+mn-cs"/>
              </a:rPr>
              <a:t>和 </a:t>
            </a:r>
            <a:r>
              <a:rPr lang="en-US" altLang="zh-TW" sz="1200" b="0" i="0" u="none" strike="noStrike" kern="1200" dirty="0" err="1" smtClean="0">
                <a:solidFill>
                  <a:schemeClr val="tx1"/>
                </a:solidFill>
                <a:effectLst/>
                <a:latin typeface="+mn-lt"/>
                <a:ea typeface="+mn-ea"/>
                <a:cs typeface="+mn-cs"/>
              </a:rPr>
              <a:t>REDIS</a:t>
            </a:r>
            <a:r>
              <a:rPr lang="en-US" altLang="zh-TW" sz="1200" b="0" i="0" u="none" strike="noStrike" kern="1200" dirty="0" smtClean="0">
                <a:solidFill>
                  <a:schemeClr val="tx1"/>
                </a:solidFill>
                <a:effectLst/>
                <a:latin typeface="+mn-lt"/>
                <a:ea typeface="+mn-ea"/>
                <a:cs typeface="+mn-cs"/>
              </a:rPr>
              <a:t> </a:t>
            </a:r>
            <a:r>
              <a:rPr lang="zh-TW" altLang="en-US" sz="1200" b="0" i="0" u="none" strike="noStrike" kern="1200" dirty="0" smtClean="0">
                <a:solidFill>
                  <a:schemeClr val="tx1"/>
                </a:solidFill>
                <a:effectLst/>
                <a:latin typeface="+mn-lt"/>
                <a:ea typeface="+mn-ea"/>
                <a:cs typeface="+mn-cs"/>
              </a:rPr>
              <a:t>等等</a:t>
            </a:r>
            <a:r>
              <a:rPr lang="en-US" altLang="zh-TW" sz="1200" b="0" i="0" u="none" strike="noStrike" kern="1200" dirty="0" smtClean="0">
                <a:solidFill>
                  <a:schemeClr val="tx1"/>
                </a:solidFill>
                <a:effectLst/>
                <a:latin typeface="+mn-lt"/>
                <a:ea typeface="+mn-ea"/>
                <a:cs typeface="+mn-cs"/>
              </a:rPr>
              <a:t>, </a:t>
            </a:r>
            <a:r>
              <a:rPr lang="zh-TW" altLang="en-US" sz="1200" b="0" i="0" u="none" strike="noStrike" kern="1200" dirty="0" smtClean="0">
                <a:solidFill>
                  <a:schemeClr val="tx1"/>
                </a:solidFill>
                <a:effectLst/>
                <a:latin typeface="+mn-lt"/>
                <a:ea typeface="+mn-ea"/>
                <a:cs typeface="+mn-cs"/>
              </a:rPr>
              <a:t>做食譜相關的推薦</a:t>
            </a:r>
            <a:r>
              <a:rPr lang="zh-TW" altLang="en-US" dirty="0" smtClean="0"/>
              <a:t/>
            </a:r>
            <a:br>
              <a:rPr lang="zh-TW" altLang="en-US" dirty="0" smtClean="0"/>
            </a:b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77</a:t>
            </a:fld>
            <a:endParaRPr lang="zh-CN" altLang="en-US"/>
          </a:p>
        </p:txBody>
      </p:sp>
    </p:spTree>
    <p:extLst>
      <p:ext uri="{BB962C8B-B14F-4D97-AF65-F5344CB8AC3E}">
        <p14:creationId xmlns:p14="http://schemas.microsoft.com/office/powerpoint/2010/main" val="16738190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Aft>
                <a:spcPts val="1200"/>
              </a:spcAft>
              <a:buFont typeface="Arial" panose="020B0604020202020204" pitchFamily="34" charset="0"/>
              <a:buNone/>
            </a:pPr>
            <a:r>
              <a:rPr lang="zh-TW" altLang="en-US" sz="1200" b="1" i="0" kern="1200" dirty="0" smtClean="0">
                <a:solidFill>
                  <a:schemeClr val="tx1"/>
                </a:solidFill>
                <a:effectLst/>
                <a:latin typeface="+mn-lt"/>
                <a:ea typeface="+mn-ea"/>
                <a:cs typeface="+mn-cs"/>
              </a:rPr>
              <a:t>我們</a:t>
            </a:r>
            <a:r>
              <a:rPr lang="zh-TW" altLang="en-US" dirty="0" smtClean="0"/>
              <a:t>選擇</a:t>
            </a:r>
            <a:r>
              <a:rPr lang="en-US" altLang="zh-TW" dirty="0" smtClean="0"/>
              <a:t>FLASK</a:t>
            </a:r>
            <a:r>
              <a:rPr lang="zh-TW" altLang="en-US" dirty="0" smtClean="0"/>
              <a:t>架設網站</a:t>
            </a:r>
            <a:r>
              <a:rPr lang="en-US" altLang="zh-TW" dirty="0" smtClean="0"/>
              <a:t>, </a:t>
            </a:r>
            <a:r>
              <a:rPr lang="zh-TW" altLang="en-US" dirty="0" smtClean="0"/>
              <a:t>是因為</a:t>
            </a:r>
            <a:r>
              <a:rPr lang="en-US" altLang="zh-TW" sz="1200" b="1" i="0" kern="1200" dirty="0" smtClean="0">
                <a:solidFill>
                  <a:schemeClr val="tx1"/>
                </a:solidFill>
                <a:effectLst/>
                <a:latin typeface="+mn-lt"/>
                <a:ea typeface="+mn-ea"/>
                <a:cs typeface="+mn-cs"/>
              </a:rPr>
              <a:t>Django</a:t>
            </a:r>
            <a:r>
              <a:rPr lang="zh-TW" altLang="en-US" sz="1200" dirty="0" smtClean="0">
                <a:latin typeface="微软雅黑" panose="020B0503020204020204" pitchFamily="34" charset="-122"/>
                <a:ea typeface="微软雅黑" panose="020B0503020204020204" pitchFamily="34" charset="-122"/>
                <a:cs typeface="Times New Roman" panose="02020603050405020304" pitchFamily="18" charset="0"/>
              </a:rPr>
              <a:t>定制化程度沒有</a:t>
            </a:r>
            <a:r>
              <a:rPr lang="en-US" altLang="zh-TW" sz="1200" dirty="0" smtClean="0">
                <a:latin typeface="微软雅黑" panose="020B0503020204020204" pitchFamily="34" charset="-122"/>
                <a:ea typeface="微软雅黑" panose="020B0503020204020204" pitchFamily="34" charset="-122"/>
                <a:cs typeface="Times New Roman" panose="02020603050405020304" pitchFamily="18" charset="0"/>
              </a:rPr>
              <a:t>Flask</a:t>
            </a:r>
            <a:r>
              <a:rPr lang="zh-TW" altLang="en-US" sz="1200" dirty="0" smtClean="0">
                <a:latin typeface="微软雅黑" panose="020B0503020204020204" pitchFamily="34" charset="-122"/>
                <a:ea typeface="微软雅黑" panose="020B0503020204020204" pitchFamily="34" charset="-122"/>
                <a:cs typeface="Times New Roman" panose="02020603050405020304" pitchFamily="18" charset="0"/>
              </a:rPr>
              <a:t>高和靈活</a:t>
            </a:r>
            <a:r>
              <a:rPr lang="en-US" altLang="zh-TW" sz="12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TW" sz="1200" baseline="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TW" altLang="en-US" sz="1200" baseline="0" dirty="0" smtClean="0">
                <a:latin typeface="微软雅黑" panose="020B0503020204020204" pitchFamily="34" charset="-122"/>
                <a:ea typeface="微软雅黑" panose="020B0503020204020204" pitchFamily="34" charset="-122"/>
                <a:cs typeface="Times New Roman" panose="02020603050405020304" pitchFamily="18" charset="0"/>
              </a:rPr>
              <a:t>而 </a:t>
            </a:r>
            <a:r>
              <a:rPr lang="en-US" altLang="zh-TW" sz="1200" dirty="0" smtClean="0">
                <a:latin typeface="微软雅黑" panose="020B0503020204020204" pitchFamily="34" charset="-122"/>
                <a:ea typeface="微软雅黑" panose="020B0503020204020204" pitchFamily="34" charset="-122"/>
                <a:cs typeface="Times New Roman" panose="02020603050405020304" pitchFamily="18" charset="0"/>
              </a:rPr>
              <a:t>Flask </a:t>
            </a:r>
            <a:r>
              <a:rPr lang="zh-TW" altLang="en-US" sz="1200" dirty="0" smtClean="0">
                <a:latin typeface="微软雅黑" panose="020B0503020204020204" pitchFamily="34" charset="-122"/>
                <a:ea typeface="微软雅黑" panose="020B0503020204020204" pitchFamily="34" charset="-122"/>
                <a:cs typeface="Times New Roman" panose="02020603050405020304" pitchFamily="18" charset="0"/>
              </a:rPr>
              <a:t>內建的開發伺服器有偵錯功能</a:t>
            </a:r>
            <a:r>
              <a:rPr lang="en-US" altLang="zh-TW" sz="12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TW" altLang="en-US" sz="1200" dirty="0" smtClean="0">
                <a:latin typeface="微软雅黑" panose="020B0503020204020204" pitchFamily="34" charset="-122"/>
                <a:ea typeface="微软雅黑" panose="020B0503020204020204" pitchFamily="34" charset="-122"/>
                <a:cs typeface="Times New Roman" panose="02020603050405020304" pitchFamily="18" charset="0"/>
              </a:rPr>
              <a:t>適合做網頁開發測試，所以最後選擇</a:t>
            </a:r>
            <a:r>
              <a:rPr lang="en-US" altLang="zh-TW" sz="1200" dirty="0" smtClean="0">
                <a:latin typeface="微软雅黑" panose="020B0503020204020204" pitchFamily="34" charset="-122"/>
                <a:ea typeface="微软雅黑" panose="020B0503020204020204" pitchFamily="34" charset="-122"/>
                <a:cs typeface="Times New Roman" panose="02020603050405020304" pitchFamily="18" charset="0"/>
              </a:rPr>
              <a:t>Flask</a:t>
            </a:r>
            <a:r>
              <a:rPr lang="zh-TW" altLang="en-US" sz="1200" dirty="0" smtClean="0">
                <a:latin typeface="微软雅黑" panose="020B0503020204020204" pitchFamily="34" charset="-122"/>
                <a:ea typeface="微软雅黑" panose="020B0503020204020204" pitchFamily="34" charset="-122"/>
                <a:cs typeface="Times New Roman" panose="02020603050405020304" pitchFamily="18" charset="0"/>
              </a:rPr>
              <a:t>做前端網頁的呈現</a:t>
            </a:r>
            <a:endParaRPr lang="zh-TW"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78</a:t>
            </a:fld>
            <a:endParaRPr lang="zh-CN" altLang="en-US"/>
          </a:p>
        </p:txBody>
      </p:sp>
    </p:spTree>
    <p:extLst>
      <p:ext uri="{BB962C8B-B14F-4D97-AF65-F5344CB8AC3E}">
        <p14:creationId xmlns:p14="http://schemas.microsoft.com/office/powerpoint/2010/main" val="33694171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對於大型複雜的項目，我們需要引入</a:t>
            </a:r>
            <a:r>
              <a:rPr lang="en-US" altLang="zh-TW" dirty="0" err="1" smtClean="0"/>
              <a:t>MVC</a:t>
            </a:r>
            <a:r>
              <a:rPr lang="zh-TW" altLang="en-US" dirty="0" smtClean="0"/>
              <a:t>架構設計</a:t>
            </a:r>
            <a:r>
              <a:rPr lang="en-US" altLang="zh-TW" dirty="0" smtClean="0"/>
              <a:t>,</a:t>
            </a:r>
            <a:r>
              <a:rPr lang="zh-TW" altLang="en-US" baseline="0" dirty="0" smtClean="0"/>
              <a:t> </a:t>
            </a:r>
            <a:r>
              <a:rPr lang="zh-TW" altLang="en-US" dirty="0" smtClean="0"/>
              <a:t>讓網頁運行的更快速</a:t>
            </a:r>
            <a:r>
              <a:rPr lang="en-US" altLang="zh-TW" dirty="0" smtClean="0"/>
              <a:t>, </a:t>
            </a:r>
            <a:r>
              <a:rPr lang="zh-TW" altLang="en-US" dirty="0" smtClean="0"/>
              <a:t>流暢</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因此我們專題也採用此類架構完成網頁結構的設計</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以上是 </a:t>
            </a:r>
            <a:r>
              <a:rPr lang="en-US" altLang="zh-TW" dirty="0" smtClean="0"/>
              <a:t>”flask</a:t>
            </a:r>
            <a:r>
              <a:rPr lang="zh-TW" altLang="en-US" dirty="0" smtClean="0"/>
              <a:t>專案基本目錄結構</a:t>
            </a:r>
            <a:r>
              <a:rPr lang="en-US" altLang="zh-TW" dirty="0" smtClean="0"/>
              <a:t>”</a:t>
            </a:r>
            <a:r>
              <a:rPr lang="zh-TW" altLang="en-US" dirty="0" smtClean="0"/>
              <a:t> 和 </a:t>
            </a:r>
            <a:r>
              <a:rPr lang="en-US" altLang="zh-TW" dirty="0" smtClean="0"/>
              <a:t>“Python</a:t>
            </a:r>
            <a:r>
              <a:rPr lang="zh-TW" altLang="en-US" dirty="0" smtClean="0"/>
              <a:t>寫入</a:t>
            </a:r>
            <a:r>
              <a:rPr lang="en-US" altLang="zh-TW" dirty="0" smtClean="0"/>
              <a:t>Flask</a:t>
            </a:r>
            <a:r>
              <a:rPr lang="zh-TW" altLang="en-US" dirty="0" smtClean="0"/>
              <a:t>的基本結構</a:t>
            </a:r>
            <a:r>
              <a:rPr lang="en-US" altLang="zh-TW" dirty="0" smtClean="0"/>
              <a:t>”</a:t>
            </a:r>
            <a:endParaRPr lang="zh-TW"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79</a:t>
            </a:fld>
            <a:endParaRPr lang="zh-CN" altLang="en-US"/>
          </a:p>
        </p:txBody>
      </p:sp>
    </p:spTree>
    <p:extLst>
      <p:ext uri="{BB962C8B-B14F-4D97-AF65-F5344CB8AC3E}">
        <p14:creationId xmlns:p14="http://schemas.microsoft.com/office/powerpoint/2010/main" val="23956631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編寫完網頁和程式後</a:t>
            </a:r>
            <a:r>
              <a:rPr lang="en-US" altLang="zh-TW" dirty="0" smtClean="0"/>
              <a:t>, </a:t>
            </a:r>
            <a:r>
              <a:rPr lang="zh-TW" altLang="en-US" dirty="0" smtClean="0"/>
              <a:t>我們使用</a:t>
            </a:r>
            <a:r>
              <a:rPr lang="en-US" altLang="zh-TW" dirty="0" err="1" smtClean="0"/>
              <a:t>ngrok</a:t>
            </a:r>
            <a:r>
              <a:rPr lang="zh-TW" altLang="en-US" dirty="0" smtClean="0"/>
              <a:t>進行網頁測試</a:t>
            </a:r>
            <a:r>
              <a:rPr lang="en-US" altLang="zh-TW" dirty="0" smtClean="0"/>
              <a:t>, </a:t>
            </a:r>
            <a:r>
              <a:rPr lang="zh-TW" altLang="en-US" dirty="0" smtClean="0"/>
              <a:t>並在終端機和</a:t>
            </a:r>
            <a:r>
              <a:rPr lang="en-US" altLang="zh-TW" dirty="0" smtClean="0"/>
              <a:t>Chrome</a:t>
            </a:r>
            <a:r>
              <a:rPr lang="zh-TW" altLang="en-US" dirty="0" smtClean="0"/>
              <a:t>中查看網頁運行的狀況</a:t>
            </a:r>
            <a:endParaRPr lang="zh-TW"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80</a:t>
            </a:fld>
            <a:endParaRPr lang="zh-CN" altLang="en-US"/>
          </a:p>
        </p:txBody>
      </p:sp>
    </p:spTree>
    <p:extLst>
      <p:ext uri="{BB962C8B-B14F-4D97-AF65-F5344CB8AC3E}">
        <p14:creationId xmlns:p14="http://schemas.microsoft.com/office/powerpoint/2010/main" val="3667483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接著介紹我們的專題技術架構</a:t>
            </a:r>
            <a:endParaRPr lang="en-US" altLang="zh-TW" dirty="0" smtClean="0"/>
          </a:p>
          <a:p>
            <a:r>
              <a:rPr lang="zh-TW" altLang="en-US" dirty="0" smtClean="0"/>
              <a:t>首先利用爬蟲程式將網頁上的食譜資訊爬下來後暫存在</a:t>
            </a:r>
            <a:r>
              <a:rPr lang="en-US" altLang="zh-TW" dirty="0" err="1" smtClean="0"/>
              <a:t>MongDB</a:t>
            </a:r>
            <a:r>
              <a:rPr lang="en-US" altLang="zh-TW" dirty="0" smtClean="0"/>
              <a:t>, </a:t>
            </a:r>
            <a:r>
              <a:rPr lang="zh-TW" altLang="en-US" dirty="0" smtClean="0"/>
              <a:t>接著進行</a:t>
            </a:r>
            <a:r>
              <a:rPr lang="en-US" altLang="zh-TW" dirty="0" smtClean="0"/>
              <a:t>ETL</a:t>
            </a:r>
            <a:r>
              <a:rPr lang="zh-TW" altLang="en-US" dirty="0" smtClean="0"/>
              <a:t>後將最終清洗乾淨的食譜資料存到</a:t>
            </a:r>
            <a:r>
              <a:rPr lang="en-US" altLang="zh-TW" dirty="0" smtClean="0"/>
              <a:t>Hadoop HDFS</a:t>
            </a:r>
            <a:r>
              <a:rPr lang="zh-TW" altLang="en-US" dirty="0" smtClean="0"/>
              <a:t>供後續分析使用，而模型訓練則是在</a:t>
            </a:r>
            <a:r>
              <a:rPr lang="en-US" altLang="zh-TW" dirty="0" smtClean="0"/>
              <a:t>Spark</a:t>
            </a:r>
            <a:r>
              <a:rPr lang="zh-TW" altLang="en-US" dirty="0" smtClean="0"/>
              <a:t>上運行以提高訓練效率</a:t>
            </a:r>
            <a:endParaRPr lang="en-US" altLang="zh-TW" dirty="0" smtClean="0"/>
          </a:p>
          <a:p>
            <a:r>
              <a:rPr lang="zh-TW" altLang="en-US" dirty="0" smtClean="0"/>
              <a:t>另一部分圖像辨識，則是將圖片爬下來後在本地端進行模型訓練，接著我們以樹梅派來模擬智能冰箱</a:t>
            </a:r>
            <a:r>
              <a:rPr lang="en-US" altLang="zh-TW" dirty="0" err="1" smtClean="0"/>
              <a:t>IoT</a:t>
            </a:r>
            <a:r>
              <a:rPr lang="zh-TW" altLang="en-US" dirty="0" smtClean="0"/>
              <a:t>的核心處理系統，並且將訓練完的圖像辨識模型加載至樹梅派上實現邊緣運算，用作智能冰箱的食材辨識使用，</a:t>
            </a:r>
            <a:endParaRPr lang="en-US" altLang="zh-TW" dirty="0" smtClean="0"/>
          </a:p>
          <a:p>
            <a:r>
              <a:rPr lang="zh-TW" altLang="en-US" dirty="0" smtClean="0"/>
              <a:t>在後端伺服器與</a:t>
            </a:r>
            <a:r>
              <a:rPr lang="en-US" altLang="zh-TW" dirty="0" smtClean="0"/>
              <a:t>IOT</a:t>
            </a:r>
            <a:r>
              <a:rPr lang="zh-TW" altLang="en-US" dirty="0" smtClean="0"/>
              <a:t>中間則是接上</a:t>
            </a:r>
            <a:r>
              <a:rPr lang="en-US" altLang="zh-TW" dirty="0" err="1" smtClean="0"/>
              <a:t>kafka</a:t>
            </a:r>
            <a:r>
              <a:rPr lang="zh-TW" altLang="en-US" dirty="0" smtClean="0"/>
              <a:t>做資料串流的處理，後端伺服器收到使用者資料後再寫入</a:t>
            </a:r>
            <a:r>
              <a:rPr lang="en-US" altLang="zh-TW" dirty="0" smtClean="0"/>
              <a:t>MYSQL</a:t>
            </a:r>
            <a:r>
              <a:rPr lang="zh-TW" altLang="en-US" dirty="0" smtClean="0"/>
              <a:t>，而我們在中間還架了</a:t>
            </a:r>
            <a:r>
              <a:rPr lang="en-US" altLang="zh-TW" dirty="0" err="1" smtClean="0"/>
              <a:t>Redis</a:t>
            </a:r>
            <a:r>
              <a:rPr lang="zh-TW" altLang="en-US" dirty="0" smtClean="0"/>
              <a:t>供使用者的快速資料檢索，同時我們也把整個系統用</a:t>
            </a:r>
            <a:r>
              <a:rPr lang="en-US" altLang="zh-TW" dirty="0" err="1" smtClean="0"/>
              <a:t>docker</a:t>
            </a:r>
            <a:r>
              <a:rPr lang="en-US" altLang="zh-TW" dirty="0" smtClean="0"/>
              <a:t> </a:t>
            </a:r>
            <a:r>
              <a:rPr lang="zh-TW" altLang="en-US" dirty="0" smtClean="0"/>
              <a:t>包裝起來佈署到</a:t>
            </a:r>
            <a:r>
              <a:rPr lang="en-US" altLang="zh-TW" dirty="0" smtClean="0"/>
              <a:t>AWS</a:t>
            </a:r>
            <a:r>
              <a:rPr lang="zh-TW" altLang="en-US" dirty="0" smtClean="0"/>
              <a:t>雲端讓伺服器能自動化運作</a:t>
            </a:r>
            <a:endParaRPr lang="en-US" altLang="zh-TW" dirty="0" smtClean="0"/>
          </a:p>
          <a:p>
            <a:r>
              <a:rPr lang="zh-TW" altLang="en-US" dirty="0" smtClean="0"/>
              <a:t>框起來這部分則是使用者端的系統架構</a:t>
            </a:r>
            <a:endParaRPr lang="en-US" altLang="zh-TW" dirty="0" smtClean="0"/>
          </a:p>
          <a:p>
            <a:endParaRPr lang="en-US" altLang="zh-TW" dirty="0" smtClean="0"/>
          </a:p>
          <a:p>
            <a:r>
              <a:rPr lang="en-US" altLang="zh-TW" dirty="0" smtClean="0"/>
              <a:t>NEXT</a:t>
            </a:r>
          </a:p>
          <a:p>
            <a:r>
              <a:rPr lang="zh-TW" altLang="en-US" dirty="0" smtClean="0"/>
              <a:t>以下是我們專題的工作分配</a:t>
            </a:r>
            <a:r>
              <a:rPr lang="en-US" altLang="zh-TW" dirty="0" smtClean="0"/>
              <a:t>…</a:t>
            </a:r>
            <a:endParaRPr lang="zh-TW"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CF384A-AA24-47AE-BDAA-D86D65E8DDE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154917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測試成功後</a:t>
            </a:r>
            <a:r>
              <a:rPr lang="en-US" altLang="zh-TW" dirty="0" smtClean="0"/>
              <a:t>, </a:t>
            </a:r>
            <a:r>
              <a:rPr lang="zh-TW" altLang="en-US" dirty="0" smtClean="0"/>
              <a:t>我們將網頁佈署到</a:t>
            </a:r>
            <a:r>
              <a:rPr lang="en-US" altLang="zh-TW" dirty="0" err="1" smtClean="0"/>
              <a:t>Heroku</a:t>
            </a:r>
            <a:r>
              <a:rPr lang="zh-TW" altLang="en-US" dirty="0" smtClean="0"/>
              <a:t>，成功之後得到</a:t>
            </a:r>
            <a:r>
              <a:rPr lang="en-US" altLang="zh-TW" dirty="0" err="1" smtClean="0"/>
              <a:t>Heroku</a:t>
            </a:r>
            <a:r>
              <a:rPr lang="zh-TW" altLang="en-US" dirty="0" smtClean="0"/>
              <a:t>提供的連結</a:t>
            </a:r>
            <a:r>
              <a:rPr lang="en-US" altLang="zh-TW" dirty="0" smtClean="0"/>
              <a:t>, </a:t>
            </a:r>
            <a:r>
              <a:rPr lang="zh-TW" altLang="en-US" dirty="0" smtClean="0"/>
              <a:t>讓使用者可點選此連結進入網頁瀏覽</a:t>
            </a:r>
            <a:endParaRPr lang="zh-TW"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81</a:t>
            </a:fld>
            <a:endParaRPr lang="zh-CN" altLang="en-US"/>
          </a:p>
        </p:txBody>
      </p:sp>
    </p:spTree>
    <p:extLst>
      <p:ext uri="{BB962C8B-B14F-4D97-AF65-F5344CB8AC3E}">
        <p14:creationId xmlns:p14="http://schemas.microsoft.com/office/powerpoint/2010/main" val="18008718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接下來</a:t>
            </a:r>
            <a:r>
              <a:rPr lang="en-US" altLang="zh-CN" dirty="0" smtClean="0"/>
              <a:t>, </a:t>
            </a:r>
            <a:r>
              <a:rPr lang="zh-CN" altLang="en-US" dirty="0" smtClean="0"/>
              <a:t>我們來觀看</a:t>
            </a:r>
            <a:r>
              <a:rPr lang="en-US" altLang="zh-CN" dirty="0" smtClean="0"/>
              <a:t>Flask </a:t>
            </a:r>
            <a:r>
              <a:rPr lang="zh-CN" altLang="en-US" dirty="0" smtClean="0"/>
              <a:t>網頁的呈現</a:t>
            </a:r>
            <a:r>
              <a:rPr lang="en-US" altLang="zh-CN" dirty="0" smtClean="0"/>
              <a:t>- Menu - My fridge (login), register, feedback ,</a:t>
            </a:r>
          </a:p>
          <a:p>
            <a:r>
              <a:rPr lang="zh-CN" altLang="en-US" dirty="0" smtClean="0"/>
              <a:t>以上就是網頁呈現的部分</a:t>
            </a:r>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82</a:t>
            </a:fld>
            <a:endParaRPr lang="zh-CN" altLang="en-US"/>
          </a:p>
        </p:txBody>
      </p:sp>
    </p:spTree>
    <p:extLst>
      <p:ext uri="{BB962C8B-B14F-4D97-AF65-F5344CB8AC3E}">
        <p14:creationId xmlns:p14="http://schemas.microsoft.com/office/powerpoint/2010/main" val="11003247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接下來我們也提供使用者</a:t>
            </a:r>
            <a:r>
              <a:rPr lang="en-US" altLang="zh-TW" dirty="0" smtClean="0"/>
              <a:t>Tableau</a:t>
            </a:r>
            <a:r>
              <a:rPr lang="zh-TW" altLang="en-US" dirty="0" smtClean="0"/>
              <a:t>視覺化圖表，讓使用者能查看過去的歷史紀錄像是</a:t>
            </a:r>
            <a:r>
              <a:rPr lang="en-US" altLang="zh-TW" sz="1200" b="0" i="0" kern="1200" dirty="0" smtClean="0">
                <a:solidFill>
                  <a:schemeClr val="tx1"/>
                </a:solidFill>
                <a:effectLst/>
                <a:latin typeface="+mn-lt"/>
                <a:ea typeface="+mn-ea"/>
                <a:cs typeface="+mn-cs"/>
              </a:rPr>
              <a:t> </a:t>
            </a:r>
            <a:r>
              <a:rPr lang="zh-TW" altLang="en-US" sz="1200" b="0" i="0" kern="1200" dirty="0" smtClean="0">
                <a:solidFill>
                  <a:schemeClr val="tx1"/>
                </a:solidFill>
                <a:effectLst/>
                <a:latin typeface="+mn-lt"/>
                <a:ea typeface="+mn-ea"/>
                <a:cs typeface="+mn-cs"/>
              </a:rPr>
              <a:t>常用的食材分布 及 最常忘記購買的食材</a:t>
            </a:r>
            <a:endParaRPr lang="en-US" altLang="zh-TW"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CF384A-AA24-47AE-BDAA-D86D65E8DDE1}" type="slidenum">
              <a:rPr lang="zh-CN" altLang="en-US" smtClean="0"/>
              <a:t>83</a:t>
            </a:fld>
            <a:endParaRPr lang="zh-CN" altLang="en-US"/>
          </a:p>
        </p:txBody>
      </p:sp>
    </p:spTree>
    <p:extLst>
      <p:ext uri="{BB962C8B-B14F-4D97-AF65-F5344CB8AC3E}">
        <p14:creationId xmlns:p14="http://schemas.microsoft.com/office/powerpoint/2010/main" val="9744301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以及呈現使用者過去的食譜偏好，以便優化食譜推薦系統，對使用者做更適合的推薦，同時也提供使用者檢視冰箱食材的保鮮期資訊</a:t>
            </a:r>
            <a:endParaRPr lang="en-US" altLang="zh-TW"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84</a:t>
            </a:fld>
            <a:endParaRPr lang="zh-CN" altLang="en-US"/>
          </a:p>
        </p:txBody>
      </p:sp>
    </p:spTree>
    <p:extLst>
      <p:ext uri="{BB962C8B-B14F-4D97-AF65-F5344CB8AC3E}">
        <p14:creationId xmlns:p14="http://schemas.microsoft.com/office/powerpoint/2010/main" val="6166112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dirty="0" smtClean="0">
                <a:solidFill>
                  <a:schemeClr val="tx1"/>
                </a:solidFill>
                <a:effectLst/>
                <a:latin typeface="+mn-lt"/>
                <a:ea typeface="+mn-ea"/>
                <a:cs typeface="+mn-cs"/>
              </a:rPr>
              <a:t>由於我們專題時間和人力的缺乏</a:t>
            </a:r>
            <a:r>
              <a:rPr lang="en-US" altLang="zh-TW" sz="1200" b="0" i="0" u="none" strike="noStrike" kern="1200" dirty="0" smtClean="0">
                <a:solidFill>
                  <a:schemeClr val="tx1"/>
                </a:solidFill>
                <a:effectLst/>
                <a:latin typeface="+mn-lt"/>
                <a:ea typeface="+mn-ea"/>
                <a:cs typeface="+mn-cs"/>
              </a:rPr>
              <a:t>, </a:t>
            </a:r>
            <a:r>
              <a:rPr lang="zh-TW" altLang="en-US" sz="1200" b="0" i="0" u="none" strike="noStrike" kern="1200" dirty="0" smtClean="0">
                <a:solidFill>
                  <a:schemeClr val="tx1"/>
                </a:solidFill>
                <a:effectLst/>
                <a:latin typeface="+mn-lt"/>
                <a:ea typeface="+mn-ea"/>
                <a:cs typeface="+mn-cs"/>
              </a:rPr>
              <a:t>我們希望之後時間充裕的話</a:t>
            </a:r>
            <a:r>
              <a:rPr lang="en-US" altLang="zh-TW" sz="1200" b="0" i="0" u="none" strike="noStrike" kern="1200" dirty="0" smtClean="0">
                <a:solidFill>
                  <a:schemeClr val="tx1"/>
                </a:solidFill>
                <a:effectLst/>
                <a:latin typeface="+mn-lt"/>
                <a:ea typeface="+mn-ea"/>
                <a:cs typeface="+mn-cs"/>
              </a:rPr>
              <a:t>, </a:t>
            </a:r>
            <a:r>
              <a:rPr lang="zh-TW" altLang="en-US" sz="1200" b="0" i="0" u="none" strike="noStrike" kern="1200" dirty="0" smtClean="0">
                <a:solidFill>
                  <a:schemeClr val="tx1"/>
                </a:solidFill>
                <a:effectLst/>
                <a:latin typeface="+mn-lt"/>
                <a:ea typeface="+mn-ea"/>
                <a:cs typeface="+mn-cs"/>
              </a:rPr>
              <a:t>可以增加以下的功能</a:t>
            </a:r>
            <a:endParaRPr lang="en-US" altLang="zh-TW" sz="1200" b="0" i="0" u="none" strike="noStrike"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73CF384A-AA24-47AE-BDAA-D86D65E8DDE1}" type="slidenum">
              <a:rPr lang="zh-CN" altLang="en-US" smtClean="0"/>
              <a:t>85</a:t>
            </a:fld>
            <a:endParaRPr lang="zh-CN" altLang="en-US"/>
          </a:p>
        </p:txBody>
      </p:sp>
    </p:spTree>
    <p:extLst>
      <p:ext uri="{BB962C8B-B14F-4D97-AF65-F5344CB8AC3E}">
        <p14:creationId xmlns:p14="http://schemas.microsoft.com/office/powerpoint/2010/main" val="26365506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zh-TW" altLang="en-US" sz="1200" b="0" i="0" u="none" strike="noStrike" kern="1200" dirty="0" smtClean="0">
                <a:solidFill>
                  <a:schemeClr val="tx1"/>
                </a:solidFill>
                <a:effectLst/>
                <a:latin typeface="+mn-lt"/>
                <a:ea typeface="+mn-ea"/>
                <a:cs typeface="+mn-cs"/>
              </a:rPr>
              <a:t>提供</a:t>
            </a:r>
            <a:r>
              <a:rPr lang="zh-TW" altLang="en-US" sz="1200" b="1" i="0" u="none" strike="noStrike" kern="1200" dirty="0" smtClean="0">
                <a:solidFill>
                  <a:schemeClr val="tx1"/>
                </a:solidFill>
                <a:effectLst/>
                <a:latin typeface="+mn-lt"/>
                <a:ea typeface="+mn-ea"/>
                <a:cs typeface="+mn-cs"/>
              </a:rPr>
              <a:t>一周菜單的設計</a:t>
            </a:r>
            <a:r>
              <a:rPr lang="zh-TW" altLang="en-US" sz="1200" b="0" i="0" u="none" strike="noStrike" kern="1200" dirty="0" smtClean="0">
                <a:solidFill>
                  <a:schemeClr val="tx1"/>
                </a:solidFill>
                <a:effectLst/>
                <a:latin typeface="+mn-lt"/>
                <a:ea typeface="+mn-ea"/>
                <a:cs typeface="+mn-cs"/>
              </a:rPr>
              <a:t> 增加顧客對於產品的</a:t>
            </a:r>
            <a:r>
              <a:rPr lang="zh-TW" altLang="en-US" sz="1200" b="1" i="0" u="none" strike="noStrike" kern="1200" dirty="0" smtClean="0">
                <a:solidFill>
                  <a:schemeClr val="tx1"/>
                </a:solidFill>
                <a:effectLst/>
                <a:latin typeface="+mn-lt"/>
                <a:ea typeface="+mn-ea"/>
                <a:cs typeface="+mn-cs"/>
              </a:rPr>
              <a:t>黏著度</a:t>
            </a:r>
            <a:endParaRPr lang="zh-TW" altLang="en-US" sz="1200" b="0" i="0" u="none" strike="noStrike" kern="1200" dirty="0" smtClean="0">
              <a:solidFill>
                <a:schemeClr val="tx1"/>
              </a:solidFill>
              <a:effectLst/>
              <a:latin typeface="+mn-lt"/>
              <a:ea typeface="+mn-ea"/>
              <a:cs typeface="+mn-cs"/>
            </a:endParaRPr>
          </a:p>
          <a:p>
            <a:pPr rtl="0" fontAlgn="base"/>
            <a:r>
              <a:rPr lang="zh-TW" altLang="en-US" sz="1200" b="0" i="0" u="none" strike="noStrike" kern="1200" dirty="0" smtClean="0">
                <a:solidFill>
                  <a:schemeClr val="tx1"/>
                </a:solidFill>
                <a:effectLst/>
                <a:latin typeface="+mn-lt"/>
                <a:ea typeface="+mn-ea"/>
                <a:cs typeface="+mn-cs"/>
              </a:rPr>
              <a:t>第三方合作的部分</a:t>
            </a:r>
            <a:r>
              <a:rPr lang="en-US" altLang="zh-TW" sz="1200" b="0" i="0" u="none" strike="noStrike"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rPr>
              <a:t> 希望與營養師及超商做配合</a:t>
            </a:r>
            <a:r>
              <a:rPr lang="en-US" altLang="zh-TW" sz="1200" b="0" i="0" u="none" strike="noStrike" kern="1200" dirty="0" smtClean="0">
                <a:solidFill>
                  <a:schemeClr val="tx1"/>
                </a:solidFill>
                <a:effectLst/>
                <a:latin typeface="+mn-lt"/>
                <a:ea typeface="+mn-ea"/>
                <a:cs typeface="+mn-cs"/>
              </a:rPr>
              <a:t>, </a:t>
            </a:r>
            <a:r>
              <a:rPr lang="zh-TW" altLang="en-US" sz="1200" b="0" i="0" u="none" strike="noStrike" kern="1200" dirty="0" smtClean="0">
                <a:solidFill>
                  <a:schemeClr val="tx1"/>
                </a:solidFill>
                <a:effectLst/>
                <a:latin typeface="+mn-lt"/>
                <a:ea typeface="+mn-ea"/>
                <a:cs typeface="+mn-cs"/>
              </a:rPr>
              <a:t>設計出健康營養的食譜</a:t>
            </a:r>
            <a:r>
              <a:rPr lang="en-US" altLang="zh-TW" sz="1200" b="0" i="0" u="none" strike="noStrike" kern="1200" dirty="0" smtClean="0">
                <a:solidFill>
                  <a:schemeClr val="tx1"/>
                </a:solidFill>
                <a:effectLst/>
                <a:latin typeface="+mn-lt"/>
                <a:ea typeface="+mn-ea"/>
                <a:cs typeface="+mn-cs"/>
              </a:rPr>
              <a:t>, </a:t>
            </a:r>
            <a:r>
              <a:rPr lang="zh-TW" altLang="en-US" sz="1200" b="0" i="0" u="none" strike="noStrike" kern="1200" dirty="0" smtClean="0">
                <a:solidFill>
                  <a:schemeClr val="tx1"/>
                </a:solidFill>
                <a:effectLst/>
                <a:latin typeface="+mn-lt"/>
                <a:ea typeface="+mn-ea"/>
                <a:cs typeface="+mn-cs"/>
              </a:rPr>
              <a:t>和增加購買的便利性</a:t>
            </a:r>
          </a:p>
          <a:p>
            <a:pPr marL="0" marR="0" indent="0" algn="l" defTabSz="914400" rtl="0" eaLnBrk="1" fontAlgn="base" latinLnBrk="0" hangingPunct="1">
              <a:lnSpc>
                <a:spcPct val="100000"/>
              </a:lnSpc>
              <a:spcBef>
                <a:spcPts val="0"/>
              </a:spcBef>
              <a:spcAft>
                <a:spcPts val="0"/>
              </a:spcAft>
              <a:buClrTx/>
              <a:buSzTx/>
              <a:buFontTx/>
              <a:buNone/>
              <a:tabLst/>
              <a:defRPr/>
            </a:pPr>
            <a:r>
              <a:rPr lang="zh-TW" altLang="en-US" b="1" dirty="0" smtClean="0">
                <a:latin typeface="微软雅黑" panose="020B0503020204020204" pitchFamily="34" charset="-122"/>
                <a:ea typeface="微软雅黑" panose="020B0503020204020204" pitchFamily="34" charset="-122"/>
              </a:rPr>
              <a:t>智能冰箱優化</a:t>
            </a:r>
            <a:r>
              <a:rPr lang="en-US" altLang="zh-TW" b="1" baseline="0"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YOLO</a:t>
            </a:r>
            <a:r>
              <a:rPr lang="zh-TW" altLang="en-US" baseline="0" dirty="0" smtClean="0">
                <a:latin typeface="微软雅黑" panose="020B0503020204020204" pitchFamily="34" charset="-122"/>
                <a:ea typeface="微软雅黑" panose="020B0503020204020204" pitchFamily="34" charset="-122"/>
              </a:rPr>
              <a:t>模型優化，完成冰箱食材即時管控</a:t>
            </a:r>
            <a:endParaRPr lang="zh-CN" altLang="en-US" b="1" dirty="0" smtClean="0">
              <a:latin typeface="微软雅黑" panose="020B0503020204020204" pitchFamily="34" charset="-122"/>
              <a:ea typeface="微软雅黑" panose="020B0503020204020204" pitchFamily="34" charset="-122"/>
            </a:endParaRPr>
          </a:p>
          <a:p>
            <a:r>
              <a:rPr lang="zh-TW" altLang="en-US" sz="1200" b="0" i="0" u="none" strike="noStrike" kern="1200" dirty="0" smtClean="0">
                <a:solidFill>
                  <a:schemeClr val="tx1"/>
                </a:solidFill>
                <a:effectLst/>
                <a:latin typeface="+mn-lt"/>
                <a:ea typeface="+mn-ea"/>
                <a:cs typeface="+mn-cs"/>
              </a:rPr>
              <a:t>最後是</a:t>
            </a:r>
            <a:r>
              <a:rPr lang="en-US" altLang="zh-TW" sz="1200" b="0" i="0" u="none" strike="noStrike" kern="1200" dirty="0" smtClean="0">
                <a:solidFill>
                  <a:schemeClr val="tx1"/>
                </a:solidFill>
                <a:effectLst/>
                <a:latin typeface="+mn-lt"/>
                <a:ea typeface="+mn-ea"/>
                <a:cs typeface="+mn-cs"/>
              </a:rPr>
              <a:t>, </a:t>
            </a:r>
            <a:r>
              <a:rPr lang="zh-TW" altLang="en-US" sz="1200" b="0" i="0" u="none" strike="noStrike" kern="1200" dirty="0" smtClean="0">
                <a:solidFill>
                  <a:schemeClr val="tx1"/>
                </a:solidFill>
                <a:effectLst/>
                <a:latin typeface="+mn-lt"/>
                <a:ea typeface="+mn-ea"/>
                <a:cs typeface="+mn-cs"/>
              </a:rPr>
              <a:t>優化使用者視覺化圖表</a:t>
            </a:r>
            <a:r>
              <a:rPr lang="en-US" altLang="zh-TW" sz="1200" b="0" i="0" u="none" strike="noStrike" kern="1200" dirty="0" smtClean="0">
                <a:solidFill>
                  <a:schemeClr val="tx1"/>
                </a:solidFill>
                <a:effectLst/>
                <a:latin typeface="+mn-lt"/>
                <a:ea typeface="+mn-ea"/>
                <a:cs typeface="+mn-cs"/>
              </a:rPr>
              <a:t>: </a:t>
            </a:r>
            <a:r>
              <a:rPr lang="zh-TW" altLang="en-US" sz="1200" b="0" i="0" u="none" strike="noStrike" kern="1200" dirty="0" smtClean="0">
                <a:solidFill>
                  <a:schemeClr val="tx1"/>
                </a:solidFill>
                <a:effectLst/>
                <a:latin typeface="+mn-lt"/>
                <a:ea typeface="+mn-ea"/>
                <a:cs typeface="+mn-cs"/>
              </a:rPr>
              <a:t>由於使用者記錄資料缺乏</a:t>
            </a:r>
            <a:r>
              <a:rPr lang="en-US" altLang="zh-TW" sz="1200" b="0" i="0" u="none" strike="noStrike"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rPr>
              <a:t>當收集更多資料後</a:t>
            </a:r>
            <a:r>
              <a:rPr lang="en-US" altLang="zh-TW" sz="1200" b="0" i="0" u="none" strike="noStrike" kern="1200" dirty="0" smtClean="0">
                <a:solidFill>
                  <a:schemeClr val="tx1"/>
                </a:solidFill>
                <a:effectLst/>
                <a:latin typeface="+mn-lt"/>
                <a:ea typeface="+mn-ea"/>
                <a:cs typeface="+mn-cs"/>
              </a:rPr>
              <a:t>,</a:t>
            </a:r>
            <a:r>
              <a:rPr lang="zh-TW" altLang="en-US" sz="1200" b="0" i="0" u="none" strike="noStrike" kern="1200" dirty="0" smtClean="0">
                <a:solidFill>
                  <a:schemeClr val="tx1"/>
                </a:solidFill>
                <a:effectLst/>
                <a:latin typeface="+mn-lt"/>
                <a:ea typeface="+mn-ea"/>
                <a:cs typeface="+mn-cs"/>
              </a:rPr>
              <a:t>將會提供更人性化的數據分析服務</a:t>
            </a:r>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86</a:t>
            </a:fld>
            <a:endParaRPr lang="zh-CN" altLang="en-US"/>
          </a:p>
        </p:txBody>
      </p:sp>
    </p:spTree>
    <p:extLst>
      <p:ext uri="{BB962C8B-B14F-4D97-AF65-F5344CB8AC3E}">
        <p14:creationId xmlns:p14="http://schemas.microsoft.com/office/powerpoint/2010/main" val="8381566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以上是我們組別的工作分配表</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87</a:t>
            </a:fld>
            <a:endParaRPr lang="zh-CN" altLang="en-US"/>
          </a:p>
        </p:txBody>
      </p:sp>
    </p:spTree>
    <p:extLst>
      <p:ext uri="{BB962C8B-B14F-4D97-AF65-F5344CB8AC3E}">
        <p14:creationId xmlns:p14="http://schemas.microsoft.com/office/powerpoint/2010/main" val="1623162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t>
            </a:r>
            <a:r>
              <a:rPr lang="zh-TW" altLang="en-US" dirty="0" smtClean="0"/>
              <a:t>食在</a:t>
            </a:r>
            <a:r>
              <a:rPr lang="en-US" altLang="zh-TW" dirty="0" smtClean="0"/>
              <a:t>, </a:t>
            </a:r>
            <a:r>
              <a:rPr lang="zh-TW" altLang="en-US" dirty="0" smtClean="0"/>
              <a:t>想不到</a:t>
            </a:r>
            <a:r>
              <a:rPr lang="en-US" altLang="zh-TW" dirty="0" smtClean="0"/>
              <a:t>”</a:t>
            </a:r>
            <a:r>
              <a:rPr lang="zh-TW" altLang="en-US" dirty="0" smtClean="0"/>
              <a:t> </a:t>
            </a:r>
            <a:r>
              <a:rPr lang="en-US" altLang="zh-TW" dirty="0" smtClean="0"/>
              <a:t>The Best Choice For Your Meal    </a:t>
            </a:r>
            <a:r>
              <a:rPr lang="zh-TW" altLang="en-US" dirty="0" smtClean="0"/>
              <a:t>感謝各位的聆聽</a:t>
            </a:r>
            <a:r>
              <a:rPr lang="en-US" altLang="zh-TW" dirty="0" smtClean="0"/>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73CF384A-AA24-47AE-BDAA-D86D65E8DDE1}" type="slidenum">
              <a:rPr lang="zh-CN" altLang="en-US" smtClean="0"/>
              <a:t>88</a:t>
            </a:fld>
            <a:endParaRPr lang="zh-CN" altLang="en-US"/>
          </a:p>
        </p:txBody>
      </p:sp>
    </p:spTree>
    <p:extLst>
      <p:ext uri="{BB962C8B-B14F-4D97-AF65-F5344CB8AC3E}">
        <p14:creationId xmlns:p14="http://schemas.microsoft.com/office/powerpoint/2010/main" val="985587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首先食譜資料的爬取，雖然網路上有百百種食譜網站，但由於大多內容重複性高，因此我們最後選擇了中文內容且資料存量最多也較不重複的愛料理以及煮一煮</a:t>
            </a:r>
            <a:endParaRPr lang="en-US" altLang="zh-TW" dirty="0" smtClean="0"/>
          </a:p>
          <a:p>
            <a:r>
              <a:rPr lang="zh-TW" altLang="en-US" dirty="0" smtClean="0"/>
              <a:t>一開始從兩個網站總共爬下了缺</a:t>
            </a:r>
            <a:r>
              <a:rPr lang="en-US" altLang="zh-TW" dirty="0" smtClean="0"/>
              <a:t>24</a:t>
            </a:r>
            <a:r>
              <a:rPr lang="zh-TW" altLang="en-US" dirty="0" smtClean="0"/>
              <a:t>萬筆原始資料，最終資料清理完，剩下約</a:t>
            </a:r>
            <a:r>
              <a:rPr lang="en-US" altLang="zh-TW" dirty="0" smtClean="0"/>
              <a:t>18</a:t>
            </a:r>
            <a:r>
              <a:rPr lang="zh-TW" altLang="en-US" dirty="0" smtClean="0"/>
              <a:t>萬筆</a:t>
            </a:r>
            <a:endParaRPr lang="en-US" altLang="zh-TW" dirty="0" smtClean="0"/>
          </a:p>
          <a:p>
            <a:endParaRPr lang="en-US" altLang="zh-TW" dirty="0" smtClean="0"/>
          </a:p>
          <a:p>
            <a:r>
              <a:rPr lang="zh-TW" altLang="en-US" dirty="0" smtClean="0"/>
              <a:t>圖像資料則是從圖庫網站</a:t>
            </a:r>
            <a:r>
              <a:rPr lang="en-US" altLang="zh-TW" dirty="0" err="1" smtClean="0"/>
              <a:t>shutterstock</a:t>
            </a:r>
            <a:r>
              <a:rPr lang="zh-TW" altLang="en-US" dirty="0" smtClean="0"/>
              <a:t>以及入口網站</a:t>
            </a:r>
            <a:r>
              <a:rPr lang="en-US" altLang="zh-TW" dirty="0" smtClean="0"/>
              <a:t>Yahoo</a:t>
            </a:r>
            <a:r>
              <a:rPr lang="zh-TW" altLang="en-US" dirty="0" smtClean="0"/>
              <a:t>及</a:t>
            </a:r>
            <a:r>
              <a:rPr lang="en-US" altLang="zh-TW" dirty="0" smtClean="0"/>
              <a:t>Google</a:t>
            </a:r>
            <a:r>
              <a:rPr lang="zh-TW" altLang="en-US" dirty="0" smtClean="0"/>
              <a:t>中蒐集了每種食材約</a:t>
            </a:r>
            <a:r>
              <a:rPr lang="en-US" altLang="zh-TW" dirty="0" smtClean="0"/>
              <a:t>500</a:t>
            </a:r>
            <a:r>
              <a:rPr lang="zh-TW" altLang="en-US" dirty="0" smtClean="0"/>
              <a:t>張圖片作圖像模型訓練</a:t>
            </a:r>
            <a:endParaRPr lang="en-US" altLang="zh-TW" dirty="0" smtClean="0"/>
          </a:p>
          <a:p>
            <a:r>
              <a:rPr lang="en-US" altLang="zh-TW" dirty="0" smtClean="0"/>
              <a:t>NEXT</a:t>
            </a:r>
          </a:p>
          <a:p>
            <a:r>
              <a:rPr lang="zh-TW" altLang="en-US" dirty="0" smtClean="0"/>
              <a:t>在爬蟲過程中，我們遭遇了一些問題</a:t>
            </a:r>
            <a:r>
              <a:rPr lang="en-US" altLang="zh-TW" dirty="0" smtClean="0"/>
              <a:t>…</a:t>
            </a:r>
          </a:p>
        </p:txBody>
      </p:sp>
      <p:sp>
        <p:nvSpPr>
          <p:cNvPr id="4" name="灯片编号占位符 3"/>
          <p:cNvSpPr>
            <a:spLocks noGrp="1"/>
          </p:cNvSpPr>
          <p:nvPr>
            <p:ph type="sldNum" sz="quarter" idx="10"/>
          </p:nvPr>
        </p:nvSpPr>
        <p:spPr/>
        <p:txBody>
          <a:bodyPr/>
          <a:lstStyle/>
          <a:p>
            <a:fld id="{73CF384A-AA24-47AE-BDAA-D86D65E8DDE1}" type="slidenum">
              <a:rPr lang="zh-CN" altLang="en-US" smtClean="0"/>
              <a:t>10</a:t>
            </a:fld>
            <a:endParaRPr lang="zh-CN" altLang="en-US"/>
          </a:p>
        </p:txBody>
      </p:sp>
    </p:spTree>
    <p:extLst>
      <p:ext uri="{BB962C8B-B14F-4D97-AF65-F5344CB8AC3E}">
        <p14:creationId xmlns:p14="http://schemas.microsoft.com/office/powerpoint/2010/main" val="175824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食譜爬取過程中發現，爬完全部筆數的時間太久了，於是採用多執行緒的方式成功將所需時間縮短至</a:t>
            </a:r>
            <a:r>
              <a:rPr lang="en-US" altLang="zh-TW" dirty="0" smtClean="0"/>
              <a:t>9</a:t>
            </a:r>
            <a:r>
              <a:rPr lang="zh-TW" altLang="en-US" dirty="0" smtClean="0"/>
              <a:t>個小時</a:t>
            </a:r>
            <a:endParaRPr lang="en-US" altLang="zh-TW" dirty="0" smtClean="0"/>
          </a:p>
          <a:p>
            <a:r>
              <a:rPr lang="zh-TW" altLang="en-US" dirty="0" smtClean="0"/>
              <a:t>另外圖片爬蟲部分同樣也遭遇問題，由於</a:t>
            </a:r>
            <a:r>
              <a:rPr lang="en-US" altLang="zh-TW" dirty="0" smtClean="0"/>
              <a:t>YAHOO, </a:t>
            </a:r>
            <a:r>
              <a:rPr lang="zh-TW" altLang="en-US" dirty="0" smtClean="0"/>
              <a:t>及</a:t>
            </a:r>
            <a:r>
              <a:rPr lang="en-US" altLang="zh-TW" dirty="0" smtClean="0"/>
              <a:t>GOOGLE</a:t>
            </a:r>
            <a:r>
              <a:rPr lang="zh-TW" altLang="en-US" dirty="0" smtClean="0"/>
              <a:t>圖片呈現是動態網頁，原本的爬蟲方式無法順利爬取所有的圖片，因此改採用</a:t>
            </a:r>
            <a:r>
              <a:rPr lang="en-US" altLang="zh-TW" dirty="0" smtClean="0"/>
              <a:t>python</a:t>
            </a:r>
            <a:r>
              <a:rPr lang="zh-TW" altLang="en-US" dirty="0" smtClean="0"/>
              <a:t>的</a:t>
            </a:r>
            <a:r>
              <a:rPr lang="en-US" altLang="zh-TW" dirty="0" smtClean="0"/>
              <a:t>selenium</a:t>
            </a:r>
            <a:r>
              <a:rPr lang="zh-TW" altLang="en-US" dirty="0" smtClean="0"/>
              <a:t>套件模擬使用者操作網頁的行為抓取圖片，雖然效率較差但成功解決了動態網頁資料爬取的問題</a:t>
            </a:r>
            <a:endParaRPr lang="en-US" altLang="zh-TW" dirty="0" smtClean="0"/>
          </a:p>
          <a:p>
            <a:endParaRPr lang="en-US" altLang="zh-TW" b="1" dirty="0" smtClean="0"/>
          </a:p>
          <a:p>
            <a:r>
              <a:rPr lang="zh-TW" altLang="en-US" b="1" dirty="0" smtClean="0"/>
              <a:t>楔子</a:t>
            </a:r>
            <a:endParaRPr lang="en-US" altLang="zh-TW" b="1" dirty="0" smtClean="0"/>
          </a:p>
          <a:p>
            <a:r>
              <a:rPr lang="zh-TW" altLang="en-US" dirty="0" smtClean="0"/>
              <a:t>當資料爬下來後，緊接著就要接續做資料清洗以及資料倉儲了，因此讓下一位報告人欣慈來為各位介紹</a:t>
            </a:r>
            <a:r>
              <a:rPr lang="en-US" altLang="zh-TW" dirty="0" smtClean="0"/>
              <a:t>ETL</a:t>
            </a:r>
            <a:r>
              <a:rPr lang="zh-TW" altLang="en-US" dirty="0" smtClean="0"/>
              <a:t>部分</a:t>
            </a:r>
          </a:p>
        </p:txBody>
      </p:sp>
      <p:sp>
        <p:nvSpPr>
          <p:cNvPr id="4" name="灯片编号占位符 3"/>
          <p:cNvSpPr>
            <a:spLocks noGrp="1"/>
          </p:cNvSpPr>
          <p:nvPr>
            <p:ph type="sldNum" sz="quarter" idx="10"/>
          </p:nvPr>
        </p:nvSpPr>
        <p:spPr/>
        <p:txBody>
          <a:bodyPr/>
          <a:lstStyle/>
          <a:p>
            <a:fld id="{73CF384A-AA24-47AE-BDAA-D86D65E8DDE1}" type="slidenum">
              <a:rPr lang="zh-CN" altLang="en-US" smtClean="0"/>
              <a:t>11</a:t>
            </a:fld>
            <a:endParaRPr lang="zh-CN" altLang="en-US"/>
          </a:p>
        </p:txBody>
      </p:sp>
    </p:spTree>
    <p:extLst>
      <p:ext uri="{BB962C8B-B14F-4D97-AF65-F5344CB8AC3E}">
        <p14:creationId xmlns:p14="http://schemas.microsoft.com/office/powerpoint/2010/main" val="160262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E9E4"/>
        </a:solidFill>
        <a:effectLst/>
      </p:bgPr>
    </p:bg>
    <p:spTree>
      <p:nvGrpSpPr>
        <p:cNvPr id="1" name=""/>
        <p:cNvGrpSpPr/>
        <p:nvPr/>
      </p:nvGrpSpPr>
      <p:grpSpPr>
        <a:xfrm>
          <a:off x="0" y="0"/>
          <a:ext cx="0" cy="0"/>
          <a:chOff x="0" y="0"/>
          <a:chExt cx="0" cy="0"/>
        </a:xfrm>
      </p:grpSpPr>
      <p:graphicFrame>
        <p:nvGraphicFramePr>
          <p:cNvPr id="9" name="对象 8" hidden="1"/>
          <p:cNvGraphicFramePr>
            <a:graphicFrameLocks noChangeAspect="1"/>
          </p:cNvGraphicFramePr>
          <p:nvPr userDrawn="1">
            <p:custDataLst>
              <p:tags r:id="rId2"/>
            </p:custDataLst>
            <p:extLst>
              <p:ext uri="{D42A27DB-BD31-4B8C-83A1-F6EECF244321}">
                <p14:modId xmlns:p14="http://schemas.microsoft.com/office/powerpoint/2010/main" val="16523369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68" name="think-cell 幻灯片" r:id="rId5" imgW="444" imgH="443" progId="TCLayout.ActiveDocument.1">
                  <p:embed/>
                </p:oleObj>
              </mc:Choice>
              <mc:Fallback>
                <p:oleObj name="think-cell 幻灯片" r:id="rId5" imgW="444" imgH="443"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矩形 12"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altLang="zh-CN" sz="3600" b="1" i="0" baseline="0"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4" name="Date Placeholder 3"/>
          <p:cNvSpPr>
            <a:spLocks noGrp="1"/>
          </p:cNvSpPr>
          <p:nvPr>
            <p:ph type="dt" sz="half" idx="10"/>
          </p:nvPr>
        </p:nvSpPr>
        <p:spPr/>
        <p:txBody>
          <a:bodyPr/>
          <a:lstStyle/>
          <a:p>
            <a:fld id="{276D79ED-3FA7-4EF8-964B-EB8BCFAB02F8}"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
        <p:nvSpPr>
          <p:cNvPr id="11" name="矩形 10"/>
          <p:cNvSpPr/>
          <p:nvPr userDrawn="1"/>
        </p:nvSpPr>
        <p:spPr>
          <a:xfrm>
            <a:off x="517235" y="184727"/>
            <a:ext cx="123575" cy="886691"/>
          </a:xfrm>
          <a:prstGeom prst="rect">
            <a:avLst/>
          </a:prstGeom>
          <a:solidFill>
            <a:srgbClr val="A7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Title 1"/>
          <p:cNvSpPr>
            <a:spLocks noGrp="1"/>
          </p:cNvSpPr>
          <p:nvPr>
            <p:ph type="title"/>
          </p:nvPr>
        </p:nvSpPr>
        <p:spPr>
          <a:xfrm>
            <a:off x="811343" y="478971"/>
            <a:ext cx="9156333" cy="592447"/>
          </a:xfrm>
        </p:spPr>
        <p:txBody>
          <a:bodyPr>
            <a:normAutofit/>
          </a:bodyPr>
          <a:lstStyle>
            <a:lvl1pPr algn="l">
              <a:defRPr sz="3600">
                <a:solidFill>
                  <a:srgbClr val="A7654F"/>
                </a:solidFill>
                <a:effectLst/>
                <a:latin typeface="微软雅黑" panose="020B0503020204020204" pitchFamily="34" charset="-122"/>
                <a:ea typeface="微软雅黑" panose="020B0503020204020204" pitchFamily="34" charset="-122"/>
              </a:defRPr>
            </a:lvl1pPr>
          </a:lstStyle>
          <a:p>
            <a:r>
              <a:rPr lang="en-US" dirty="0"/>
              <a:t>Click to edit Master title style</a:t>
            </a:r>
          </a:p>
        </p:txBody>
      </p:sp>
    </p:spTree>
    <p:extLst>
      <p:ext uri="{BB962C8B-B14F-4D97-AF65-F5344CB8AC3E}">
        <p14:creationId xmlns:p14="http://schemas.microsoft.com/office/powerpoint/2010/main" val="38135052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E9E4"/>
        </a:solidFill>
        <a:effectLst/>
      </p:bgPr>
    </p:bg>
    <p:spTree>
      <p:nvGrpSpPr>
        <p:cNvPr id="1" name=""/>
        <p:cNvGrpSpPr/>
        <p:nvPr/>
      </p:nvGrpSpPr>
      <p:grpSpPr>
        <a:xfrm>
          <a:off x="0" y="0"/>
          <a:ext cx="0" cy="0"/>
          <a:chOff x="0" y="0"/>
          <a:chExt cx="0" cy="0"/>
        </a:xfrm>
      </p:grpSpPr>
      <p:graphicFrame>
        <p:nvGraphicFramePr>
          <p:cNvPr id="9" name="对象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126" name="think-cell 幻灯片" r:id="rId5" imgW="444" imgH="443" progId="TCLayout.ActiveDocument.1">
                  <p:embed/>
                </p:oleObj>
              </mc:Choice>
              <mc:Fallback>
                <p:oleObj name="think-cell 幻灯片" r:id="rId5" imgW="444" imgH="443" progId="TCLayout.ActiveDocument.1">
                  <p:embed/>
                  <p:pic>
                    <p:nvPicPr>
                      <p:cNvPr id="9" name="对象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矩形 12"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3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11" name="矩形 10"/>
          <p:cNvSpPr/>
          <p:nvPr userDrawn="1"/>
        </p:nvSpPr>
        <p:spPr>
          <a:xfrm>
            <a:off x="517235" y="184727"/>
            <a:ext cx="123575" cy="886691"/>
          </a:xfrm>
          <a:prstGeom prst="rect">
            <a:avLst/>
          </a:prstGeom>
          <a:solidFill>
            <a:srgbClr val="A7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Title 1"/>
          <p:cNvSpPr>
            <a:spLocks noGrp="1"/>
          </p:cNvSpPr>
          <p:nvPr>
            <p:ph type="title"/>
          </p:nvPr>
        </p:nvSpPr>
        <p:spPr>
          <a:xfrm>
            <a:off x="811343" y="478971"/>
            <a:ext cx="9156333" cy="592447"/>
          </a:xfrm>
        </p:spPr>
        <p:txBody>
          <a:bodyPr>
            <a:normAutofit/>
          </a:bodyPr>
          <a:lstStyle>
            <a:lvl1pPr algn="l">
              <a:defRPr sz="3600">
                <a:solidFill>
                  <a:srgbClr val="A7654F"/>
                </a:solidFill>
                <a:effectLst/>
                <a:latin typeface="微软雅黑" panose="020B0503020204020204" pitchFamily="34" charset="-122"/>
                <a:ea typeface="微软雅黑" panose="020B0503020204020204" pitchFamily="34" charset="-122"/>
              </a:defRPr>
            </a:lvl1pPr>
          </a:lstStyle>
          <a:p>
            <a:r>
              <a:rPr lang="en-US" dirty="0"/>
              <a:t>Click to edit Master title style</a:t>
            </a:r>
          </a:p>
        </p:txBody>
      </p:sp>
    </p:spTree>
    <p:extLst>
      <p:ext uri="{BB962C8B-B14F-4D97-AF65-F5344CB8AC3E}">
        <p14:creationId xmlns:p14="http://schemas.microsoft.com/office/powerpoint/2010/main" val="11932498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9764158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943" y="1683613"/>
            <a:ext cx="8251553"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404943" y="4563338"/>
            <a:ext cx="8251553" cy="1500187"/>
          </a:xfrm>
        </p:spPr>
        <p:txBody>
          <a:bodyPr/>
          <a:lstStyle>
            <a:lvl1pPr marL="0" indent="0">
              <a:buNone/>
              <a:defRPr sz="2400">
                <a:solidFill>
                  <a:srgbClr val="E3D5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0315183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4943" y="1873975"/>
            <a:ext cx="420624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0926" y="1873975"/>
            <a:ext cx="429768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6194118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4943" y="299811"/>
            <a:ext cx="8623663" cy="1325563"/>
          </a:xfrm>
        </p:spPr>
        <p:txBody>
          <a:bodyPr/>
          <a:lstStyle/>
          <a:p>
            <a:r>
              <a:rPr lang="en-US"/>
              <a:t>Click to edit Master title style</a:t>
            </a:r>
          </a:p>
        </p:txBody>
      </p:sp>
      <p:sp>
        <p:nvSpPr>
          <p:cNvPr id="3" name="Text Placeholder 2"/>
          <p:cNvSpPr>
            <a:spLocks noGrp="1"/>
          </p:cNvSpPr>
          <p:nvPr>
            <p:ph type="body" idx="1"/>
          </p:nvPr>
        </p:nvSpPr>
        <p:spPr>
          <a:xfrm>
            <a:off x="404940" y="1615849"/>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4941" y="2439761"/>
            <a:ext cx="438912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11629" y="1615849"/>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11629" y="2439761"/>
            <a:ext cx="411697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38650006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801937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12781229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3" y="465138"/>
            <a:ext cx="3099980"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594"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4943"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4715176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4" y="483326"/>
            <a:ext cx="2677886"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3218899" y="483326"/>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04944" y="2083526"/>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22282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2E9E4"/>
        </a:solidFill>
        <a:effectLst/>
      </p:bgPr>
    </p:bg>
    <p:spTree>
      <p:nvGrpSpPr>
        <p:cNvPr id="1" name=""/>
        <p:cNvGrpSpPr/>
        <p:nvPr/>
      </p:nvGrpSpPr>
      <p:grpSpPr>
        <a:xfrm>
          <a:off x="0" y="0"/>
          <a:ext cx="0" cy="0"/>
          <a:chOff x="0" y="0"/>
          <a:chExt cx="0" cy="0"/>
        </a:xfrm>
      </p:grpSpPr>
      <p:graphicFrame>
        <p:nvGraphicFramePr>
          <p:cNvPr id="9" name="对象 8"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242" name="think-cell 幻灯片" r:id="rId5" imgW="444" imgH="443" progId="TCLayout.ActiveDocument.1">
                  <p:embed/>
                </p:oleObj>
              </mc:Choice>
              <mc:Fallback>
                <p:oleObj name="think-cell 幻灯片" r:id="rId5" imgW="444" imgH="443" progId="TCLayout.ActiveDocument.1">
                  <p:embed/>
                  <p:pic>
                    <p:nvPicPr>
                      <p:cNvPr id="9" name="对象 8"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矩形 12" hidden="1"/>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3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11" name="矩形 10"/>
          <p:cNvSpPr/>
          <p:nvPr userDrawn="1"/>
        </p:nvSpPr>
        <p:spPr>
          <a:xfrm>
            <a:off x="517235" y="184727"/>
            <a:ext cx="123575" cy="886691"/>
          </a:xfrm>
          <a:prstGeom prst="rect">
            <a:avLst/>
          </a:prstGeom>
          <a:solidFill>
            <a:srgbClr val="A76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Title 1"/>
          <p:cNvSpPr>
            <a:spLocks noGrp="1"/>
          </p:cNvSpPr>
          <p:nvPr>
            <p:ph type="title"/>
          </p:nvPr>
        </p:nvSpPr>
        <p:spPr>
          <a:xfrm>
            <a:off x="811343" y="478971"/>
            <a:ext cx="9156333" cy="592447"/>
          </a:xfrm>
        </p:spPr>
        <p:txBody>
          <a:bodyPr>
            <a:normAutofit/>
          </a:bodyPr>
          <a:lstStyle>
            <a:lvl1pPr algn="l">
              <a:defRPr sz="3600">
                <a:solidFill>
                  <a:srgbClr val="A7654F"/>
                </a:solidFill>
                <a:effectLst/>
                <a:latin typeface="微软雅黑" panose="020B0503020204020204" pitchFamily="34" charset="-122"/>
                <a:ea typeface="微软雅黑" panose="020B0503020204020204" pitchFamily="34" charset="-122"/>
              </a:defRPr>
            </a:lvl1pPr>
          </a:lstStyle>
          <a:p>
            <a:r>
              <a:rPr lang="en-US" dirty="0"/>
              <a:t>Click to edit Master title style</a:t>
            </a:r>
          </a:p>
        </p:txBody>
      </p:sp>
    </p:spTree>
    <p:extLst>
      <p:ext uri="{BB962C8B-B14F-4D97-AF65-F5344CB8AC3E}">
        <p14:creationId xmlns:p14="http://schemas.microsoft.com/office/powerpoint/2010/main" val="9436286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D79ED-3FA7-4EF8-964B-EB8BCFAB02F8}"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47824924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4574933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943" y="1683613"/>
            <a:ext cx="8251553"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404943" y="4563338"/>
            <a:ext cx="8251553" cy="1500187"/>
          </a:xfrm>
        </p:spPr>
        <p:txBody>
          <a:bodyPr/>
          <a:lstStyle>
            <a:lvl1pPr marL="0" indent="0">
              <a:buNone/>
              <a:defRPr sz="2400">
                <a:solidFill>
                  <a:srgbClr val="E3D5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864265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4943" y="1873975"/>
            <a:ext cx="420624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0926" y="1873975"/>
            <a:ext cx="429768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14337877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4943" y="299811"/>
            <a:ext cx="8623663" cy="1325563"/>
          </a:xfrm>
        </p:spPr>
        <p:txBody>
          <a:bodyPr/>
          <a:lstStyle/>
          <a:p>
            <a:r>
              <a:rPr lang="en-US"/>
              <a:t>Click to edit Master title style</a:t>
            </a:r>
          </a:p>
        </p:txBody>
      </p:sp>
      <p:sp>
        <p:nvSpPr>
          <p:cNvPr id="3" name="Text Placeholder 2"/>
          <p:cNvSpPr>
            <a:spLocks noGrp="1"/>
          </p:cNvSpPr>
          <p:nvPr>
            <p:ph type="body" idx="1"/>
          </p:nvPr>
        </p:nvSpPr>
        <p:spPr>
          <a:xfrm>
            <a:off x="404940" y="1615849"/>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4941" y="2439761"/>
            <a:ext cx="438912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11629" y="1615849"/>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11629" y="2439761"/>
            <a:ext cx="411697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8461974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5495629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1524990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3" y="465138"/>
            <a:ext cx="3099980"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594"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4943"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6929130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4" y="483326"/>
            <a:ext cx="2677886"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3218899" y="483326"/>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04944" y="2083526"/>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755631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943" y="1683613"/>
            <a:ext cx="8251553"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404943" y="4563338"/>
            <a:ext cx="8251553" cy="1500187"/>
          </a:xfrm>
        </p:spPr>
        <p:txBody>
          <a:bodyPr/>
          <a:lstStyle>
            <a:lvl1pPr marL="0" indent="0">
              <a:buNone/>
              <a:defRPr sz="2400">
                <a:solidFill>
                  <a:srgbClr val="E3D5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66042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4943" y="1873975"/>
            <a:ext cx="420624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30926" y="1873975"/>
            <a:ext cx="429768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76D79ED-3FA7-4EF8-964B-EB8BCFAB02F8}"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73763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4943" y="299811"/>
            <a:ext cx="8623663" cy="1325563"/>
          </a:xfrm>
        </p:spPr>
        <p:txBody>
          <a:bodyPr/>
          <a:lstStyle/>
          <a:p>
            <a:r>
              <a:rPr lang="en-US"/>
              <a:t>Click to edit Master title style</a:t>
            </a:r>
          </a:p>
        </p:txBody>
      </p:sp>
      <p:sp>
        <p:nvSpPr>
          <p:cNvPr id="3" name="Text Placeholder 2"/>
          <p:cNvSpPr>
            <a:spLocks noGrp="1"/>
          </p:cNvSpPr>
          <p:nvPr>
            <p:ph type="body" idx="1"/>
          </p:nvPr>
        </p:nvSpPr>
        <p:spPr>
          <a:xfrm>
            <a:off x="404940" y="1615849"/>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4941" y="2439761"/>
            <a:ext cx="438912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11629" y="1615849"/>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11629" y="2439761"/>
            <a:ext cx="411697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11/23/2020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251980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11/23/2020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470874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11/23/2020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952836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3" y="465138"/>
            <a:ext cx="3099980"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594"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4943"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268481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4" y="483326"/>
            <a:ext cx="2677886"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3218899" y="483326"/>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04944" y="2083526"/>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017259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ags" Target="../tags/tag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6.xml"/><Relationship Id="rId2" Type="http://schemas.openxmlformats.org/officeDocument/2006/relationships/slideLayout" Target="../slideLayouts/slideLayout11.xml"/><Relationship Id="rId16" Type="http://schemas.openxmlformats.org/officeDocument/2006/relationships/image" Target="../media/image1.emf"/><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vmlDrawing" Target="../drawings/vmlDrawing3.vml"/><Relationship Id="rId5" Type="http://schemas.openxmlformats.org/officeDocument/2006/relationships/slideLayout" Target="../slideLayouts/slideLayout14.xml"/><Relationship Id="rId15" Type="http://schemas.openxmlformats.org/officeDocument/2006/relationships/oleObject" Target="../embeddings/oleObject3.bin"/><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ags" Target="../tags/tag1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ags" Target="../tags/tag10.xml"/><Relationship Id="rId2" Type="http://schemas.openxmlformats.org/officeDocument/2006/relationships/slideLayout" Target="../slideLayouts/slideLayout20.xml"/><Relationship Id="rId16"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vmlDrawing" Target="../drawings/vmlDrawing5.vml"/><Relationship Id="rId5" Type="http://schemas.openxmlformats.org/officeDocument/2006/relationships/slideLayout" Target="../slideLayouts/slideLayout23.xml"/><Relationship Id="rId15" Type="http://schemas.openxmlformats.org/officeDocument/2006/relationships/oleObject" Target="../embeddings/oleObject5.bin"/><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userDrawn="1">
            <p:custDataLst>
              <p:tags r:id="rId12"/>
            </p:custDataLst>
            <p:extLst>
              <p:ext uri="{D42A27DB-BD31-4B8C-83A1-F6EECF244321}">
                <p14:modId xmlns:p14="http://schemas.microsoft.com/office/powerpoint/2010/main" val="833816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22" name="think-cell 幻灯片" r:id="rId15" imgW="444" imgH="443" progId="TCLayout.ActiveDocument.1">
                  <p:embed/>
                </p:oleObj>
              </mc:Choice>
              <mc:Fallback>
                <p:oleObj name="think-cell 幻灯片" r:id="rId15" imgW="444" imgH="443"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矩形 6" hidden="1"/>
          <p:cNvSpPr/>
          <p:nvPr userDrawn="1">
            <p:custDataLst>
              <p:tags r:id="rId1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altLang="zh-CN" sz="4400" b="1" i="0" baseline="0" dirty="0">
              <a:latin typeface="Trebuchet MS" panose="020B0603020202020204" pitchFamily="34" charset="0"/>
              <a:ea typeface="+mj-ea"/>
              <a:cs typeface="+mj-cs"/>
              <a:sym typeface="Trebuchet MS" panose="020B0603020202020204" pitchFamily="34" charset="0"/>
            </a:endParaRPr>
          </a:p>
        </p:txBody>
      </p:sp>
      <p:sp>
        <p:nvSpPr>
          <p:cNvPr id="2" name="Title Placeholder 1"/>
          <p:cNvSpPr>
            <a:spLocks noGrp="1"/>
          </p:cNvSpPr>
          <p:nvPr>
            <p:ph type="title"/>
          </p:nvPr>
        </p:nvSpPr>
        <p:spPr>
          <a:xfrm>
            <a:off x="404943" y="417376"/>
            <a:ext cx="7937199" cy="1325563"/>
          </a:xfrm>
          <a:prstGeom prst="rect">
            <a:avLst/>
          </a:prstGeom>
          <a:noFill/>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4943" y="1841862"/>
            <a:ext cx="7937199"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04943" y="6356349"/>
            <a:ext cx="2183674" cy="365125"/>
          </a:xfrm>
          <a:prstGeom prst="rect">
            <a:avLst/>
          </a:prstGeom>
        </p:spPr>
        <p:txBody>
          <a:bodyPr vert="horz" lIns="91440" tIns="45720" rIns="91440" bIns="45720" rtlCol="0" anchor="ctr"/>
          <a:lstStyle>
            <a:lvl1pPr algn="l">
              <a:defRPr sz="1200">
                <a:solidFill>
                  <a:srgbClr val="F8F6E9"/>
                </a:solidFill>
              </a:defRPr>
            </a:lvl1pPr>
          </a:lstStyle>
          <a:p>
            <a:fld id="{276D79ED-3FA7-4EF8-964B-EB8BCFAB02F8}" type="datetimeFigureOut">
              <a:rPr lang="en-US" smtClean="0"/>
              <a:pPr/>
              <a:t>11/23/2020</a:t>
            </a:fld>
            <a:endParaRPr lang="en-US"/>
          </a:p>
        </p:txBody>
      </p:sp>
      <p:sp>
        <p:nvSpPr>
          <p:cNvPr id="5" name="Footer Placeholder 4"/>
          <p:cNvSpPr>
            <a:spLocks noGrp="1"/>
          </p:cNvSpPr>
          <p:nvPr>
            <p:ph type="ftr" sz="quarter" idx="3"/>
          </p:nvPr>
        </p:nvSpPr>
        <p:spPr>
          <a:xfrm>
            <a:off x="3218899" y="6356349"/>
            <a:ext cx="3275511" cy="365125"/>
          </a:xfrm>
          <a:prstGeom prst="rect">
            <a:avLst/>
          </a:prstGeom>
        </p:spPr>
        <p:txBody>
          <a:bodyPr vert="horz" lIns="91440" tIns="45720" rIns="91440" bIns="45720" rtlCol="0" anchor="ctr"/>
          <a:lstStyle>
            <a:lvl1pPr algn="ctr">
              <a:defRPr sz="1200">
                <a:solidFill>
                  <a:srgbClr val="F8F6E9"/>
                </a:solidFill>
              </a:defRPr>
            </a:lvl1pPr>
          </a:lstStyle>
          <a:p>
            <a:endParaRPr lang="en-US"/>
          </a:p>
        </p:txBody>
      </p:sp>
      <p:sp>
        <p:nvSpPr>
          <p:cNvPr id="6" name="Slide Number Placeholder 5"/>
          <p:cNvSpPr>
            <a:spLocks noGrp="1"/>
          </p:cNvSpPr>
          <p:nvPr>
            <p:ph type="sldNum" sz="quarter" idx="4"/>
          </p:nvPr>
        </p:nvSpPr>
        <p:spPr>
          <a:xfrm>
            <a:off x="7124693" y="6356350"/>
            <a:ext cx="1903913" cy="365125"/>
          </a:xfrm>
          <a:prstGeom prst="rect">
            <a:avLst/>
          </a:prstGeom>
        </p:spPr>
        <p:txBody>
          <a:bodyPr vert="horz" lIns="91440" tIns="45720" rIns="91440" bIns="45720" rtlCol="0" anchor="ctr"/>
          <a:lstStyle>
            <a:lvl1pPr algn="r">
              <a:defRPr sz="1200">
                <a:solidFill>
                  <a:srgbClr val="F8F6E9"/>
                </a:solidFill>
              </a:defRPr>
            </a:lvl1pPr>
          </a:lstStyle>
          <a:p>
            <a:fld id="{C6F12CB2-7F2C-47B9-AE70-22A94B49F233}" type="slidenum">
              <a:rPr lang="en-US" smtClean="0"/>
              <a:pPr/>
              <a:t>‹#›</a:t>
            </a:fld>
            <a:endParaRPr lang="en-US"/>
          </a:p>
        </p:txBody>
      </p:sp>
      <p:pic>
        <p:nvPicPr>
          <p:cNvPr id="11" name="图片 10"/>
          <p:cNvPicPr>
            <a:picLocks noChangeAspect="1"/>
          </p:cNvPicPr>
          <p:nvPr userDrawn="1"/>
        </p:nvPicPr>
        <p:blipFill rotWithShape="1">
          <a:blip r:embed="rId17"/>
          <a:srcRect t="77831"/>
          <a:stretch/>
        </p:blipFill>
        <p:spPr>
          <a:xfrm rot="16200000">
            <a:off x="-2585585" y="1872117"/>
            <a:ext cx="4124325" cy="380092"/>
          </a:xfrm>
          <a:prstGeom prst="rect">
            <a:avLst/>
          </a:prstGeom>
        </p:spPr>
      </p:pic>
      <p:pic>
        <p:nvPicPr>
          <p:cNvPr id="12" name="图片 11"/>
          <p:cNvPicPr>
            <a:picLocks noChangeAspect="1"/>
          </p:cNvPicPr>
          <p:nvPr userDrawn="1"/>
        </p:nvPicPr>
        <p:blipFill rotWithShape="1">
          <a:blip r:embed="rId18"/>
          <a:srcRect l="82784"/>
          <a:stretch/>
        </p:blipFill>
        <p:spPr>
          <a:xfrm>
            <a:off x="-653143" y="4364604"/>
            <a:ext cx="319767" cy="1838325"/>
          </a:xfrm>
          <a:prstGeom prst="rect">
            <a:avLst/>
          </a:prstGeom>
        </p:spPr>
      </p:pic>
    </p:spTree>
    <p:extLst>
      <p:ext uri="{BB962C8B-B14F-4D97-AF65-F5344CB8AC3E}">
        <p14:creationId xmlns:p14="http://schemas.microsoft.com/office/powerpoint/2010/main" val="261976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iming>
    <p:tnLst>
      <p:par>
        <p:cTn id="1" dur="indefinite" restart="never" nodeType="tmRoot"/>
      </p:par>
    </p:tnLst>
  </p:timing>
  <p:txStyles>
    <p:titleStyle>
      <a:lvl1pPr algn="ctr" defTabSz="914400" rtl="0" eaLnBrk="1" latinLnBrk="0" hangingPunct="1">
        <a:lnSpc>
          <a:spcPct val="90000"/>
        </a:lnSpc>
        <a:spcBef>
          <a:spcPct val="0"/>
        </a:spcBef>
        <a:buNone/>
        <a:defRPr sz="4400" b="1" kern="1200">
          <a:solidFill>
            <a:srgbClr val="F7E9CA"/>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userDrawn="1">
            <p:custDataLst>
              <p:tags r:id="rId1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102" name="think-cell 幻灯片" r:id="rId15" imgW="444" imgH="443" progId="TCLayout.ActiveDocument.1">
                  <p:embed/>
                </p:oleObj>
              </mc:Choice>
              <mc:Fallback>
                <p:oleObj name="think-cell 幻灯片" r:id="rId15" imgW="444" imgH="443" progId="TCLayout.ActiveDocument.1">
                  <p:embed/>
                  <p:pic>
                    <p:nvPicPr>
                      <p:cNvPr id="8" name="对象 7" hidden="1"/>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矩形 6" hidden="1"/>
          <p:cNvSpPr/>
          <p:nvPr userDrawn="1">
            <p:custDataLst>
              <p:tags r:id="rId1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4400" b="1" i="0" u="none" strike="noStrike" kern="1200" cap="none" spc="0" normalizeH="0" baseline="0" noProof="0" dirty="0" smtClean="0">
              <a:ln>
                <a:noFill/>
              </a:ln>
              <a:solidFill>
                <a:prstClr val="white"/>
              </a:solidFill>
              <a:effectLst/>
              <a:uLnTx/>
              <a:uFillTx/>
              <a:latin typeface="Trebuchet MS" panose="020B0603020202020204" pitchFamily="34" charset="0"/>
              <a:ea typeface="方正姚体" panose="02010601030101010101" pitchFamily="2" charset="-122"/>
              <a:cs typeface="+mn-cs"/>
              <a:sym typeface="Trebuchet MS" panose="020B0603020202020204" pitchFamily="34" charset="0"/>
            </a:endParaRPr>
          </a:p>
        </p:txBody>
      </p:sp>
      <p:sp>
        <p:nvSpPr>
          <p:cNvPr id="2" name="Title Placeholder 1"/>
          <p:cNvSpPr>
            <a:spLocks noGrp="1"/>
          </p:cNvSpPr>
          <p:nvPr>
            <p:ph type="title"/>
          </p:nvPr>
        </p:nvSpPr>
        <p:spPr>
          <a:xfrm>
            <a:off x="404943" y="417376"/>
            <a:ext cx="7937199" cy="1325563"/>
          </a:xfrm>
          <a:prstGeom prst="rect">
            <a:avLst/>
          </a:prstGeom>
          <a:noFill/>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4943" y="1841862"/>
            <a:ext cx="7937199"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04943" y="6356349"/>
            <a:ext cx="2183674" cy="365125"/>
          </a:xfrm>
          <a:prstGeom prst="rect">
            <a:avLst/>
          </a:prstGeom>
        </p:spPr>
        <p:txBody>
          <a:bodyPr vert="horz" lIns="91440" tIns="45720" rIns="91440" bIns="45720" rtlCol="0" anchor="ctr"/>
          <a:lstStyle>
            <a:lvl1pPr algn="l">
              <a:defRPr sz="1200">
                <a:solidFill>
                  <a:srgbClr val="F8F6E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3218899" y="6356349"/>
            <a:ext cx="3275511" cy="365125"/>
          </a:xfrm>
          <a:prstGeom prst="rect">
            <a:avLst/>
          </a:prstGeom>
        </p:spPr>
        <p:txBody>
          <a:bodyPr vert="horz" lIns="91440" tIns="45720" rIns="91440" bIns="45720" rtlCol="0" anchor="ctr"/>
          <a:lstStyle>
            <a:lvl1pPr algn="ctr">
              <a:defRPr sz="1200">
                <a:solidFill>
                  <a:srgbClr val="F8F6E9"/>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7124693" y="6356350"/>
            <a:ext cx="1903913" cy="365125"/>
          </a:xfrm>
          <a:prstGeom prst="rect">
            <a:avLst/>
          </a:prstGeom>
        </p:spPr>
        <p:txBody>
          <a:bodyPr vert="horz" lIns="91440" tIns="45720" rIns="91440" bIns="45720" rtlCol="0" anchor="ctr"/>
          <a:lstStyle>
            <a:lvl1pPr algn="r">
              <a:defRPr sz="1200">
                <a:solidFill>
                  <a:srgbClr val="F8F6E9"/>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3709167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Lst>
  <p:timing>
    <p:tnLst>
      <p:par>
        <p:cTn id="1" dur="indefinite" restart="never" nodeType="tmRoot"/>
      </p:par>
    </p:tnLst>
  </p:timing>
  <p:txStyles>
    <p:titleStyle>
      <a:lvl1pPr algn="ctr" defTabSz="914400" rtl="0" eaLnBrk="1" latinLnBrk="0" hangingPunct="1">
        <a:lnSpc>
          <a:spcPct val="90000"/>
        </a:lnSpc>
        <a:spcBef>
          <a:spcPct val="0"/>
        </a:spcBef>
        <a:buNone/>
        <a:defRPr sz="4400" b="1" kern="1200">
          <a:solidFill>
            <a:srgbClr val="F7E9CA"/>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userDrawn="1">
            <p:custDataLst>
              <p:tags r:id="rId1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220" name="think-cell 幻灯片" r:id="rId15" imgW="444" imgH="443" progId="TCLayout.ActiveDocument.1">
                  <p:embed/>
                </p:oleObj>
              </mc:Choice>
              <mc:Fallback>
                <p:oleObj name="think-cell 幻灯片" r:id="rId15" imgW="444" imgH="443" progId="TCLayout.ActiveDocument.1">
                  <p:embed/>
                  <p:pic>
                    <p:nvPicPr>
                      <p:cNvPr id="8" name="对象 7" hidden="1"/>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矩形 6" hidden="1"/>
          <p:cNvSpPr/>
          <p:nvPr userDrawn="1">
            <p:custDataLst>
              <p:tags r:id="rId1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4400" b="1" i="0" u="none" strike="noStrike" kern="1200" cap="none" spc="0" normalizeH="0" baseline="0" noProof="0" dirty="0" smtClean="0">
              <a:ln>
                <a:noFill/>
              </a:ln>
              <a:solidFill>
                <a:prstClr val="white"/>
              </a:solidFill>
              <a:effectLst/>
              <a:uLnTx/>
              <a:uFillTx/>
              <a:latin typeface="Trebuchet MS" panose="020B0603020202020204" pitchFamily="34" charset="0"/>
              <a:ea typeface="方正姚体" panose="02010601030101010101" pitchFamily="2" charset="-122"/>
              <a:cs typeface="+mn-cs"/>
              <a:sym typeface="Trebuchet MS" panose="020B0603020202020204" pitchFamily="34" charset="0"/>
            </a:endParaRPr>
          </a:p>
        </p:txBody>
      </p:sp>
      <p:sp>
        <p:nvSpPr>
          <p:cNvPr id="2" name="Title Placeholder 1"/>
          <p:cNvSpPr>
            <a:spLocks noGrp="1"/>
          </p:cNvSpPr>
          <p:nvPr>
            <p:ph type="title"/>
          </p:nvPr>
        </p:nvSpPr>
        <p:spPr>
          <a:xfrm>
            <a:off x="404943" y="417376"/>
            <a:ext cx="7937199" cy="1325563"/>
          </a:xfrm>
          <a:prstGeom prst="rect">
            <a:avLst/>
          </a:prstGeom>
          <a:noFill/>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04943" y="1841862"/>
            <a:ext cx="7937199"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04943" y="6356349"/>
            <a:ext cx="2183674" cy="365125"/>
          </a:xfrm>
          <a:prstGeom prst="rect">
            <a:avLst/>
          </a:prstGeom>
        </p:spPr>
        <p:txBody>
          <a:bodyPr vert="horz" lIns="91440" tIns="45720" rIns="91440" bIns="45720" rtlCol="0" anchor="ctr"/>
          <a:lstStyle>
            <a:lvl1pPr algn="l">
              <a:defRPr sz="1200">
                <a:solidFill>
                  <a:srgbClr val="F8F6E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76D79ED-3FA7-4EF8-964B-EB8BCFAB02F8}" type="datetimeFigureOut">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11/23/2020</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3218899" y="6356349"/>
            <a:ext cx="3275511" cy="365125"/>
          </a:xfrm>
          <a:prstGeom prst="rect">
            <a:avLst/>
          </a:prstGeom>
        </p:spPr>
        <p:txBody>
          <a:bodyPr vert="horz" lIns="91440" tIns="45720" rIns="91440" bIns="45720" rtlCol="0" anchor="ctr"/>
          <a:lstStyle>
            <a:lvl1pPr algn="ctr">
              <a:defRPr sz="1200">
                <a:solidFill>
                  <a:srgbClr val="F8F6E9"/>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7124693" y="6356350"/>
            <a:ext cx="1903913" cy="365125"/>
          </a:xfrm>
          <a:prstGeom prst="rect">
            <a:avLst/>
          </a:prstGeom>
        </p:spPr>
        <p:txBody>
          <a:bodyPr vert="horz" lIns="91440" tIns="45720" rIns="91440" bIns="45720" rtlCol="0" anchor="ctr"/>
          <a:lstStyle>
            <a:lvl1pPr algn="r">
              <a:defRPr sz="1200">
                <a:solidFill>
                  <a:srgbClr val="F8F6E9"/>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6F12CB2-7F2C-47B9-AE70-22A94B49F233}" type="slidenum">
              <a:rPr kumimoji="0" lang="en-US" sz="1200" b="0" i="0" u="none" strike="noStrike" kern="1200" cap="none" spc="0" normalizeH="0" baseline="0" noProof="0" smtClean="0">
                <a:ln>
                  <a:noFill/>
                </a:ln>
                <a:solidFill>
                  <a:srgbClr val="F8F6E9"/>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8F6E9"/>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6972745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Lst>
  <p:timing>
    <p:tnLst>
      <p:par>
        <p:cTn id="1" dur="indefinite" restart="never" nodeType="tmRoot"/>
      </p:par>
    </p:tnLst>
  </p:timing>
  <p:txStyles>
    <p:titleStyle>
      <a:lvl1pPr algn="ctr" defTabSz="914400" rtl="0" eaLnBrk="1" latinLnBrk="0" hangingPunct="1">
        <a:lnSpc>
          <a:spcPct val="90000"/>
        </a:lnSpc>
        <a:spcBef>
          <a:spcPct val="0"/>
        </a:spcBef>
        <a:buNone/>
        <a:defRPr sz="4400" b="1" kern="1200">
          <a:solidFill>
            <a:srgbClr val="F7E9CA"/>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5.jpg"/><Relationship Id="rId18" Type="http://schemas.openxmlformats.org/officeDocument/2006/relationships/diagramQuickStyle" Target="../diagrams/quickStyle8.xml"/><Relationship Id="rId3" Type="http://schemas.openxmlformats.org/officeDocument/2006/relationships/tags" Target="../tags/tag29.xml"/><Relationship Id="rId21" Type="http://schemas.openxmlformats.org/officeDocument/2006/relationships/chart" Target="../charts/chart1.xml"/><Relationship Id="rId7" Type="http://schemas.openxmlformats.org/officeDocument/2006/relationships/tags" Target="../tags/tag33.xml"/><Relationship Id="rId12" Type="http://schemas.openxmlformats.org/officeDocument/2006/relationships/notesSlide" Target="../notesSlides/notesSlide8.xml"/><Relationship Id="rId17" Type="http://schemas.openxmlformats.org/officeDocument/2006/relationships/diagramLayout" Target="../diagrams/layout8.xml"/><Relationship Id="rId25" Type="http://schemas.openxmlformats.org/officeDocument/2006/relationships/image" Target="../media/image25.png"/><Relationship Id="rId2" Type="http://schemas.openxmlformats.org/officeDocument/2006/relationships/tags" Target="../tags/tag28.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vmlDrawing" Target="../drawings/vmlDrawing16.vml"/><Relationship Id="rId6" Type="http://schemas.openxmlformats.org/officeDocument/2006/relationships/tags" Target="../tags/tag32.xml"/><Relationship Id="rId11" Type="http://schemas.openxmlformats.org/officeDocument/2006/relationships/slideLayout" Target="../slideLayouts/slideLayout19.xml"/><Relationship Id="rId24" Type="http://schemas.openxmlformats.org/officeDocument/2006/relationships/image" Target="../media/image24.png"/><Relationship Id="rId5" Type="http://schemas.openxmlformats.org/officeDocument/2006/relationships/tags" Target="../tags/tag31.xml"/><Relationship Id="rId15" Type="http://schemas.openxmlformats.org/officeDocument/2006/relationships/image" Target="../media/image1.emf"/><Relationship Id="rId23" Type="http://schemas.microsoft.com/office/2007/relationships/hdphoto" Target="../media/hdphoto6.wdp"/><Relationship Id="rId10" Type="http://schemas.openxmlformats.org/officeDocument/2006/relationships/tags" Target="../tags/tag36.xml"/><Relationship Id="rId19" Type="http://schemas.openxmlformats.org/officeDocument/2006/relationships/diagramColors" Target="../diagrams/colors8.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oleObject" Target="../embeddings/oleObject15.bin"/><Relationship Id="rId22"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slideLayout" Target="../slideLayouts/slideLayout19.xml"/><Relationship Id="rId18" Type="http://schemas.openxmlformats.org/officeDocument/2006/relationships/diagramData" Target="../diagrams/data9.xml"/><Relationship Id="rId3" Type="http://schemas.openxmlformats.org/officeDocument/2006/relationships/tags" Target="../tags/tag38.xml"/><Relationship Id="rId21" Type="http://schemas.openxmlformats.org/officeDocument/2006/relationships/diagramColors" Target="../diagrams/colors9.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image" Target="../media/image1.emf"/><Relationship Id="rId25" Type="http://schemas.microsoft.com/office/2007/relationships/hdphoto" Target="../media/hdphoto7.wdp"/><Relationship Id="rId2" Type="http://schemas.openxmlformats.org/officeDocument/2006/relationships/tags" Target="../tags/tag37.xml"/><Relationship Id="rId16" Type="http://schemas.openxmlformats.org/officeDocument/2006/relationships/oleObject" Target="../embeddings/oleObject16.bin"/><Relationship Id="rId20" Type="http://schemas.openxmlformats.org/officeDocument/2006/relationships/diagramQuickStyle" Target="../diagrams/quickStyle9.xml"/><Relationship Id="rId1" Type="http://schemas.openxmlformats.org/officeDocument/2006/relationships/vmlDrawing" Target="../drawings/vmlDrawing17.v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image" Target="../media/image27.png"/><Relationship Id="rId5" Type="http://schemas.openxmlformats.org/officeDocument/2006/relationships/tags" Target="../tags/tag40.xml"/><Relationship Id="rId15" Type="http://schemas.openxmlformats.org/officeDocument/2006/relationships/image" Target="../media/image26.jpg"/><Relationship Id="rId23" Type="http://schemas.openxmlformats.org/officeDocument/2006/relationships/chart" Target="../charts/chart2.xml"/><Relationship Id="rId10" Type="http://schemas.openxmlformats.org/officeDocument/2006/relationships/tags" Target="../tags/tag45.xml"/><Relationship Id="rId19" Type="http://schemas.openxmlformats.org/officeDocument/2006/relationships/diagramLayout" Target="../diagrams/layout9.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notesSlide" Target="../notesSlides/notesSlide9.xml"/><Relationship Id="rId22" Type="http://schemas.microsoft.com/office/2007/relationships/diagramDrawing" Target="../diagrams/drawing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8.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28.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10.xml"/><Relationship Id="rId2" Type="http://schemas.openxmlformats.org/officeDocument/2006/relationships/tags" Target="../tags/tag49.xml"/><Relationship Id="rId1" Type="http://schemas.openxmlformats.org/officeDocument/2006/relationships/vmlDrawing" Target="../drawings/vmlDrawing19.vml"/><Relationship Id="rId6" Type="http://schemas.openxmlformats.org/officeDocument/2006/relationships/oleObject" Target="../embeddings/oleObject17.bin"/><Relationship Id="rId11" Type="http://schemas.openxmlformats.org/officeDocument/2006/relationships/diagramColors" Target="../diagrams/colors10.xml"/><Relationship Id="rId5" Type="http://schemas.openxmlformats.org/officeDocument/2006/relationships/image" Target="../media/image26.jpg"/><Relationship Id="rId10" Type="http://schemas.openxmlformats.org/officeDocument/2006/relationships/diagramQuickStyle" Target="../diagrams/quickStyle10.xml"/><Relationship Id="rId4" Type="http://schemas.openxmlformats.org/officeDocument/2006/relationships/notesSlide" Target="../notesSlides/notesSlide11.xml"/><Relationship Id="rId9" Type="http://schemas.openxmlformats.org/officeDocument/2006/relationships/diagramLayout" Target="../diagrams/layout10.xml"/><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30.png"/><Relationship Id="rId18" Type="http://schemas.openxmlformats.org/officeDocument/2006/relationships/diagramQuickStyle" Target="../diagrams/quickStyle12.xml"/><Relationship Id="rId3" Type="http://schemas.openxmlformats.org/officeDocument/2006/relationships/slideLayout" Target="../slideLayouts/slideLayout19.xml"/><Relationship Id="rId21" Type="http://schemas.openxmlformats.org/officeDocument/2006/relationships/image" Target="../media/image33.png"/><Relationship Id="rId7" Type="http://schemas.openxmlformats.org/officeDocument/2006/relationships/image" Target="../media/image1.emf"/><Relationship Id="rId12" Type="http://schemas.microsoft.com/office/2007/relationships/diagramDrawing" Target="../diagrams/drawing11.xml"/><Relationship Id="rId17" Type="http://schemas.openxmlformats.org/officeDocument/2006/relationships/diagramLayout" Target="../diagrams/layout12.xml"/><Relationship Id="rId2" Type="http://schemas.openxmlformats.org/officeDocument/2006/relationships/tags" Target="../tags/tag50.xml"/><Relationship Id="rId16" Type="http://schemas.openxmlformats.org/officeDocument/2006/relationships/diagramData" Target="../diagrams/data12.xml"/><Relationship Id="rId20" Type="http://schemas.microsoft.com/office/2007/relationships/diagramDrawing" Target="../diagrams/drawing12.xml"/><Relationship Id="rId1" Type="http://schemas.openxmlformats.org/officeDocument/2006/relationships/vmlDrawing" Target="../drawings/vmlDrawing20.vml"/><Relationship Id="rId6" Type="http://schemas.openxmlformats.org/officeDocument/2006/relationships/oleObject" Target="../embeddings/oleObject18.bin"/><Relationship Id="rId11" Type="http://schemas.openxmlformats.org/officeDocument/2006/relationships/diagramColors" Target="../diagrams/colors11.xml"/><Relationship Id="rId5" Type="http://schemas.openxmlformats.org/officeDocument/2006/relationships/image" Target="../media/image26.jpg"/><Relationship Id="rId15" Type="http://schemas.openxmlformats.org/officeDocument/2006/relationships/image" Target="../media/image32.png"/><Relationship Id="rId10" Type="http://schemas.openxmlformats.org/officeDocument/2006/relationships/diagramQuickStyle" Target="../diagrams/quickStyle11.xml"/><Relationship Id="rId19" Type="http://schemas.openxmlformats.org/officeDocument/2006/relationships/diagramColors" Target="../diagrams/colors12.xml"/><Relationship Id="rId4" Type="http://schemas.openxmlformats.org/officeDocument/2006/relationships/notesSlide" Target="../notesSlides/notesSlide12.xml"/><Relationship Id="rId9" Type="http://schemas.openxmlformats.org/officeDocument/2006/relationships/diagramLayout" Target="../diagrams/layout11.xml"/><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image" Target="../media/image34.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13.xml"/><Relationship Id="rId2" Type="http://schemas.openxmlformats.org/officeDocument/2006/relationships/tags" Target="../tags/tag51.xml"/><Relationship Id="rId1" Type="http://schemas.openxmlformats.org/officeDocument/2006/relationships/vmlDrawing" Target="../drawings/vmlDrawing21.vml"/><Relationship Id="rId6" Type="http://schemas.openxmlformats.org/officeDocument/2006/relationships/oleObject" Target="../embeddings/oleObject19.bin"/><Relationship Id="rId11" Type="http://schemas.openxmlformats.org/officeDocument/2006/relationships/diagramColors" Target="../diagrams/colors13.xml"/><Relationship Id="rId5" Type="http://schemas.openxmlformats.org/officeDocument/2006/relationships/image" Target="../media/image26.jpg"/><Relationship Id="rId10" Type="http://schemas.openxmlformats.org/officeDocument/2006/relationships/diagramQuickStyle" Target="../diagrams/quickStyle13.xml"/><Relationship Id="rId4" Type="http://schemas.openxmlformats.org/officeDocument/2006/relationships/notesSlide" Target="../notesSlides/notesSlide13.xml"/><Relationship Id="rId9" Type="http://schemas.openxmlformats.org/officeDocument/2006/relationships/diagramLayout" Target="../diagrams/layout13.xml"/><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diagramLayout" Target="../diagrams/layout14.xml"/><Relationship Id="rId18" Type="http://schemas.openxmlformats.org/officeDocument/2006/relationships/diagramLayout" Target="../diagrams/layout15.xml"/><Relationship Id="rId3" Type="http://schemas.openxmlformats.org/officeDocument/2006/relationships/tags" Target="../tags/tag52.xml"/><Relationship Id="rId21" Type="http://schemas.microsoft.com/office/2007/relationships/diagramDrawing" Target="../diagrams/drawing15.xml"/><Relationship Id="rId7" Type="http://schemas.openxmlformats.org/officeDocument/2006/relationships/oleObject" Target="../embeddings/oleObject20.bin"/><Relationship Id="rId12" Type="http://schemas.openxmlformats.org/officeDocument/2006/relationships/diagramData" Target="../diagrams/data14.xml"/><Relationship Id="rId17" Type="http://schemas.openxmlformats.org/officeDocument/2006/relationships/diagramData" Target="../diagrams/data15.xml"/><Relationship Id="rId2" Type="http://schemas.openxmlformats.org/officeDocument/2006/relationships/vmlDrawing" Target="../drawings/vmlDrawing22.vml"/><Relationship Id="rId16" Type="http://schemas.microsoft.com/office/2007/relationships/diagramDrawing" Target="../diagrams/drawing14.xml"/><Relationship Id="rId20" Type="http://schemas.openxmlformats.org/officeDocument/2006/relationships/diagramColors" Target="../diagrams/colors15.xml"/><Relationship Id="rId1" Type="http://schemas.openxmlformats.org/officeDocument/2006/relationships/themeOverride" Target="../theme/themeOverride1.xml"/><Relationship Id="rId6" Type="http://schemas.openxmlformats.org/officeDocument/2006/relationships/image" Target="../media/image26.jpg"/><Relationship Id="rId11" Type="http://schemas.openxmlformats.org/officeDocument/2006/relationships/image" Target="../media/image38.png"/><Relationship Id="rId5" Type="http://schemas.openxmlformats.org/officeDocument/2006/relationships/notesSlide" Target="../notesSlides/notesSlide14.xml"/><Relationship Id="rId15" Type="http://schemas.openxmlformats.org/officeDocument/2006/relationships/diagramColors" Target="../diagrams/colors14.xml"/><Relationship Id="rId10" Type="http://schemas.openxmlformats.org/officeDocument/2006/relationships/image" Target="../media/image37.png"/><Relationship Id="rId19" Type="http://schemas.openxmlformats.org/officeDocument/2006/relationships/diagramQuickStyle" Target="../diagrams/quickStyle15.xml"/><Relationship Id="rId4" Type="http://schemas.openxmlformats.org/officeDocument/2006/relationships/slideLayout" Target="../slideLayouts/slideLayout19.xml"/><Relationship Id="rId9" Type="http://schemas.openxmlformats.org/officeDocument/2006/relationships/image" Target="../media/image36.png"/><Relationship Id="rId1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53.xml"/><Relationship Id="rId1" Type="http://schemas.openxmlformats.org/officeDocument/2006/relationships/vmlDrawing" Target="../drawings/vmlDrawing23.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16.xml"/><Relationship Id="rId3" Type="http://schemas.openxmlformats.org/officeDocument/2006/relationships/tags" Target="../tags/tag54.xml"/><Relationship Id="rId7" Type="http://schemas.openxmlformats.org/officeDocument/2006/relationships/oleObject" Target="../embeddings/oleObject21.bin"/><Relationship Id="rId12" Type="http://schemas.openxmlformats.org/officeDocument/2006/relationships/diagramColors" Target="../diagrams/colors16.xml"/><Relationship Id="rId2" Type="http://schemas.openxmlformats.org/officeDocument/2006/relationships/vmlDrawing" Target="../drawings/vmlDrawing24.vml"/><Relationship Id="rId16" Type="http://schemas.openxmlformats.org/officeDocument/2006/relationships/image" Target="../media/image40.png"/><Relationship Id="rId1" Type="http://schemas.openxmlformats.org/officeDocument/2006/relationships/themeOverride" Target="../theme/themeOverride2.xml"/><Relationship Id="rId6" Type="http://schemas.openxmlformats.org/officeDocument/2006/relationships/image" Target="../media/image26.jpg"/><Relationship Id="rId11" Type="http://schemas.openxmlformats.org/officeDocument/2006/relationships/diagramQuickStyle" Target="../diagrams/quickStyle16.xml"/><Relationship Id="rId5" Type="http://schemas.openxmlformats.org/officeDocument/2006/relationships/notesSlide" Target="../notesSlides/notesSlide16.xml"/><Relationship Id="rId15" Type="http://schemas.microsoft.com/office/2007/relationships/hdphoto" Target="../media/hdphoto8.wdp"/><Relationship Id="rId10" Type="http://schemas.openxmlformats.org/officeDocument/2006/relationships/diagramLayout" Target="../diagrams/layout16.xml"/><Relationship Id="rId4" Type="http://schemas.openxmlformats.org/officeDocument/2006/relationships/slideLayout" Target="../slideLayouts/slideLayout19.xml"/><Relationship Id="rId9" Type="http://schemas.openxmlformats.org/officeDocument/2006/relationships/diagramData" Target="../diagrams/data16.xml"/><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17.xml"/><Relationship Id="rId3" Type="http://schemas.openxmlformats.org/officeDocument/2006/relationships/tags" Target="../tags/tag55.xml"/><Relationship Id="rId7" Type="http://schemas.openxmlformats.org/officeDocument/2006/relationships/oleObject" Target="../embeddings/oleObject22.bin"/><Relationship Id="rId12" Type="http://schemas.openxmlformats.org/officeDocument/2006/relationships/diagramColors" Target="../diagrams/colors17.xml"/><Relationship Id="rId2" Type="http://schemas.openxmlformats.org/officeDocument/2006/relationships/vmlDrawing" Target="../drawings/vmlDrawing25.vml"/><Relationship Id="rId16" Type="http://schemas.openxmlformats.org/officeDocument/2006/relationships/image" Target="../media/image41.png"/><Relationship Id="rId1" Type="http://schemas.openxmlformats.org/officeDocument/2006/relationships/themeOverride" Target="../theme/themeOverride3.xml"/><Relationship Id="rId6" Type="http://schemas.openxmlformats.org/officeDocument/2006/relationships/image" Target="../media/image26.jpg"/><Relationship Id="rId11" Type="http://schemas.openxmlformats.org/officeDocument/2006/relationships/diagramQuickStyle" Target="../diagrams/quickStyle17.xml"/><Relationship Id="rId5" Type="http://schemas.openxmlformats.org/officeDocument/2006/relationships/notesSlide" Target="../notesSlides/notesSlide17.xml"/><Relationship Id="rId15" Type="http://schemas.microsoft.com/office/2007/relationships/hdphoto" Target="../media/hdphoto8.wdp"/><Relationship Id="rId10" Type="http://schemas.openxmlformats.org/officeDocument/2006/relationships/diagramLayout" Target="../diagrams/layout17.xml"/><Relationship Id="rId4" Type="http://schemas.openxmlformats.org/officeDocument/2006/relationships/slideLayout" Target="../slideLayouts/slideLayout19.xml"/><Relationship Id="rId9" Type="http://schemas.openxmlformats.org/officeDocument/2006/relationships/diagramData" Target="../diagrams/data17.xml"/><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5.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diagramQuickStyle" Target="../diagrams/quickStyle18.xml"/><Relationship Id="rId3" Type="http://schemas.openxmlformats.org/officeDocument/2006/relationships/tags" Target="../tags/tag56.xml"/><Relationship Id="rId7" Type="http://schemas.openxmlformats.org/officeDocument/2006/relationships/image" Target="../media/image26.jpg"/><Relationship Id="rId12" Type="http://schemas.openxmlformats.org/officeDocument/2006/relationships/diagramLayout" Target="../diagrams/layout18.xml"/><Relationship Id="rId2" Type="http://schemas.openxmlformats.org/officeDocument/2006/relationships/vmlDrawing" Target="../drawings/vmlDrawing26.vml"/><Relationship Id="rId1" Type="http://schemas.openxmlformats.org/officeDocument/2006/relationships/themeOverride" Target="../theme/themeOverride4.xml"/><Relationship Id="rId6" Type="http://schemas.openxmlformats.org/officeDocument/2006/relationships/notesSlide" Target="../notesSlides/notesSlide18.xml"/><Relationship Id="rId11" Type="http://schemas.openxmlformats.org/officeDocument/2006/relationships/diagramData" Target="../diagrams/data18.xml"/><Relationship Id="rId5" Type="http://schemas.openxmlformats.org/officeDocument/2006/relationships/slideLayout" Target="../slideLayouts/slideLayout19.xml"/><Relationship Id="rId15" Type="http://schemas.microsoft.com/office/2007/relationships/diagramDrawing" Target="../diagrams/drawing18.xml"/><Relationship Id="rId10" Type="http://schemas.openxmlformats.org/officeDocument/2006/relationships/image" Target="../media/image42.png"/><Relationship Id="rId4" Type="http://schemas.openxmlformats.org/officeDocument/2006/relationships/tags" Target="../tags/tag57.xml"/><Relationship Id="rId9" Type="http://schemas.openxmlformats.org/officeDocument/2006/relationships/image" Target="../media/image1.emf"/><Relationship Id="rId14" Type="http://schemas.openxmlformats.org/officeDocument/2006/relationships/diagramColors" Target="../diagrams/colors18.xml"/></Relationships>
</file>

<file path=ppt/slides/_rels/slide21.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19.xml"/><Relationship Id="rId3" Type="http://schemas.openxmlformats.org/officeDocument/2006/relationships/tags" Target="../tags/tag58.xml"/><Relationship Id="rId7" Type="http://schemas.openxmlformats.org/officeDocument/2006/relationships/oleObject" Target="../embeddings/oleObject24.bin"/><Relationship Id="rId12" Type="http://schemas.openxmlformats.org/officeDocument/2006/relationships/diagramColors" Target="../diagrams/colors19.xml"/><Relationship Id="rId2" Type="http://schemas.openxmlformats.org/officeDocument/2006/relationships/vmlDrawing" Target="../drawings/vmlDrawing27.vml"/><Relationship Id="rId16" Type="http://schemas.openxmlformats.org/officeDocument/2006/relationships/image" Target="../media/image43.png"/><Relationship Id="rId1" Type="http://schemas.openxmlformats.org/officeDocument/2006/relationships/themeOverride" Target="../theme/themeOverride5.xml"/><Relationship Id="rId6" Type="http://schemas.openxmlformats.org/officeDocument/2006/relationships/image" Target="../media/image26.jpg"/><Relationship Id="rId11" Type="http://schemas.openxmlformats.org/officeDocument/2006/relationships/diagramQuickStyle" Target="../diagrams/quickStyle19.xml"/><Relationship Id="rId5" Type="http://schemas.openxmlformats.org/officeDocument/2006/relationships/notesSlide" Target="../notesSlides/notesSlide19.xml"/><Relationship Id="rId15" Type="http://schemas.microsoft.com/office/2007/relationships/hdphoto" Target="../media/hdphoto8.wdp"/><Relationship Id="rId10" Type="http://schemas.openxmlformats.org/officeDocument/2006/relationships/diagramLayout" Target="../diagrams/layout19.xml"/><Relationship Id="rId4" Type="http://schemas.openxmlformats.org/officeDocument/2006/relationships/slideLayout" Target="../slideLayouts/slideLayout19.xml"/><Relationship Id="rId9" Type="http://schemas.openxmlformats.org/officeDocument/2006/relationships/diagramData" Target="../diagrams/data19.xml"/><Relationship Id="rId1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59.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20.xml"/><Relationship Id="rId3" Type="http://schemas.openxmlformats.org/officeDocument/2006/relationships/tags" Target="../tags/tag60.xml"/><Relationship Id="rId7" Type="http://schemas.openxmlformats.org/officeDocument/2006/relationships/oleObject" Target="../embeddings/oleObject25.bin"/><Relationship Id="rId12" Type="http://schemas.openxmlformats.org/officeDocument/2006/relationships/diagramColors" Target="../diagrams/colors20.xml"/><Relationship Id="rId2" Type="http://schemas.openxmlformats.org/officeDocument/2006/relationships/vmlDrawing" Target="../drawings/vmlDrawing29.vml"/><Relationship Id="rId1" Type="http://schemas.openxmlformats.org/officeDocument/2006/relationships/themeOverride" Target="../theme/themeOverride6.xml"/><Relationship Id="rId6" Type="http://schemas.openxmlformats.org/officeDocument/2006/relationships/image" Target="../media/image26.jpg"/><Relationship Id="rId11" Type="http://schemas.openxmlformats.org/officeDocument/2006/relationships/diagramQuickStyle" Target="../diagrams/quickStyle20.xml"/><Relationship Id="rId5" Type="http://schemas.openxmlformats.org/officeDocument/2006/relationships/notesSlide" Target="../notesSlides/notesSlide21.xml"/><Relationship Id="rId15" Type="http://schemas.openxmlformats.org/officeDocument/2006/relationships/image" Target="../media/image45.png"/><Relationship Id="rId10" Type="http://schemas.openxmlformats.org/officeDocument/2006/relationships/diagramLayout" Target="../diagrams/layout20.xml"/><Relationship Id="rId4" Type="http://schemas.openxmlformats.org/officeDocument/2006/relationships/slideLayout" Target="../slideLayouts/slideLayout19.xml"/><Relationship Id="rId9" Type="http://schemas.openxmlformats.org/officeDocument/2006/relationships/diagramData" Target="../diagrams/data20.xml"/><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diagramLayout" Target="../diagrams/layout21.xml"/><Relationship Id="rId3" Type="http://schemas.openxmlformats.org/officeDocument/2006/relationships/tags" Target="../tags/tag61.xml"/><Relationship Id="rId7" Type="http://schemas.openxmlformats.org/officeDocument/2006/relationships/oleObject" Target="../embeddings/oleObject26.bin"/><Relationship Id="rId12" Type="http://schemas.openxmlformats.org/officeDocument/2006/relationships/diagramData" Target="../diagrams/data21.xml"/><Relationship Id="rId2" Type="http://schemas.openxmlformats.org/officeDocument/2006/relationships/vmlDrawing" Target="../drawings/vmlDrawing30.vml"/><Relationship Id="rId16" Type="http://schemas.microsoft.com/office/2007/relationships/diagramDrawing" Target="../diagrams/drawing21.xml"/><Relationship Id="rId1" Type="http://schemas.openxmlformats.org/officeDocument/2006/relationships/themeOverride" Target="../theme/themeOverride7.xml"/><Relationship Id="rId6" Type="http://schemas.openxmlformats.org/officeDocument/2006/relationships/image" Target="../media/image26.jpg"/><Relationship Id="rId11" Type="http://schemas.openxmlformats.org/officeDocument/2006/relationships/image" Target="../media/image48.png"/><Relationship Id="rId5" Type="http://schemas.openxmlformats.org/officeDocument/2006/relationships/notesSlide" Target="../notesSlides/notesSlide22.xml"/><Relationship Id="rId15" Type="http://schemas.openxmlformats.org/officeDocument/2006/relationships/diagramColors" Target="../diagrams/colors21.xml"/><Relationship Id="rId10" Type="http://schemas.openxmlformats.org/officeDocument/2006/relationships/image" Target="../media/image47.png"/><Relationship Id="rId4" Type="http://schemas.openxmlformats.org/officeDocument/2006/relationships/slideLayout" Target="../slideLayouts/slideLayout19.xml"/><Relationship Id="rId9" Type="http://schemas.openxmlformats.org/officeDocument/2006/relationships/image" Target="../media/image46.png"/><Relationship Id="rId14" Type="http://schemas.openxmlformats.org/officeDocument/2006/relationships/diagramQuickStyle" Target="../diagrams/quickStyle21.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2.xml"/><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slideLayout" Target="../slideLayouts/slideLayout19.xml"/><Relationship Id="rId7" Type="http://schemas.openxmlformats.org/officeDocument/2006/relationships/diagramData" Target="../diagrams/data22.xml"/><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tags" Target="../tags/tag62.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vmlDrawing" Target="../drawings/vmlDrawing31.vml"/><Relationship Id="rId6" Type="http://schemas.openxmlformats.org/officeDocument/2006/relationships/image" Target="../media/image1.emf"/><Relationship Id="rId11" Type="http://schemas.microsoft.com/office/2007/relationships/diagramDrawing" Target="../diagrams/drawing22.xml"/><Relationship Id="rId5" Type="http://schemas.openxmlformats.org/officeDocument/2006/relationships/oleObject" Target="../embeddings/oleObject27.bin"/><Relationship Id="rId15" Type="http://schemas.openxmlformats.org/officeDocument/2006/relationships/image" Target="../media/image52.png"/><Relationship Id="rId10" Type="http://schemas.openxmlformats.org/officeDocument/2006/relationships/diagramColors" Target="../diagrams/colors22.xml"/><Relationship Id="rId19" Type="http://schemas.openxmlformats.org/officeDocument/2006/relationships/image" Target="../media/image56.png"/><Relationship Id="rId4" Type="http://schemas.openxmlformats.org/officeDocument/2006/relationships/notesSlide" Target="../notesSlides/notesSlide23.xml"/><Relationship Id="rId9" Type="http://schemas.openxmlformats.org/officeDocument/2006/relationships/diagramQuickStyle" Target="../diagrams/quickStyle22.xml"/><Relationship Id="rId1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63.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23.xml"/><Relationship Id="rId2" Type="http://schemas.openxmlformats.org/officeDocument/2006/relationships/tags" Target="../tags/tag64.xml"/><Relationship Id="rId1" Type="http://schemas.openxmlformats.org/officeDocument/2006/relationships/vmlDrawing" Target="../drawings/vmlDrawing33.vml"/><Relationship Id="rId6" Type="http://schemas.openxmlformats.org/officeDocument/2006/relationships/oleObject" Target="../embeddings/oleObject28.bin"/><Relationship Id="rId11" Type="http://schemas.openxmlformats.org/officeDocument/2006/relationships/diagramColors" Target="../diagrams/colors23.xml"/><Relationship Id="rId5" Type="http://schemas.openxmlformats.org/officeDocument/2006/relationships/image" Target="../media/image5.jpg"/><Relationship Id="rId10" Type="http://schemas.openxmlformats.org/officeDocument/2006/relationships/diagramQuickStyle" Target="../diagrams/quickStyle23.xml"/><Relationship Id="rId4" Type="http://schemas.openxmlformats.org/officeDocument/2006/relationships/notesSlide" Target="../notesSlides/notesSlide24.xml"/><Relationship Id="rId9" Type="http://schemas.openxmlformats.org/officeDocument/2006/relationships/diagramLayout" Target="../diagrams/layout23.xml"/></Relationships>
</file>

<file path=ppt/slides/_rels/slide28.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diagramColors" Target="../diagrams/colors24.xml"/><Relationship Id="rId3" Type="http://schemas.openxmlformats.org/officeDocument/2006/relationships/slideLayout" Target="../slideLayouts/slideLayout19.xml"/><Relationship Id="rId7" Type="http://schemas.openxmlformats.org/officeDocument/2006/relationships/image" Target="../media/image1.emf"/><Relationship Id="rId12" Type="http://schemas.openxmlformats.org/officeDocument/2006/relationships/diagramQuickStyle" Target="../diagrams/quickStyle24.xml"/><Relationship Id="rId2" Type="http://schemas.openxmlformats.org/officeDocument/2006/relationships/tags" Target="../tags/tag65.xml"/><Relationship Id="rId1" Type="http://schemas.openxmlformats.org/officeDocument/2006/relationships/vmlDrawing" Target="../drawings/vmlDrawing34.vml"/><Relationship Id="rId6" Type="http://schemas.openxmlformats.org/officeDocument/2006/relationships/oleObject" Target="../embeddings/oleObject29.bin"/><Relationship Id="rId11" Type="http://schemas.openxmlformats.org/officeDocument/2006/relationships/diagramLayout" Target="../diagrams/layout24.xml"/><Relationship Id="rId5" Type="http://schemas.openxmlformats.org/officeDocument/2006/relationships/image" Target="../media/image5.jpg"/><Relationship Id="rId10" Type="http://schemas.openxmlformats.org/officeDocument/2006/relationships/diagramData" Target="../diagrams/data24.xml"/><Relationship Id="rId4" Type="http://schemas.openxmlformats.org/officeDocument/2006/relationships/notesSlide" Target="../notesSlides/notesSlide25.xml"/><Relationship Id="rId9" Type="http://schemas.openxmlformats.org/officeDocument/2006/relationships/image" Target="../media/image59.jpeg"/><Relationship Id="rId14" Type="http://schemas.microsoft.com/office/2007/relationships/diagramDrawing" Target="../diagrams/drawing24.xml"/></Relationships>
</file>

<file path=ppt/slides/_rels/slide29.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25.xml"/><Relationship Id="rId3" Type="http://schemas.openxmlformats.org/officeDocument/2006/relationships/tags" Target="../tags/tag67.xml"/><Relationship Id="rId7" Type="http://schemas.openxmlformats.org/officeDocument/2006/relationships/oleObject" Target="../embeddings/oleObject30.bin"/><Relationship Id="rId12" Type="http://schemas.openxmlformats.org/officeDocument/2006/relationships/diagramColors" Target="../diagrams/colors25.xml"/><Relationship Id="rId2" Type="http://schemas.openxmlformats.org/officeDocument/2006/relationships/tags" Target="../tags/tag66.xml"/><Relationship Id="rId1" Type="http://schemas.openxmlformats.org/officeDocument/2006/relationships/vmlDrawing" Target="../drawings/vmlDrawing35.vml"/><Relationship Id="rId6" Type="http://schemas.openxmlformats.org/officeDocument/2006/relationships/image" Target="../media/image5.jpg"/><Relationship Id="rId11" Type="http://schemas.openxmlformats.org/officeDocument/2006/relationships/diagramQuickStyle" Target="../diagrams/quickStyle25.xml"/><Relationship Id="rId5" Type="http://schemas.openxmlformats.org/officeDocument/2006/relationships/notesSlide" Target="../notesSlides/notesSlide26.xml"/><Relationship Id="rId10" Type="http://schemas.openxmlformats.org/officeDocument/2006/relationships/diagramLayout" Target="../diagrams/layout25.xml"/><Relationship Id="rId4" Type="http://schemas.openxmlformats.org/officeDocument/2006/relationships/slideLayout" Target="../slideLayouts/slideLayout19.xml"/><Relationship Id="rId9" Type="http://schemas.openxmlformats.org/officeDocument/2006/relationships/diagramData" Target="../diagrams/data25.xm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13" Type="http://schemas.microsoft.com/office/2007/relationships/diagramDrawing" Target="../diagrams/drawing1.xml"/><Relationship Id="rId3" Type="http://schemas.openxmlformats.org/officeDocument/2006/relationships/slideLayout" Target="../slideLayouts/slideLayout1.xml"/><Relationship Id="rId7" Type="http://schemas.openxmlformats.org/officeDocument/2006/relationships/image" Target="../media/image1.emf"/><Relationship Id="rId12" Type="http://schemas.openxmlformats.org/officeDocument/2006/relationships/diagramColors" Target="../diagrams/colors1.xml"/><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oleObject" Target="../embeddings/oleObject9.bin"/><Relationship Id="rId11" Type="http://schemas.openxmlformats.org/officeDocument/2006/relationships/diagramQuickStyle" Target="../diagrams/quickStyle1.xml"/><Relationship Id="rId5" Type="http://schemas.openxmlformats.org/officeDocument/2006/relationships/image" Target="../media/image5.jpg"/><Relationship Id="rId10" Type="http://schemas.openxmlformats.org/officeDocument/2006/relationships/diagramLayout" Target="../diagrams/layout1.xml"/><Relationship Id="rId4" Type="http://schemas.openxmlformats.org/officeDocument/2006/relationships/notesSlide" Target="../notesSlides/notesSlide2.xml"/><Relationship Id="rId9"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26.xml"/><Relationship Id="rId2" Type="http://schemas.openxmlformats.org/officeDocument/2006/relationships/tags" Target="../tags/tag68.xml"/><Relationship Id="rId1" Type="http://schemas.openxmlformats.org/officeDocument/2006/relationships/vmlDrawing" Target="../drawings/vmlDrawing36.vml"/><Relationship Id="rId6" Type="http://schemas.openxmlformats.org/officeDocument/2006/relationships/oleObject" Target="../embeddings/oleObject31.bin"/><Relationship Id="rId11" Type="http://schemas.openxmlformats.org/officeDocument/2006/relationships/diagramColors" Target="../diagrams/colors26.xml"/><Relationship Id="rId5" Type="http://schemas.openxmlformats.org/officeDocument/2006/relationships/image" Target="../media/image5.jpg"/><Relationship Id="rId10" Type="http://schemas.openxmlformats.org/officeDocument/2006/relationships/diagramQuickStyle" Target="../diagrams/quickStyle26.xml"/><Relationship Id="rId4" Type="http://schemas.openxmlformats.org/officeDocument/2006/relationships/notesSlide" Target="../notesSlides/notesSlide27.xml"/><Relationship Id="rId9" Type="http://schemas.openxmlformats.org/officeDocument/2006/relationships/diagramLayout" Target="../diagrams/layout26.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27.xml"/><Relationship Id="rId2" Type="http://schemas.openxmlformats.org/officeDocument/2006/relationships/tags" Target="../tags/tag69.xml"/><Relationship Id="rId1" Type="http://schemas.openxmlformats.org/officeDocument/2006/relationships/vmlDrawing" Target="../drawings/vmlDrawing37.vml"/><Relationship Id="rId6" Type="http://schemas.openxmlformats.org/officeDocument/2006/relationships/oleObject" Target="../embeddings/oleObject32.bin"/><Relationship Id="rId11" Type="http://schemas.openxmlformats.org/officeDocument/2006/relationships/diagramColors" Target="../diagrams/colors27.xml"/><Relationship Id="rId5" Type="http://schemas.openxmlformats.org/officeDocument/2006/relationships/image" Target="../media/image5.jpg"/><Relationship Id="rId10" Type="http://schemas.openxmlformats.org/officeDocument/2006/relationships/diagramQuickStyle" Target="../diagrams/quickStyle27.xml"/><Relationship Id="rId4" Type="http://schemas.openxmlformats.org/officeDocument/2006/relationships/notesSlide" Target="../notesSlides/notesSlide28.xml"/><Relationship Id="rId9" Type="http://schemas.openxmlformats.org/officeDocument/2006/relationships/diagramLayout" Target="../diagrams/layout27.xml"/></Relationships>
</file>

<file path=ppt/slides/_rels/slide32.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28.xml"/><Relationship Id="rId3" Type="http://schemas.openxmlformats.org/officeDocument/2006/relationships/tags" Target="../tags/tag71.xml"/><Relationship Id="rId7" Type="http://schemas.openxmlformats.org/officeDocument/2006/relationships/oleObject" Target="../embeddings/oleObject33.bin"/><Relationship Id="rId12" Type="http://schemas.openxmlformats.org/officeDocument/2006/relationships/diagramColors" Target="../diagrams/colors28.xml"/><Relationship Id="rId2" Type="http://schemas.openxmlformats.org/officeDocument/2006/relationships/tags" Target="../tags/tag70.xml"/><Relationship Id="rId1" Type="http://schemas.openxmlformats.org/officeDocument/2006/relationships/vmlDrawing" Target="../drawings/vmlDrawing38.vml"/><Relationship Id="rId6" Type="http://schemas.openxmlformats.org/officeDocument/2006/relationships/image" Target="../media/image5.jpg"/><Relationship Id="rId11" Type="http://schemas.openxmlformats.org/officeDocument/2006/relationships/diagramQuickStyle" Target="../diagrams/quickStyle28.xml"/><Relationship Id="rId5" Type="http://schemas.openxmlformats.org/officeDocument/2006/relationships/notesSlide" Target="../notesSlides/notesSlide29.xml"/><Relationship Id="rId10" Type="http://schemas.openxmlformats.org/officeDocument/2006/relationships/diagramLayout" Target="../diagrams/layout28.xml"/><Relationship Id="rId4" Type="http://schemas.openxmlformats.org/officeDocument/2006/relationships/slideLayout" Target="../slideLayouts/slideLayout19.xml"/><Relationship Id="rId9" Type="http://schemas.openxmlformats.org/officeDocument/2006/relationships/diagramData" Target="../diagrams/data28.xml"/><Relationship Id="rId14" Type="http://schemas.openxmlformats.org/officeDocument/2006/relationships/image" Target="../media/image60.png"/></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9.xml"/><Relationship Id="rId13" Type="http://schemas.openxmlformats.org/officeDocument/2006/relationships/image" Target="../media/image61.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29.xml"/><Relationship Id="rId2" Type="http://schemas.openxmlformats.org/officeDocument/2006/relationships/tags" Target="../tags/tag72.xml"/><Relationship Id="rId1" Type="http://schemas.openxmlformats.org/officeDocument/2006/relationships/vmlDrawing" Target="../drawings/vmlDrawing39.vml"/><Relationship Id="rId6" Type="http://schemas.openxmlformats.org/officeDocument/2006/relationships/oleObject" Target="../embeddings/oleObject34.bin"/><Relationship Id="rId11" Type="http://schemas.openxmlformats.org/officeDocument/2006/relationships/diagramColors" Target="../diagrams/colors29.xml"/><Relationship Id="rId5" Type="http://schemas.openxmlformats.org/officeDocument/2006/relationships/image" Target="../media/image5.jpg"/><Relationship Id="rId15" Type="http://schemas.openxmlformats.org/officeDocument/2006/relationships/image" Target="../media/image63.jpeg"/><Relationship Id="rId10" Type="http://schemas.openxmlformats.org/officeDocument/2006/relationships/diagramQuickStyle" Target="../diagrams/quickStyle29.xml"/><Relationship Id="rId4" Type="http://schemas.openxmlformats.org/officeDocument/2006/relationships/notesSlide" Target="../notesSlides/notesSlide30.xml"/><Relationship Id="rId9" Type="http://schemas.openxmlformats.org/officeDocument/2006/relationships/diagramLayout" Target="../diagrams/layout29.xml"/><Relationship Id="rId14" Type="http://schemas.openxmlformats.org/officeDocument/2006/relationships/image" Target="../media/image62.jpeg"/></Relationships>
</file>

<file path=ppt/slides/_rels/slide34.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slideLayout" Target="../slideLayouts/slideLayout19.xml"/><Relationship Id="rId18" Type="http://schemas.openxmlformats.org/officeDocument/2006/relationships/diagramData" Target="../diagrams/data30.xml"/><Relationship Id="rId3" Type="http://schemas.openxmlformats.org/officeDocument/2006/relationships/tags" Target="../tags/tag74.xml"/><Relationship Id="rId21" Type="http://schemas.openxmlformats.org/officeDocument/2006/relationships/diagramColors" Target="../diagrams/colors30.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image" Target="../media/image1.emf"/><Relationship Id="rId2" Type="http://schemas.openxmlformats.org/officeDocument/2006/relationships/tags" Target="../tags/tag73.xml"/><Relationship Id="rId16" Type="http://schemas.openxmlformats.org/officeDocument/2006/relationships/oleObject" Target="../embeddings/oleObject35.bin"/><Relationship Id="rId20" Type="http://schemas.openxmlformats.org/officeDocument/2006/relationships/diagramQuickStyle" Target="../diagrams/quickStyle30.xml"/><Relationship Id="rId1" Type="http://schemas.openxmlformats.org/officeDocument/2006/relationships/vmlDrawing" Target="../drawings/vmlDrawing40.v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chart" Target="../charts/chart3.xml"/><Relationship Id="rId5" Type="http://schemas.openxmlformats.org/officeDocument/2006/relationships/tags" Target="../tags/tag76.xml"/><Relationship Id="rId15" Type="http://schemas.openxmlformats.org/officeDocument/2006/relationships/image" Target="../media/image5.jpg"/><Relationship Id="rId23" Type="http://schemas.openxmlformats.org/officeDocument/2006/relationships/image" Target="../media/image64.png"/><Relationship Id="rId10" Type="http://schemas.openxmlformats.org/officeDocument/2006/relationships/tags" Target="../tags/tag81.xml"/><Relationship Id="rId19" Type="http://schemas.openxmlformats.org/officeDocument/2006/relationships/diagramLayout" Target="../diagrams/layout30.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notesSlide" Target="../notesSlides/notesSlide31.xml"/><Relationship Id="rId22" Type="http://schemas.microsoft.com/office/2007/relationships/diagramDrawing" Target="../diagrams/drawing30.xml"/></Relationships>
</file>

<file path=ppt/slides/_rels/slide35.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5.jpg"/><Relationship Id="rId18" Type="http://schemas.openxmlformats.org/officeDocument/2006/relationships/diagramQuickStyle" Target="../diagrams/quickStyle31.xml"/><Relationship Id="rId3" Type="http://schemas.openxmlformats.org/officeDocument/2006/relationships/tags" Target="../tags/tag85.xml"/><Relationship Id="rId21" Type="http://schemas.openxmlformats.org/officeDocument/2006/relationships/image" Target="../media/image65.png"/><Relationship Id="rId7" Type="http://schemas.openxmlformats.org/officeDocument/2006/relationships/tags" Target="../tags/tag89.xml"/><Relationship Id="rId12" Type="http://schemas.openxmlformats.org/officeDocument/2006/relationships/notesSlide" Target="../notesSlides/notesSlide32.xml"/><Relationship Id="rId17" Type="http://schemas.openxmlformats.org/officeDocument/2006/relationships/diagramLayout" Target="../diagrams/layout31.xml"/><Relationship Id="rId2" Type="http://schemas.openxmlformats.org/officeDocument/2006/relationships/tags" Target="../tags/tag84.xml"/><Relationship Id="rId16" Type="http://schemas.openxmlformats.org/officeDocument/2006/relationships/diagramData" Target="../diagrams/data31.xml"/><Relationship Id="rId20" Type="http://schemas.microsoft.com/office/2007/relationships/diagramDrawing" Target="../diagrams/drawing31.xml"/><Relationship Id="rId1" Type="http://schemas.openxmlformats.org/officeDocument/2006/relationships/vmlDrawing" Target="../drawings/vmlDrawing41.vml"/><Relationship Id="rId6" Type="http://schemas.openxmlformats.org/officeDocument/2006/relationships/tags" Target="../tags/tag88.xml"/><Relationship Id="rId11" Type="http://schemas.openxmlformats.org/officeDocument/2006/relationships/slideLayout" Target="../slideLayouts/slideLayout19.xml"/><Relationship Id="rId5" Type="http://schemas.openxmlformats.org/officeDocument/2006/relationships/tags" Target="../tags/tag87.xml"/><Relationship Id="rId15" Type="http://schemas.openxmlformats.org/officeDocument/2006/relationships/image" Target="../media/image1.emf"/><Relationship Id="rId23" Type="http://schemas.openxmlformats.org/officeDocument/2006/relationships/chart" Target="../charts/chart4.xml"/><Relationship Id="rId10" Type="http://schemas.openxmlformats.org/officeDocument/2006/relationships/tags" Target="../tags/tag92.xml"/><Relationship Id="rId19" Type="http://schemas.openxmlformats.org/officeDocument/2006/relationships/diagramColors" Target="../diagrams/colors31.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oleObject" Target="../embeddings/oleObject36.bin"/><Relationship Id="rId22"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93.xml"/><Relationship Id="rId1" Type="http://schemas.openxmlformats.org/officeDocument/2006/relationships/vmlDrawing" Target="../drawings/vmlDrawing42.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32.xml"/><Relationship Id="rId13" Type="http://schemas.openxmlformats.org/officeDocument/2006/relationships/image" Target="../media/image67.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32.xml"/><Relationship Id="rId2" Type="http://schemas.openxmlformats.org/officeDocument/2006/relationships/tags" Target="../tags/tag94.xml"/><Relationship Id="rId1" Type="http://schemas.openxmlformats.org/officeDocument/2006/relationships/vmlDrawing" Target="../drawings/vmlDrawing43.vml"/><Relationship Id="rId6" Type="http://schemas.openxmlformats.org/officeDocument/2006/relationships/oleObject" Target="../embeddings/oleObject37.bin"/><Relationship Id="rId11" Type="http://schemas.openxmlformats.org/officeDocument/2006/relationships/diagramColors" Target="../diagrams/colors32.xml"/><Relationship Id="rId5" Type="http://schemas.openxmlformats.org/officeDocument/2006/relationships/image" Target="../media/image5.jpg"/><Relationship Id="rId10" Type="http://schemas.openxmlformats.org/officeDocument/2006/relationships/diagramQuickStyle" Target="../diagrams/quickStyle32.xml"/><Relationship Id="rId4" Type="http://schemas.openxmlformats.org/officeDocument/2006/relationships/notesSlide" Target="../notesSlides/notesSlide33.xml"/><Relationship Id="rId9" Type="http://schemas.openxmlformats.org/officeDocument/2006/relationships/diagramLayout" Target="../diagrams/layout32.xml"/><Relationship Id="rId14"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33.xml"/><Relationship Id="rId3" Type="http://schemas.openxmlformats.org/officeDocument/2006/relationships/tags" Target="../tags/tag96.xml"/><Relationship Id="rId7" Type="http://schemas.openxmlformats.org/officeDocument/2006/relationships/oleObject" Target="../embeddings/oleObject38.bin"/><Relationship Id="rId12" Type="http://schemas.openxmlformats.org/officeDocument/2006/relationships/diagramColors" Target="../diagrams/colors33.xml"/><Relationship Id="rId2" Type="http://schemas.openxmlformats.org/officeDocument/2006/relationships/tags" Target="../tags/tag95.xml"/><Relationship Id="rId1" Type="http://schemas.openxmlformats.org/officeDocument/2006/relationships/vmlDrawing" Target="../drawings/vmlDrawing44.vml"/><Relationship Id="rId6" Type="http://schemas.openxmlformats.org/officeDocument/2006/relationships/image" Target="../media/image5.jpg"/><Relationship Id="rId11" Type="http://schemas.openxmlformats.org/officeDocument/2006/relationships/diagramQuickStyle" Target="../diagrams/quickStyle33.xml"/><Relationship Id="rId5" Type="http://schemas.openxmlformats.org/officeDocument/2006/relationships/notesSlide" Target="../notesSlides/notesSlide34.xml"/><Relationship Id="rId10" Type="http://schemas.openxmlformats.org/officeDocument/2006/relationships/diagramLayout" Target="../diagrams/layout33.xml"/><Relationship Id="rId4" Type="http://schemas.openxmlformats.org/officeDocument/2006/relationships/slideLayout" Target="../slideLayouts/slideLayout19.xml"/><Relationship Id="rId9" Type="http://schemas.openxmlformats.org/officeDocument/2006/relationships/diagramData" Target="../diagrams/data33.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34.xml"/><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34.xml"/><Relationship Id="rId2" Type="http://schemas.openxmlformats.org/officeDocument/2006/relationships/tags" Target="../tags/tag97.xml"/><Relationship Id="rId1" Type="http://schemas.openxmlformats.org/officeDocument/2006/relationships/vmlDrawing" Target="../drawings/vmlDrawing45.vml"/><Relationship Id="rId6" Type="http://schemas.openxmlformats.org/officeDocument/2006/relationships/oleObject" Target="../embeddings/oleObject39.bin"/><Relationship Id="rId11" Type="http://schemas.openxmlformats.org/officeDocument/2006/relationships/diagramColors" Target="../diagrams/colors34.xml"/><Relationship Id="rId5" Type="http://schemas.openxmlformats.org/officeDocument/2006/relationships/image" Target="../media/image5.jpg"/><Relationship Id="rId10" Type="http://schemas.openxmlformats.org/officeDocument/2006/relationships/diagramQuickStyle" Target="../diagrams/quickStyle34.xml"/><Relationship Id="rId4" Type="http://schemas.openxmlformats.org/officeDocument/2006/relationships/notesSlide" Target="../notesSlides/notesSlide35.xml"/><Relationship Id="rId9" Type="http://schemas.openxmlformats.org/officeDocument/2006/relationships/diagramLayout" Target="../diagrams/layout34.xml"/></Relationships>
</file>

<file path=ppt/slides/_rels/slide4.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2.xml"/><Relationship Id="rId3" Type="http://schemas.openxmlformats.org/officeDocument/2006/relationships/tags" Target="../tags/tag18.xml"/><Relationship Id="rId7" Type="http://schemas.openxmlformats.org/officeDocument/2006/relationships/oleObject" Target="../embeddings/oleObject10.bin"/><Relationship Id="rId12" Type="http://schemas.openxmlformats.org/officeDocument/2006/relationships/diagramColors" Target="../diagrams/colors2.xml"/><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5.jpg"/><Relationship Id="rId11" Type="http://schemas.openxmlformats.org/officeDocument/2006/relationships/diagramQuickStyle" Target="../diagrams/quickStyle2.xml"/><Relationship Id="rId5" Type="http://schemas.openxmlformats.org/officeDocument/2006/relationships/notesSlide" Target="../notesSlides/notesSlide3.xml"/><Relationship Id="rId10" Type="http://schemas.openxmlformats.org/officeDocument/2006/relationships/diagramLayout" Target="../diagrams/layout2.xml"/><Relationship Id="rId4" Type="http://schemas.openxmlformats.org/officeDocument/2006/relationships/slideLayout" Target="../slideLayouts/slideLayout1.xml"/><Relationship Id="rId9"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35.xml"/><Relationship Id="rId13" Type="http://schemas.openxmlformats.org/officeDocument/2006/relationships/diagramLayout" Target="../diagrams/layout36.xml"/><Relationship Id="rId3" Type="http://schemas.openxmlformats.org/officeDocument/2006/relationships/slideLayout" Target="../slideLayouts/slideLayout19.xml"/><Relationship Id="rId7" Type="http://schemas.openxmlformats.org/officeDocument/2006/relationships/diagramData" Target="../diagrams/data35.xml"/><Relationship Id="rId12" Type="http://schemas.openxmlformats.org/officeDocument/2006/relationships/diagramData" Target="../diagrams/data36.xml"/><Relationship Id="rId2" Type="http://schemas.openxmlformats.org/officeDocument/2006/relationships/tags" Target="../tags/tag98.xml"/><Relationship Id="rId16" Type="http://schemas.microsoft.com/office/2007/relationships/diagramDrawing" Target="../diagrams/drawing36.xml"/><Relationship Id="rId1" Type="http://schemas.openxmlformats.org/officeDocument/2006/relationships/vmlDrawing" Target="../drawings/vmlDrawing46.vml"/><Relationship Id="rId6" Type="http://schemas.openxmlformats.org/officeDocument/2006/relationships/image" Target="../media/image1.emf"/><Relationship Id="rId11" Type="http://schemas.microsoft.com/office/2007/relationships/diagramDrawing" Target="../diagrams/drawing35.xml"/><Relationship Id="rId5" Type="http://schemas.openxmlformats.org/officeDocument/2006/relationships/oleObject" Target="../embeddings/oleObject40.bin"/><Relationship Id="rId15" Type="http://schemas.openxmlformats.org/officeDocument/2006/relationships/diagramColors" Target="../diagrams/colors36.xml"/><Relationship Id="rId10" Type="http://schemas.openxmlformats.org/officeDocument/2006/relationships/diagramColors" Target="../diagrams/colors35.xml"/><Relationship Id="rId4" Type="http://schemas.openxmlformats.org/officeDocument/2006/relationships/image" Target="../media/image5.jpg"/><Relationship Id="rId9" Type="http://schemas.openxmlformats.org/officeDocument/2006/relationships/diagramQuickStyle" Target="../diagrams/quickStyle35.xml"/><Relationship Id="rId14" Type="http://schemas.openxmlformats.org/officeDocument/2006/relationships/diagramQuickStyle" Target="../diagrams/quickStyle36.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37.xml"/><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37.xml"/><Relationship Id="rId2" Type="http://schemas.openxmlformats.org/officeDocument/2006/relationships/tags" Target="../tags/tag99.xml"/><Relationship Id="rId1" Type="http://schemas.openxmlformats.org/officeDocument/2006/relationships/vmlDrawing" Target="../drawings/vmlDrawing47.vml"/><Relationship Id="rId6" Type="http://schemas.openxmlformats.org/officeDocument/2006/relationships/oleObject" Target="../embeddings/oleObject41.bin"/><Relationship Id="rId11" Type="http://schemas.openxmlformats.org/officeDocument/2006/relationships/diagramColors" Target="../diagrams/colors37.xml"/><Relationship Id="rId5" Type="http://schemas.openxmlformats.org/officeDocument/2006/relationships/image" Target="../media/image5.jpg"/><Relationship Id="rId10" Type="http://schemas.openxmlformats.org/officeDocument/2006/relationships/diagramQuickStyle" Target="../diagrams/quickStyle37.xml"/><Relationship Id="rId4" Type="http://schemas.openxmlformats.org/officeDocument/2006/relationships/notesSlide" Target="../notesSlides/notesSlide36.xml"/><Relationship Id="rId9" Type="http://schemas.openxmlformats.org/officeDocument/2006/relationships/diagramLayout" Target="../diagrams/layout37.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38.xml"/><Relationship Id="rId13" Type="http://schemas.openxmlformats.org/officeDocument/2006/relationships/image" Target="../media/image69.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38.xml"/><Relationship Id="rId2" Type="http://schemas.openxmlformats.org/officeDocument/2006/relationships/tags" Target="../tags/tag100.xml"/><Relationship Id="rId1" Type="http://schemas.openxmlformats.org/officeDocument/2006/relationships/vmlDrawing" Target="../drawings/vmlDrawing48.vml"/><Relationship Id="rId6" Type="http://schemas.openxmlformats.org/officeDocument/2006/relationships/oleObject" Target="../embeddings/oleObject42.bin"/><Relationship Id="rId11" Type="http://schemas.openxmlformats.org/officeDocument/2006/relationships/diagramColors" Target="../diagrams/colors38.xml"/><Relationship Id="rId5" Type="http://schemas.openxmlformats.org/officeDocument/2006/relationships/image" Target="../media/image5.jpg"/><Relationship Id="rId10" Type="http://schemas.openxmlformats.org/officeDocument/2006/relationships/diagramQuickStyle" Target="../diagrams/quickStyle38.xml"/><Relationship Id="rId4" Type="http://schemas.openxmlformats.org/officeDocument/2006/relationships/notesSlide" Target="../notesSlides/notesSlide37.xml"/><Relationship Id="rId9" Type="http://schemas.openxmlformats.org/officeDocument/2006/relationships/diagramLayout" Target="../diagrams/layout38.xml"/><Relationship Id="rId14" Type="http://schemas.openxmlformats.org/officeDocument/2006/relationships/image" Target="../media/image70.jpg"/></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39.xml"/><Relationship Id="rId13" Type="http://schemas.openxmlformats.org/officeDocument/2006/relationships/image" Target="../media/image71.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39.xml"/><Relationship Id="rId2" Type="http://schemas.openxmlformats.org/officeDocument/2006/relationships/tags" Target="../tags/tag101.xml"/><Relationship Id="rId1" Type="http://schemas.openxmlformats.org/officeDocument/2006/relationships/vmlDrawing" Target="../drawings/vmlDrawing49.vml"/><Relationship Id="rId6" Type="http://schemas.openxmlformats.org/officeDocument/2006/relationships/oleObject" Target="../embeddings/oleObject43.bin"/><Relationship Id="rId11" Type="http://schemas.openxmlformats.org/officeDocument/2006/relationships/diagramColors" Target="../diagrams/colors39.xml"/><Relationship Id="rId5" Type="http://schemas.openxmlformats.org/officeDocument/2006/relationships/image" Target="../media/image5.jpg"/><Relationship Id="rId10" Type="http://schemas.openxmlformats.org/officeDocument/2006/relationships/diagramQuickStyle" Target="../diagrams/quickStyle39.xml"/><Relationship Id="rId4" Type="http://schemas.openxmlformats.org/officeDocument/2006/relationships/notesSlide" Target="../notesSlides/notesSlide38.xml"/><Relationship Id="rId9" Type="http://schemas.openxmlformats.org/officeDocument/2006/relationships/diagramLayout" Target="../diagrams/layout39.xml"/><Relationship Id="rId14" Type="http://schemas.openxmlformats.org/officeDocument/2006/relationships/image" Target="../media/image72.png"/></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slideLayout" Target="../slideLayouts/slideLayout19.xml"/><Relationship Id="rId7" Type="http://schemas.openxmlformats.org/officeDocument/2006/relationships/diagramData" Target="../diagrams/data40.xml"/><Relationship Id="rId2" Type="http://schemas.openxmlformats.org/officeDocument/2006/relationships/tags" Target="../tags/tag102.xml"/><Relationship Id="rId1" Type="http://schemas.openxmlformats.org/officeDocument/2006/relationships/vmlDrawing" Target="../drawings/vmlDrawing50.vml"/><Relationship Id="rId6" Type="http://schemas.openxmlformats.org/officeDocument/2006/relationships/image" Target="../media/image1.emf"/><Relationship Id="rId11" Type="http://schemas.microsoft.com/office/2007/relationships/diagramDrawing" Target="../diagrams/drawing40.xml"/><Relationship Id="rId5" Type="http://schemas.openxmlformats.org/officeDocument/2006/relationships/oleObject" Target="../embeddings/oleObject44.bin"/><Relationship Id="rId10" Type="http://schemas.openxmlformats.org/officeDocument/2006/relationships/diagramColors" Target="../diagrams/colors40.xml"/><Relationship Id="rId4" Type="http://schemas.openxmlformats.org/officeDocument/2006/relationships/image" Target="../media/image5.jpg"/><Relationship Id="rId9" Type="http://schemas.openxmlformats.org/officeDocument/2006/relationships/diagramQuickStyle" Target="../diagrams/quickStyle40.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1.xml"/><Relationship Id="rId13" Type="http://schemas.openxmlformats.org/officeDocument/2006/relationships/image" Target="../media/image74.png"/><Relationship Id="rId3" Type="http://schemas.openxmlformats.org/officeDocument/2006/relationships/slideLayout" Target="../slideLayouts/slideLayout19.xml"/><Relationship Id="rId7" Type="http://schemas.openxmlformats.org/officeDocument/2006/relationships/diagramData" Target="../diagrams/data41.xml"/><Relationship Id="rId12" Type="http://schemas.openxmlformats.org/officeDocument/2006/relationships/image" Target="../media/image73.png"/><Relationship Id="rId2" Type="http://schemas.openxmlformats.org/officeDocument/2006/relationships/tags" Target="../tags/tag103.xml"/><Relationship Id="rId1" Type="http://schemas.openxmlformats.org/officeDocument/2006/relationships/vmlDrawing" Target="../drawings/vmlDrawing51.vml"/><Relationship Id="rId6" Type="http://schemas.openxmlformats.org/officeDocument/2006/relationships/image" Target="../media/image1.emf"/><Relationship Id="rId11" Type="http://schemas.microsoft.com/office/2007/relationships/diagramDrawing" Target="../diagrams/drawing41.xml"/><Relationship Id="rId5" Type="http://schemas.openxmlformats.org/officeDocument/2006/relationships/oleObject" Target="../embeddings/oleObject45.bin"/><Relationship Id="rId10" Type="http://schemas.openxmlformats.org/officeDocument/2006/relationships/diagramColors" Target="../diagrams/colors41.xml"/><Relationship Id="rId4" Type="http://schemas.openxmlformats.org/officeDocument/2006/relationships/image" Target="../media/image5.jpg"/><Relationship Id="rId9" Type="http://schemas.openxmlformats.org/officeDocument/2006/relationships/diagramQuickStyle" Target="../diagrams/quickStyle41.xml"/><Relationship Id="rId14" Type="http://schemas.openxmlformats.org/officeDocument/2006/relationships/image" Target="../media/image75.png"/></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42.xml"/><Relationship Id="rId13" Type="http://schemas.openxmlformats.org/officeDocument/2006/relationships/image" Target="../media/image77.png"/><Relationship Id="rId3" Type="http://schemas.openxmlformats.org/officeDocument/2006/relationships/slideLayout" Target="../slideLayouts/slideLayout19.xml"/><Relationship Id="rId7" Type="http://schemas.openxmlformats.org/officeDocument/2006/relationships/diagramData" Target="../diagrams/data42.xml"/><Relationship Id="rId12" Type="http://schemas.openxmlformats.org/officeDocument/2006/relationships/image" Target="../media/image76.png"/><Relationship Id="rId2" Type="http://schemas.openxmlformats.org/officeDocument/2006/relationships/tags" Target="../tags/tag104.xml"/><Relationship Id="rId1" Type="http://schemas.openxmlformats.org/officeDocument/2006/relationships/vmlDrawing" Target="../drawings/vmlDrawing52.vml"/><Relationship Id="rId6" Type="http://schemas.openxmlformats.org/officeDocument/2006/relationships/image" Target="../media/image1.emf"/><Relationship Id="rId11" Type="http://schemas.microsoft.com/office/2007/relationships/diagramDrawing" Target="../diagrams/drawing42.xml"/><Relationship Id="rId5" Type="http://schemas.openxmlformats.org/officeDocument/2006/relationships/oleObject" Target="../embeddings/oleObject46.bin"/><Relationship Id="rId10" Type="http://schemas.openxmlformats.org/officeDocument/2006/relationships/diagramColors" Target="../diagrams/colors42.xml"/><Relationship Id="rId4" Type="http://schemas.openxmlformats.org/officeDocument/2006/relationships/image" Target="../media/image5.jpg"/><Relationship Id="rId9" Type="http://schemas.openxmlformats.org/officeDocument/2006/relationships/diagramQuickStyle" Target="../diagrams/quickStyle42.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43.xml"/><Relationship Id="rId3" Type="http://schemas.openxmlformats.org/officeDocument/2006/relationships/slideLayout" Target="../slideLayouts/slideLayout19.xml"/><Relationship Id="rId7" Type="http://schemas.openxmlformats.org/officeDocument/2006/relationships/diagramData" Target="../diagrams/data43.xml"/><Relationship Id="rId2" Type="http://schemas.openxmlformats.org/officeDocument/2006/relationships/tags" Target="../tags/tag105.xml"/><Relationship Id="rId1" Type="http://schemas.openxmlformats.org/officeDocument/2006/relationships/vmlDrawing" Target="../drawings/vmlDrawing53.vml"/><Relationship Id="rId6" Type="http://schemas.openxmlformats.org/officeDocument/2006/relationships/image" Target="../media/image1.emf"/><Relationship Id="rId11" Type="http://schemas.microsoft.com/office/2007/relationships/diagramDrawing" Target="../diagrams/drawing43.xml"/><Relationship Id="rId5" Type="http://schemas.openxmlformats.org/officeDocument/2006/relationships/oleObject" Target="../embeddings/oleObject47.bin"/><Relationship Id="rId10" Type="http://schemas.openxmlformats.org/officeDocument/2006/relationships/diagramColors" Target="../diagrams/colors43.xml"/><Relationship Id="rId4" Type="http://schemas.openxmlformats.org/officeDocument/2006/relationships/image" Target="../media/image5.jpg"/><Relationship Id="rId9" Type="http://schemas.openxmlformats.org/officeDocument/2006/relationships/diagramQuickStyle" Target="../diagrams/quickStyle43.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44.xml"/><Relationship Id="rId13" Type="http://schemas.openxmlformats.org/officeDocument/2006/relationships/image" Target="../media/image79.png"/><Relationship Id="rId3" Type="http://schemas.openxmlformats.org/officeDocument/2006/relationships/slideLayout" Target="../slideLayouts/slideLayout19.xml"/><Relationship Id="rId7" Type="http://schemas.openxmlformats.org/officeDocument/2006/relationships/diagramData" Target="../diagrams/data44.xml"/><Relationship Id="rId12" Type="http://schemas.openxmlformats.org/officeDocument/2006/relationships/image" Target="../media/image78.png"/><Relationship Id="rId2" Type="http://schemas.openxmlformats.org/officeDocument/2006/relationships/tags" Target="../tags/tag106.xml"/><Relationship Id="rId1" Type="http://schemas.openxmlformats.org/officeDocument/2006/relationships/vmlDrawing" Target="../drawings/vmlDrawing54.vml"/><Relationship Id="rId6" Type="http://schemas.openxmlformats.org/officeDocument/2006/relationships/image" Target="../media/image1.emf"/><Relationship Id="rId11" Type="http://schemas.microsoft.com/office/2007/relationships/diagramDrawing" Target="../diagrams/drawing44.xml"/><Relationship Id="rId5" Type="http://schemas.openxmlformats.org/officeDocument/2006/relationships/oleObject" Target="../embeddings/oleObject48.bin"/><Relationship Id="rId10" Type="http://schemas.openxmlformats.org/officeDocument/2006/relationships/diagramColors" Target="../diagrams/colors44.xml"/><Relationship Id="rId4" Type="http://schemas.openxmlformats.org/officeDocument/2006/relationships/image" Target="../media/image5.jpg"/><Relationship Id="rId9" Type="http://schemas.openxmlformats.org/officeDocument/2006/relationships/diagramQuickStyle" Target="../diagrams/quickStyle44.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45.xml"/><Relationship Id="rId13" Type="http://schemas.openxmlformats.org/officeDocument/2006/relationships/image" Target="../media/image80.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45.xml"/><Relationship Id="rId2" Type="http://schemas.openxmlformats.org/officeDocument/2006/relationships/tags" Target="../tags/tag107.xml"/><Relationship Id="rId1" Type="http://schemas.openxmlformats.org/officeDocument/2006/relationships/vmlDrawing" Target="../drawings/vmlDrawing55.vml"/><Relationship Id="rId6" Type="http://schemas.openxmlformats.org/officeDocument/2006/relationships/oleObject" Target="../embeddings/oleObject49.bin"/><Relationship Id="rId11" Type="http://schemas.openxmlformats.org/officeDocument/2006/relationships/diagramColors" Target="../diagrams/colors45.xml"/><Relationship Id="rId5" Type="http://schemas.openxmlformats.org/officeDocument/2006/relationships/image" Target="../media/image5.jpg"/><Relationship Id="rId10" Type="http://schemas.openxmlformats.org/officeDocument/2006/relationships/diagramQuickStyle" Target="../diagrams/quickStyle45.xml"/><Relationship Id="rId4" Type="http://schemas.openxmlformats.org/officeDocument/2006/relationships/notesSlide" Target="../notesSlides/notesSlide39.xml"/><Relationship Id="rId9" Type="http://schemas.openxmlformats.org/officeDocument/2006/relationships/diagramLayout" Target="../diagrams/layout45.xml"/><Relationship Id="rId14" Type="http://schemas.openxmlformats.org/officeDocument/2006/relationships/image" Target="../media/image81.png"/></Relationships>
</file>

<file path=ppt/slides/_rels/slide5.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3.xml"/><Relationship Id="rId18" Type="http://schemas.openxmlformats.org/officeDocument/2006/relationships/diagramColors" Target="../diagrams/colors4.xml"/><Relationship Id="rId3" Type="http://schemas.openxmlformats.org/officeDocument/2006/relationships/tags" Target="../tags/tag20.xml"/><Relationship Id="rId7" Type="http://schemas.openxmlformats.org/officeDocument/2006/relationships/oleObject" Target="../embeddings/oleObject11.bin"/><Relationship Id="rId12" Type="http://schemas.openxmlformats.org/officeDocument/2006/relationships/diagramColors" Target="../diagrams/colors3.xml"/><Relationship Id="rId17" Type="http://schemas.openxmlformats.org/officeDocument/2006/relationships/diagramQuickStyle" Target="../diagrams/quickStyle4.xml"/><Relationship Id="rId2" Type="http://schemas.openxmlformats.org/officeDocument/2006/relationships/tags" Target="../tags/tag19.xml"/><Relationship Id="rId16" Type="http://schemas.openxmlformats.org/officeDocument/2006/relationships/diagramLayout" Target="../diagrams/layout4.xml"/><Relationship Id="rId1" Type="http://schemas.openxmlformats.org/officeDocument/2006/relationships/vmlDrawing" Target="../drawings/vmlDrawing11.vml"/><Relationship Id="rId6" Type="http://schemas.openxmlformats.org/officeDocument/2006/relationships/image" Target="../media/image5.jpg"/><Relationship Id="rId11" Type="http://schemas.openxmlformats.org/officeDocument/2006/relationships/diagramQuickStyle" Target="../diagrams/quickStyle3.xml"/><Relationship Id="rId5" Type="http://schemas.openxmlformats.org/officeDocument/2006/relationships/notesSlide" Target="../notesSlides/notesSlide4.xml"/><Relationship Id="rId15" Type="http://schemas.openxmlformats.org/officeDocument/2006/relationships/diagramData" Target="../diagrams/data4.xml"/><Relationship Id="rId10" Type="http://schemas.openxmlformats.org/officeDocument/2006/relationships/diagramLayout" Target="../diagrams/layout3.xml"/><Relationship Id="rId19" Type="http://schemas.microsoft.com/office/2007/relationships/diagramDrawing" Target="../diagrams/drawing4.xml"/><Relationship Id="rId4" Type="http://schemas.openxmlformats.org/officeDocument/2006/relationships/slideLayout" Target="../slideLayouts/slideLayout10.xml"/><Relationship Id="rId9" Type="http://schemas.openxmlformats.org/officeDocument/2006/relationships/diagramData" Target="../diagrams/data3.xml"/><Relationship Id="rId1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46.xml"/><Relationship Id="rId13" Type="http://schemas.openxmlformats.org/officeDocument/2006/relationships/image" Target="../media/image80.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46.xml"/><Relationship Id="rId2" Type="http://schemas.openxmlformats.org/officeDocument/2006/relationships/tags" Target="../tags/tag108.xml"/><Relationship Id="rId1" Type="http://schemas.openxmlformats.org/officeDocument/2006/relationships/vmlDrawing" Target="../drawings/vmlDrawing56.vml"/><Relationship Id="rId6" Type="http://schemas.openxmlformats.org/officeDocument/2006/relationships/oleObject" Target="../embeddings/oleObject50.bin"/><Relationship Id="rId11" Type="http://schemas.openxmlformats.org/officeDocument/2006/relationships/diagramColors" Target="../diagrams/colors46.xml"/><Relationship Id="rId5" Type="http://schemas.openxmlformats.org/officeDocument/2006/relationships/image" Target="../media/image5.jpg"/><Relationship Id="rId10" Type="http://schemas.openxmlformats.org/officeDocument/2006/relationships/diagramQuickStyle" Target="../diagrams/quickStyle46.xml"/><Relationship Id="rId4" Type="http://schemas.openxmlformats.org/officeDocument/2006/relationships/notesSlide" Target="../notesSlides/notesSlide40.xml"/><Relationship Id="rId9" Type="http://schemas.openxmlformats.org/officeDocument/2006/relationships/diagramLayout" Target="../diagrams/layout46.xml"/><Relationship Id="rId14" Type="http://schemas.openxmlformats.org/officeDocument/2006/relationships/image" Target="../media/image81.png"/></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47.xml"/><Relationship Id="rId13" Type="http://schemas.openxmlformats.org/officeDocument/2006/relationships/image" Target="../media/image82.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47.xml"/><Relationship Id="rId17" Type="http://schemas.openxmlformats.org/officeDocument/2006/relationships/image" Target="../media/image86.png"/><Relationship Id="rId2" Type="http://schemas.openxmlformats.org/officeDocument/2006/relationships/tags" Target="../tags/tag109.xml"/><Relationship Id="rId16" Type="http://schemas.openxmlformats.org/officeDocument/2006/relationships/image" Target="../media/image85.png"/><Relationship Id="rId1" Type="http://schemas.openxmlformats.org/officeDocument/2006/relationships/vmlDrawing" Target="../drawings/vmlDrawing57.vml"/><Relationship Id="rId6" Type="http://schemas.openxmlformats.org/officeDocument/2006/relationships/oleObject" Target="../embeddings/oleObject51.bin"/><Relationship Id="rId11" Type="http://schemas.openxmlformats.org/officeDocument/2006/relationships/diagramColors" Target="../diagrams/colors47.xml"/><Relationship Id="rId5" Type="http://schemas.openxmlformats.org/officeDocument/2006/relationships/image" Target="../media/image5.jpg"/><Relationship Id="rId15" Type="http://schemas.openxmlformats.org/officeDocument/2006/relationships/image" Target="../media/image84.png"/><Relationship Id="rId10" Type="http://schemas.openxmlformats.org/officeDocument/2006/relationships/diagramQuickStyle" Target="../diagrams/quickStyle47.xml"/><Relationship Id="rId4" Type="http://schemas.openxmlformats.org/officeDocument/2006/relationships/notesSlide" Target="../notesSlides/notesSlide41.xml"/><Relationship Id="rId9" Type="http://schemas.openxmlformats.org/officeDocument/2006/relationships/diagramLayout" Target="../diagrams/layout47.xml"/><Relationship Id="rId14" Type="http://schemas.openxmlformats.org/officeDocument/2006/relationships/image" Target="../media/image83.png"/></Relationships>
</file>

<file path=ppt/slides/_rels/slide52.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48.xml"/><Relationship Id="rId3" Type="http://schemas.openxmlformats.org/officeDocument/2006/relationships/tags" Target="../tags/tag110.xml"/><Relationship Id="rId7" Type="http://schemas.openxmlformats.org/officeDocument/2006/relationships/oleObject" Target="../embeddings/oleObject39.bin"/><Relationship Id="rId12" Type="http://schemas.openxmlformats.org/officeDocument/2006/relationships/diagramColors" Target="../diagrams/colors48.xml"/><Relationship Id="rId2" Type="http://schemas.openxmlformats.org/officeDocument/2006/relationships/vmlDrawing" Target="../drawings/vmlDrawing58.vml"/><Relationship Id="rId1" Type="http://schemas.openxmlformats.org/officeDocument/2006/relationships/themeOverride" Target="../theme/themeOverride8.xml"/><Relationship Id="rId6" Type="http://schemas.openxmlformats.org/officeDocument/2006/relationships/image" Target="../media/image5.jpg"/><Relationship Id="rId11" Type="http://schemas.openxmlformats.org/officeDocument/2006/relationships/diagramQuickStyle" Target="../diagrams/quickStyle48.xml"/><Relationship Id="rId5" Type="http://schemas.openxmlformats.org/officeDocument/2006/relationships/notesSlide" Target="../notesSlides/notesSlide42.xml"/><Relationship Id="rId10" Type="http://schemas.openxmlformats.org/officeDocument/2006/relationships/diagramLayout" Target="../diagrams/layout48.xml"/><Relationship Id="rId4" Type="http://schemas.openxmlformats.org/officeDocument/2006/relationships/slideLayout" Target="../slideLayouts/slideLayout19.xml"/><Relationship Id="rId9" Type="http://schemas.openxmlformats.org/officeDocument/2006/relationships/diagramData" Target="../diagrams/data48.xml"/></Relationships>
</file>

<file path=ppt/slides/_rels/slide53.xml.rels><?xml version="1.0" encoding="UTF-8" standalone="yes"?>
<Relationships xmlns="http://schemas.openxmlformats.org/package/2006/relationships"><Relationship Id="rId8" Type="http://schemas.openxmlformats.org/officeDocument/2006/relationships/diagramData" Target="../diagrams/data49.xml"/><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49.xml"/><Relationship Id="rId2" Type="http://schemas.openxmlformats.org/officeDocument/2006/relationships/tags" Target="../tags/tag111.xml"/><Relationship Id="rId1" Type="http://schemas.openxmlformats.org/officeDocument/2006/relationships/vmlDrawing" Target="../drawings/vmlDrawing59.vml"/><Relationship Id="rId6" Type="http://schemas.openxmlformats.org/officeDocument/2006/relationships/oleObject" Target="../embeddings/oleObject52.bin"/><Relationship Id="rId11" Type="http://schemas.openxmlformats.org/officeDocument/2006/relationships/diagramColors" Target="../diagrams/colors49.xml"/><Relationship Id="rId5" Type="http://schemas.openxmlformats.org/officeDocument/2006/relationships/image" Target="../media/image5.jpg"/><Relationship Id="rId10" Type="http://schemas.openxmlformats.org/officeDocument/2006/relationships/diagramQuickStyle" Target="../diagrams/quickStyle49.xml"/><Relationship Id="rId4" Type="http://schemas.openxmlformats.org/officeDocument/2006/relationships/notesSlide" Target="../notesSlides/notesSlide43.xml"/><Relationship Id="rId9" Type="http://schemas.openxmlformats.org/officeDocument/2006/relationships/diagramLayout" Target="../diagrams/layout4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12.xml"/><Relationship Id="rId1" Type="http://schemas.openxmlformats.org/officeDocument/2006/relationships/vmlDrawing" Target="../drawings/vmlDrawing60.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50.xml"/><Relationship Id="rId13" Type="http://schemas.openxmlformats.org/officeDocument/2006/relationships/image" Target="../media/image7.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50.xml"/><Relationship Id="rId17" Type="http://schemas.microsoft.com/office/2007/relationships/hdphoto" Target="../media/hdphoto5.wdp"/><Relationship Id="rId2" Type="http://schemas.openxmlformats.org/officeDocument/2006/relationships/tags" Target="../tags/tag113.xml"/><Relationship Id="rId16" Type="http://schemas.openxmlformats.org/officeDocument/2006/relationships/image" Target="../media/image22.png"/><Relationship Id="rId1" Type="http://schemas.openxmlformats.org/officeDocument/2006/relationships/vmlDrawing" Target="../drawings/vmlDrawing61.vml"/><Relationship Id="rId6" Type="http://schemas.openxmlformats.org/officeDocument/2006/relationships/oleObject" Target="../embeddings/oleObject53.bin"/><Relationship Id="rId11" Type="http://schemas.openxmlformats.org/officeDocument/2006/relationships/diagramColors" Target="../diagrams/colors50.xml"/><Relationship Id="rId5" Type="http://schemas.openxmlformats.org/officeDocument/2006/relationships/image" Target="../media/image5.jpg"/><Relationship Id="rId15" Type="http://schemas.microsoft.com/office/2007/relationships/hdphoto" Target="../media/hdphoto9.wdp"/><Relationship Id="rId10" Type="http://schemas.openxmlformats.org/officeDocument/2006/relationships/diagramQuickStyle" Target="../diagrams/quickStyle50.xml"/><Relationship Id="rId4" Type="http://schemas.openxmlformats.org/officeDocument/2006/relationships/notesSlide" Target="../notesSlides/notesSlide44.xml"/><Relationship Id="rId9" Type="http://schemas.openxmlformats.org/officeDocument/2006/relationships/diagramLayout" Target="../diagrams/layout50.xml"/><Relationship Id="rId14" Type="http://schemas.openxmlformats.org/officeDocument/2006/relationships/image" Target="../media/image87.png"/></Relationships>
</file>

<file path=ppt/slides/_rels/slide56.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51.xml"/><Relationship Id="rId3" Type="http://schemas.openxmlformats.org/officeDocument/2006/relationships/tags" Target="../tags/tag115.xml"/><Relationship Id="rId7" Type="http://schemas.openxmlformats.org/officeDocument/2006/relationships/oleObject" Target="../embeddings/oleObject54.bin"/><Relationship Id="rId12" Type="http://schemas.openxmlformats.org/officeDocument/2006/relationships/diagramColors" Target="../diagrams/colors51.xml"/><Relationship Id="rId2" Type="http://schemas.openxmlformats.org/officeDocument/2006/relationships/tags" Target="../tags/tag114.xml"/><Relationship Id="rId1" Type="http://schemas.openxmlformats.org/officeDocument/2006/relationships/vmlDrawing" Target="../drawings/vmlDrawing62.vml"/><Relationship Id="rId6" Type="http://schemas.openxmlformats.org/officeDocument/2006/relationships/image" Target="../media/image5.jpg"/><Relationship Id="rId11" Type="http://schemas.openxmlformats.org/officeDocument/2006/relationships/diagramQuickStyle" Target="../diagrams/quickStyle51.xml"/><Relationship Id="rId5" Type="http://schemas.openxmlformats.org/officeDocument/2006/relationships/notesSlide" Target="../notesSlides/notesSlide45.xml"/><Relationship Id="rId10" Type="http://schemas.openxmlformats.org/officeDocument/2006/relationships/diagramLayout" Target="../diagrams/layout51.xml"/><Relationship Id="rId4" Type="http://schemas.openxmlformats.org/officeDocument/2006/relationships/slideLayout" Target="../slideLayouts/slideLayout19.xml"/><Relationship Id="rId9" Type="http://schemas.openxmlformats.org/officeDocument/2006/relationships/diagramData" Target="../diagrams/data51.xml"/></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52.xml"/><Relationship Id="rId13" Type="http://schemas.openxmlformats.org/officeDocument/2006/relationships/diagramData" Target="../diagrams/data53.xml"/><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52.xml"/><Relationship Id="rId17" Type="http://schemas.microsoft.com/office/2007/relationships/diagramDrawing" Target="../diagrams/drawing53.xml"/><Relationship Id="rId2" Type="http://schemas.openxmlformats.org/officeDocument/2006/relationships/tags" Target="../tags/tag116.xml"/><Relationship Id="rId16" Type="http://schemas.openxmlformats.org/officeDocument/2006/relationships/diagramColors" Target="../diagrams/colors53.xml"/><Relationship Id="rId1" Type="http://schemas.openxmlformats.org/officeDocument/2006/relationships/vmlDrawing" Target="../drawings/vmlDrawing63.vml"/><Relationship Id="rId6" Type="http://schemas.openxmlformats.org/officeDocument/2006/relationships/oleObject" Target="../embeddings/oleObject55.bin"/><Relationship Id="rId11" Type="http://schemas.openxmlformats.org/officeDocument/2006/relationships/diagramColors" Target="../diagrams/colors52.xml"/><Relationship Id="rId5" Type="http://schemas.openxmlformats.org/officeDocument/2006/relationships/image" Target="../media/image5.jpg"/><Relationship Id="rId15" Type="http://schemas.openxmlformats.org/officeDocument/2006/relationships/diagramQuickStyle" Target="../diagrams/quickStyle53.xml"/><Relationship Id="rId10" Type="http://schemas.openxmlformats.org/officeDocument/2006/relationships/diagramQuickStyle" Target="../diagrams/quickStyle52.xml"/><Relationship Id="rId4" Type="http://schemas.openxmlformats.org/officeDocument/2006/relationships/notesSlide" Target="../notesSlides/notesSlide46.xml"/><Relationship Id="rId9" Type="http://schemas.openxmlformats.org/officeDocument/2006/relationships/diagramLayout" Target="../diagrams/layout52.xml"/><Relationship Id="rId14" Type="http://schemas.openxmlformats.org/officeDocument/2006/relationships/diagramLayout" Target="../diagrams/layout53.xml"/></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54.xml"/><Relationship Id="rId13" Type="http://schemas.openxmlformats.org/officeDocument/2006/relationships/image" Target="../media/image88.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54.xml"/><Relationship Id="rId17" Type="http://schemas.microsoft.com/office/2007/relationships/hdphoto" Target="../media/hdphoto11.wdp"/><Relationship Id="rId2" Type="http://schemas.openxmlformats.org/officeDocument/2006/relationships/tags" Target="../tags/tag117.xml"/><Relationship Id="rId16" Type="http://schemas.openxmlformats.org/officeDocument/2006/relationships/image" Target="../media/image90.png"/><Relationship Id="rId1" Type="http://schemas.openxmlformats.org/officeDocument/2006/relationships/vmlDrawing" Target="../drawings/vmlDrawing64.vml"/><Relationship Id="rId6" Type="http://schemas.openxmlformats.org/officeDocument/2006/relationships/oleObject" Target="../embeddings/oleObject56.bin"/><Relationship Id="rId11" Type="http://schemas.openxmlformats.org/officeDocument/2006/relationships/diagramColors" Target="../diagrams/colors54.xml"/><Relationship Id="rId5" Type="http://schemas.openxmlformats.org/officeDocument/2006/relationships/image" Target="../media/image5.jpg"/><Relationship Id="rId15" Type="http://schemas.microsoft.com/office/2007/relationships/hdphoto" Target="../media/hdphoto10.wdp"/><Relationship Id="rId10" Type="http://schemas.openxmlformats.org/officeDocument/2006/relationships/diagramQuickStyle" Target="../diagrams/quickStyle54.xml"/><Relationship Id="rId4" Type="http://schemas.openxmlformats.org/officeDocument/2006/relationships/notesSlide" Target="../notesSlides/notesSlide47.xml"/><Relationship Id="rId9" Type="http://schemas.openxmlformats.org/officeDocument/2006/relationships/diagramLayout" Target="../diagrams/layout54.xml"/><Relationship Id="rId14" Type="http://schemas.openxmlformats.org/officeDocument/2006/relationships/image" Target="../media/image89.png"/></Relationships>
</file>

<file path=ppt/slides/_rels/slide59.xml.rels><?xml version="1.0" encoding="UTF-8" standalone="yes"?>
<Relationships xmlns="http://schemas.openxmlformats.org/package/2006/relationships"><Relationship Id="rId8" Type="http://schemas.openxmlformats.org/officeDocument/2006/relationships/diagramData" Target="../diagrams/data55.xml"/><Relationship Id="rId13" Type="http://schemas.openxmlformats.org/officeDocument/2006/relationships/image" Target="../media/image91.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55.xml"/><Relationship Id="rId2" Type="http://schemas.openxmlformats.org/officeDocument/2006/relationships/tags" Target="../tags/tag118.xml"/><Relationship Id="rId16" Type="http://schemas.openxmlformats.org/officeDocument/2006/relationships/image" Target="../media/image67.png"/><Relationship Id="rId1" Type="http://schemas.openxmlformats.org/officeDocument/2006/relationships/vmlDrawing" Target="../drawings/vmlDrawing65.vml"/><Relationship Id="rId6" Type="http://schemas.openxmlformats.org/officeDocument/2006/relationships/oleObject" Target="../embeddings/oleObject57.bin"/><Relationship Id="rId11" Type="http://schemas.openxmlformats.org/officeDocument/2006/relationships/diagramColors" Target="../diagrams/colors55.xml"/><Relationship Id="rId5" Type="http://schemas.openxmlformats.org/officeDocument/2006/relationships/image" Target="../media/image5.jpg"/><Relationship Id="rId15" Type="http://schemas.openxmlformats.org/officeDocument/2006/relationships/image" Target="../media/image68.png"/><Relationship Id="rId10" Type="http://schemas.openxmlformats.org/officeDocument/2006/relationships/diagramQuickStyle" Target="../diagrams/quickStyle55.xml"/><Relationship Id="rId4" Type="http://schemas.openxmlformats.org/officeDocument/2006/relationships/notesSlide" Target="../notesSlides/notesSlide48.xml"/><Relationship Id="rId9" Type="http://schemas.openxmlformats.org/officeDocument/2006/relationships/diagramLayout" Target="../diagrams/layout55.xml"/><Relationship Id="rId14" Type="http://schemas.openxmlformats.org/officeDocument/2006/relationships/image" Target="../media/image70.jpg"/></Relationships>
</file>

<file path=ppt/slides/_rels/slide6.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5.xml"/><Relationship Id="rId3" Type="http://schemas.openxmlformats.org/officeDocument/2006/relationships/tags" Target="../tags/tag22.xml"/><Relationship Id="rId7" Type="http://schemas.openxmlformats.org/officeDocument/2006/relationships/oleObject" Target="../embeddings/oleObject12.bin"/><Relationship Id="rId12" Type="http://schemas.openxmlformats.org/officeDocument/2006/relationships/diagramColors" Target="../diagrams/colors5.xml"/><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image" Target="../media/image5.jpg"/><Relationship Id="rId11" Type="http://schemas.openxmlformats.org/officeDocument/2006/relationships/diagramQuickStyle" Target="../diagrams/quickStyle5.xml"/><Relationship Id="rId5" Type="http://schemas.openxmlformats.org/officeDocument/2006/relationships/notesSlide" Target="../notesSlides/notesSlide5.xml"/><Relationship Id="rId10" Type="http://schemas.openxmlformats.org/officeDocument/2006/relationships/diagramLayout" Target="../diagrams/layout5.xml"/><Relationship Id="rId4" Type="http://schemas.openxmlformats.org/officeDocument/2006/relationships/slideLayout" Target="../slideLayouts/slideLayout19.xml"/><Relationship Id="rId9" Type="http://schemas.openxmlformats.org/officeDocument/2006/relationships/diagramData" Target="../diagrams/data5.xml"/></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56.xml"/><Relationship Id="rId13" Type="http://schemas.openxmlformats.org/officeDocument/2006/relationships/image" Target="../media/image22.png"/><Relationship Id="rId18" Type="http://schemas.microsoft.com/office/2007/relationships/hdphoto" Target="../media/hdphoto2.wdp"/><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56.xml"/><Relationship Id="rId17" Type="http://schemas.openxmlformats.org/officeDocument/2006/relationships/image" Target="../media/image18.png"/><Relationship Id="rId2" Type="http://schemas.openxmlformats.org/officeDocument/2006/relationships/tags" Target="../tags/tag119.xml"/><Relationship Id="rId16" Type="http://schemas.openxmlformats.org/officeDocument/2006/relationships/image" Target="../media/image15.png"/><Relationship Id="rId1" Type="http://schemas.openxmlformats.org/officeDocument/2006/relationships/vmlDrawing" Target="../drawings/vmlDrawing66.vml"/><Relationship Id="rId6" Type="http://schemas.openxmlformats.org/officeDocument/2006/relationships/oleObject" Target="../embeddings/oleObject58.bin"/><Relationship Id="rId11" Type="http://schemas.openxmlformats.org/officeDocument/2006/relationships/diagramColors" Target="../diagrams/colors56.xml"/><Relationship Id="rId5" Type="http://schemas.openxmlformats.org/officeDocument/2006/relationships/image" Target="../media/image5.jpg"/><Relationship Id="rId15" Type="http://schemas.openxmlformats.org/officeDocument/2006/relationships/image" Target="../media/image14.png"/><Relationship Id="rId10" Type="http://schemas.openxmlformats.org/officeDocument/2006/relationships/diagramQuickStyle" Target="../diagrams/quickStyle56.xml"/><Relationship Id="rId19" Type="http://schemas.openxmlformats.org/officeDocument/2006/relationships/image" Target="../media/image7.png"/><Relationship Id="rId4" Type="http://schemas.openxmlformats.org/officeDocument/2006/relationships/notesSlide" Target="../notesSlides/notesSlide49.xml"/><Relationship Id="rId9" Type="http://schemas.openxmlformats.org/officeDocument/2006/relationships/diagramLayout" Target="../diagrams/layout56.xml"/><Relationship Id="rId14" Type="http://schemas.microsoft.com/office/2007/relationships/hdphoto" Target="../media/hdphoto5.wdp"/></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57.xml"/><Relationship Id="rId13" Type="http://schemas.openxmlformats.org/officeDocument/2006/relationships/image" Target="../media/image14.png"/><Relationship Id="rId3" Type="http://schemas.openxmlformats.org/officeDocument/2006/relationships/slideLayout" Target="../slideLayouts/slideLayout19.xml"/><Relationship Id="rId7" Type="http://schemas.openxmlformats.org/officeDocument/2006/relationships/image" Target="../media/image1.emf"/><Relationship Id="rId12" Type="http://schemas.microsoft.com/office/2007/relationships/diagramDrawing" Target="../diagrams/drawing57.xml"/><Relationship Id="rId2" Type="http://schemas.openxmlformats.org/officeDocument/2006/relationships/tags" Target="../tags/tag120.xml"/><Relationship Id="rId1" Type="http://schemas.openxmlformats.org/officeDocument/2006/relationships/vmlDrawing" Target="../drawings/vmlDrawing67.vml"/><Relationship Id="rId6" Type="http://schemas.openxmlformats.org/officeDocument/2006/relationships/oleObject" Target="../embeddings/oleObject59.bin"/><Relationship Id="rId11" Type="http://schemas.openxmlformats.org/officeDocument/2006/relationships/diagramColors" Target="../diagrams/colors57.xml"/><Relationship Id="rId5" Type="http://schemas.openxmlformats.org/officeDocument/2006/relationships/image" Target="../media/image5.jpg"/><Relationship Id="rId10" Type="http://schemas.openxmlformats.org/officeDocument/2006/relationships/diagramQuickStyle" Target="../diagrams/quickStyle57.xml"/><Relationship Id="rId4" Type="http://schemas.openxmlformats.org/officeDocument/2006/relationships/notesSlide" Target="../notesSlides/notesSlide50.xml"/><Relationship Id="rId9" Type="http://schemas.openxmlformats.org/officeDocument/2006/relationships/diagramLayout" Target="../diagrams/layout57.xml"/><Relationship Id="rId14" Type="http://schemas.openxmlformats.org/officeDocument/2006/relationships/image" Target="../media/image17.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21.xml"/><Relationship Id="rId1" Type="http://schemas.openxmlformats.org/officeDocument/2006/relationships/vmlDrawing" Target="../drawings/vmlDrawing6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51.xml"/></Relationships>
</file>

<file path=ppt/slides/_rels/slide63.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diagramQuickStyle" Target="../diagrams/quickStyle58.xml"/><Relationship Id="rId18" Type="http://schemas.openxmlformats.org/officeDocument/2006/relationships/image" Target="../media/image94.png"/><Relationship Id="rId3" Type="http://schemas.openxmlformats.org/officeDocument/2006/relationships/tags" Target="../tags/tag123.xml"/><Relationship Id="rId7" Type="http://schemas.openxmlformats.org/officeDocument/2006/relationships/notesSlide" Target="../notesSlides/notesSlide52.xml"/><Relationship Id="rId12" Type="http://schemas.openxmlformats.org/officeDocument/2006/relationships/diagramLayout" Target="../diagrams/layout58.xml"/><Relationship Id="rId17" Type="http://schemas.openxmlformats.org/officeDocument/2006/relationships/image" Target="../media/image93.png"/><Relationship Id="rId2" Type="http://schemas.openxmlformats.org/officeDocument/2006/relationships/tags" Target="../tags/tag122.xml"/><Relationship Id="rId16" Type="http://schemas.openxmlformats.org/officeDocument/2006/relationships/image" Target="../media/image92.png"/><Relationship Id="rId1" Type="http://schemas.openxmlformats.org/officeDocument/2006/relationships/vmlDrawing" Target="../drawings/vmlDrawing69.vml"/><Relationship Id="rId6" Type="http://schemas.openxmlformats.org/officeDocument/2006/relationships/slideLayout" Target="../slideLayouts/slideLayout19.xml"/><Relationship Id="rId11" Type="http://schemas.openxmlformats.org/officeDocument/2006/relationships/diagramData" Target="../diagrams/data58.xml"/><Relationship Id="rId5" Type="http://schemas.openxmlformats.org/officeDocument/2006/relationships/video" Target="../media/media1.mp4"/><Relationship Id="rId15" Type="http://schemas.microsoft.com/office/2007/relationships/diagramDrawing" Target="../diagrams/drawing58.xml"/><Relationship Id="rId10" Type="http://schemas.openxmlformats.org/officeDocument/2006/relationships/image" Target="../media/image1.emf"/><Relationship Id="rId4" Type="http://schemas.microsoft.com/office/2007/relationships/media" Target="../media/media1.mp4"/><Relationship Id="rId9" Type="http://schemas.openxmlformats.org/officeDocument/2006/relationships/oleObject" Target="../embeddings/oleObject60.bin"/><Relationship Id="rId14" Type="http://schemas.openxmlformats.org/officeDocument/2006/relationships/diagramColors" Target="../diagrams/colors58.xml"/></Relationships>
</file>

<file path=ppt/slides/_rels/slide64.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diagramQuickStyle" Target="../diagrams/quickStyle59.xml"/><Relationship Id="rId3" Type="http://schemas.openxmlformats.org/officeDocument/2006/relationships/tags" Target="../tags/tag125.xml"/><Relationship Id="rId7" Type="http://schemas.openxmlformats.org/officeDocument/2006/relationships/notesSlide" Target="../notesSlides/notesSlide53.xml"/><Relationship Id="rId12" Type="http://schemas.openxmlformats.org/officeDocument/2006/relationships/diagramLayout" Target="../diagrams/layout59.xml"/><Relationship Id="rId17" Type="http://schemas.openxmlformats.org/officeDocument/2006/relationships/image" Target="../media/image96.png"/><Relationship Id="rId2" Type="http://schemas.openxmlformats.org/officeDocument/2006/relationships/tags" Target="../tags/tag124.xml"/><Relationship Id="rId16" Type="http://schemas.openxmlformats.org/officeDocument/2006/relationships/image" Target="../media/image95.png"/><Relationship Id="rId1" Type="http://schemas.openxmlformats.org/officeDocument/2006/relationships/vmlDrawing" Target="../drawings/vmlDrawing70.vml"/><Relationship Id="rId6" Type="http://schemas.openxmlformats.org/officeDocument/2006/relationships/slideLayout" Target="../slideLayouts/slideLayout19.xml"/><Relationship Id="rId11" Type="http://schemas.openxmlformats.org/officeDocument/2006/relationships/diagramData" Target="../diagrams/data59.xml"/><Relationship Id="rId5" Type="http://schemas.openxmlformats.org/officeDocument/2006/relationships/video" Target="../media/media2.mp4"/><Relationship Id="rId15" Type="http://schemas.microsoft.com/office/2007/relationships/diagramDrawing" Target="../diagrams/drawing59.xml"/><Relationship Id="rId10" Type="http://schemas.openxmlformats.org/officeDocument/2006/relationships/image" Target="../media/image1.emf"/><Relationship Id="rId4" Type="http://schemas.microsoft.com/office/2007/relationships/media" Target="../media/media2.mp4"/><Relationship Id="rId9" Type="http://schemas.openxmlformats.org/officeDocument/2006/relationships/oleObject" Target="../embeddings/oleObject61.bin"/><Relationship Id="rId14" Type="http://schemas.openxmlformats.org/officeDocument/2006/relationships/diagramColors" Target="../diagrams/colors59.xml"/></Relationships>
</file>

<file path=ppt/slides/_rels/slide65.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60.xml"/><Relationship Id="rId3" Type="http://schemas.openxmlformats.org/officeDocument/2006/relationships/tags" Target="../tags/tag127.xml"/><Relationship Id="rId7" Type="http://schemas.openxmlformats.org/officeDocument/2006/relationships/oleObject" Target="../embeddings/oleObject62.bin"/><Relationship Id="rId12" Type="http://schemas.openxmlformats.org/officeDocument/2006/relationships/diagramColors" Target="../diagrams/colors60.xml"/><Relationship Id="rId2" Type="http://schemas.openxmlformats.org/officeDocument/2006/relationships/tags" Target="../tags/tag126.xml"/><Relationship Id="rId1" Type="http://schemas.openxmlformats.org/officeDocument/2006/relationships/vmlDrawing" Target="../drawings/vmlDrawing71.vml"/><Relationship Id="rId6" Type="http://schemas.openxmlformats.org/officeDocument/2006/relationships/image" Target="../media/image5.jpg"/><Relationship Id="rId11" Type="http://schemas.openxmlformats.org/officeDocument/2006/relationships/diagramQuickStyle" Target="../diagrams/quickStyle60.xml"/><Relationship Id="rId5" Type="http://schemas.openxmlformats.org/officeDocument/2006/relationships/notesSlide" Target="../notesSlides/notesSlide54.xml"/><Relationship Id="rId10" Type="http://schemas.openxmlformats.org/officeDocument/2006/relationships/diagramLayout" Target="../diagrams/layout60.xml"/><Relationship Id="rId4" Type="http://schemas.openxmlformats.org/officeDocument/2006/relationships/slideLayout" Target="../slideLayouts/slideLayout19.xml"/><Relationship Id="rId9" Type="http://schemas.openxmlformats.org/officeDocument/2006/relationships/diagramData" Target="../diagrams/data60.xml"/></Relationships>
</file>

<file path=ppt/slides/_rels/slide66.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61.xml"/><Relationship Id="rId3" Type="http://schemas.openxmlformats.org/officeDocument/2006/relationships/tags" Target="../tags/tag129.xml"/><Relationship Id="rId7" Type="http://schemas.openxmlformats.org/officeDocument/2006/relationships/oleObject" Target="../embeddings/oleObject63.bin"/><Relationship Id="rId12" Type="http://schemas.openxmlformats.org/officeDocument/2006/relationships/diagramColors" Target="../diagrams/colors61.xml"/><Relationship Id="rId2" Type="http://schemas.openxmlformats.org/officeDocument/2006/relationships/tags" Target="../tags/tag128.xml"/><Relationship Id="rId1" Type="http://schemas.openxmlformats.org/officeDocument/2006/relationships/vmlDrawing" Target="../drawings/vmlDrawing72.vml"/><Relationship Id="rId6" Type="http://schemas.openxmlformats.org/officeDocument/2006/relationships/image" Target="../media/image5.jpg"/><Relationship Id="rId11" Type="http://schemas.openxmlformats.org/officeDocument/2006/relationships/diagramQuickStyle" Target="../diagrams/quickStyle61.xml"/><Relationship Id="rId5" Type="http://schemas.openxmlformats.org/officeDocument/2006/relationships/notesSlide" Target="../notesSlides/notesSlide55.xml"/><Relationship Id="rId10" Type="http://schemas.openxmlformats.org/officeDocument/2006/relationships/diagramLayout" Target="../diagrams/layout61.xml"/><Relationship Id="rId4" Type="http://schemas.openxmlformats.org/officeDocument/2006/relationships/slideLayout" Target="../slideLayouts/slideLayout19.xml"/><Relationship Id="rId9" Type="http://schemas.openxmlformats.org/officeDocument/2006/relationships/diagramData" Target="../diagrams/data61.xml"/></Relationships>
</file>

<file path=ppt/slides/_rels/slide67.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diagramQuickStyle" Target="../diagrams/quickStyle62.xml"/><Relationship Id="rId18" Type="http://schemas.openxmlformats.org/officeDocument/2006/relationships/image" Target="../media/image99.png"/><Relationship Id="rId3" Type="http://schemas.openxmlformats.org/officeDocument/2006/relationships/tags" Target="../tags/tag131.xml"/><Relationship Id="rId7" Type="http://schemas.openxmlformats.org/officeDocument/2006/relationships/notesSlide" Target="../notesSlides/notesSlide56.xml"/><Relationship Id="rId12" Type="http://schemas.openxmlformats.org/officeDocument/2006/relationships/diagramLayout" Target="../diagrams/layout62.xml"/><Relationship Id="rId17" Type="http://schemas.openxmlformats.org/officeDocument/2006/relationships/image" Target="../media/image98.png"/><Relationship Id="rId2" Type="http://schemas.openxmlformats.org/officeDocument/2006/relationships/tags" Target="../tags/tag130.xml"/><Relationship Id="rId16" Type="http://schemas.openxmlformats.org/officeDocument/2006/relationships/image" Target="../media/image97.png"/><Relationship Id="rId1" Type="http://schemas.openxmlformats.org/officeDocument/2006/relationships/vmlDrawing" Target="../drawings/vmlDrawing73.vml"/><Relationship Id="rId6" Type="http://schemas.openxmlformats.org/officeDocument/2006/relationships/slideLayout" Target="../slideLayouts/slideLayout19.xml"/><Relationship Id="rId11" Type="http://schemas.openxmlformats.org/officeDocument/2006/relationships/diagramData" Target="../diagrams/data62.xml"/><Relationship Id="rId5" Type="http://schemas.openxmlformats.org/officeDocument/2006/relationships/video" Target="../media/media3.mp4"/><Relationship Id="rId15" Type="http://schemas.microsoft.com/office/2007/relationships/diagramDrawing" Target="../diagrams/drawing62.xml"/><Relationship Id="rId10" Type="http://schemas.openxmlformats.org/officeDocument/2006/relationships/image" Target="../media/image1.emf"/><Relationship Id="rId4" Type="http://schemas.microsoft.com/office/2007/relationships/media" Target="../media/media3.mp4"/><Relationship Id="rId9" Type="http://schemas.openxmlformats.org/officeDocument/2006/relationships/oleObject" Target="../embeddings/oleObject64.bin"/><Relationship Id="rId14" Type="http://schemas.openxmlformats.org/officeDocument/2006/relationships/diagramColors" Target="../diagrams/colors62.xml"/></Relationships>
</file>

<file path=ppt/slides/_rels/slide68.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diagramQuickStyle" Target="../diagrams/quickStyle63.xml"/><Relationship Id="rId3" Type="http://schemas.openxmlformats.org/officeDocument/2006/relationships/tags" Target="../tags/tag133.xml"/><Relationship Id="rId7" Type="http://schemas.openxmlformats.org/officeDocument/2006/relationships/notesSlide" Target="../notesSlides/notesSlide57.xml"/><Relationship Id="rId12" Type="http://schemas.openxmlformats.org/officeDocument/2006/relationships/diagramLayout" Target="../diagrams/layout63.xml"/><Relationship Id="rId17" Type="http://schemas.openxmlformats.org/officeDocument/2006/relationships/image" Target="../media/image101.png"/><Relationship Id="rId2" Type="http://schemas.openxmlformats.org/officeDocument/2006/relationships/tags" Target="../tags/tag132.xml"/><Relationship Id="rId16" Type="http://schemas.openxmlformats.org/officeDocument/2006/relationships/image" Target="../media/image100.png"/><Relationship Id="rId1" Type="http://schemas.openxmlformats.org/officeDocument/2006/relationships/vmlDrawing" Target="../drawings/vmlDrawing74.vml"/><Relationship Id="rId6" Type="http://schemas.openxmlformats.org/officeDocument/2006/relationships/slideLayout" Target="../slideLayouts/slideLayout19.xml"/><Relationship Id="rId11" Type="http://schemas.openxmlformats.org/officeDocument/2006/relationships/diagramData" Target="../diagrams/data63.xml"/><Relationship Id="rId5" Type="http://schemas.openxmlformats.org/officeDocument/2006/relationships/video" Target="../media/media4.mp4"/><Relationship Id="rId15" Type="http://schemas.microsoft.com/office/2007/relationships/diagramDrawing" Target="../diagrams/drawing63.xml"/><Relationship Id="rId10" Type="http://schemas.openxmlformats.org/officeDocument/2006/relationships/image" Target="../media/image1.emf"/><Relationship Id="rId4" Type="http://schemas.microsoft.com/office/2007/relationships/media" Target="../media/media4.mp4"/><Relationship Id="rId9" Type="http://schemas.openxmlformats.org/officeDocument/2006/relationships/oleObject" Target="../embeddings/oleObject65.bin"/><Relationship Id="rId14" Type="http://schemas.openxmlformats.org/officeDocument/2006/relationships/diagramColors" Target="../diagrams/colors63.xml"/></Relationships>
</file>

<file path=ppt/slides/_rels/slide69.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diagramQuickStyle" Target="../diagrams/quickStyle64.xml"/><Relationship Id="rId3" Type="http://schemas.openxmlformats.org/officeDocument/2006/relationships/tags" Target="../tags/tag135.xml"/><Relationship Id="rId7" Type="http://schemas.openxmlformats.org/officeDocument/2006/relationships/notesSlide" Target="../notesSlides/notesSlide58.xml"/><Relationship Id="rId12" Type="http://schemas.openxmlformats.org/officeDocument/2006/relationships/diagramLayout" Target="../diagrams/layout64.xml"/><Relationship Id="rId17" Type="http://schemas.openxmlformats.org/officeDocument/2006/relationships/image" Target="../media/image102.png"/><Relationship Id="rId2" Type="http://schemas.openxmlformats.org/officeDocument/2006/relationships/tags" Target="../tags/tag134.xml"/><Relationship Id="rId16" Type="http://schemas.openxmlformats.org/officeDocument/2006/relationships/image" Target="../media/image100.png"/><Relationship Id="rId1" Type="http://schemas.openxmlformats.org/officeDocument/2006/relationships/vmlDrawing" Target="../drawings/vmlDrawing75.vml"/><Relationship Id="rId6" Type="http://schemas.openxmlformats.org/officeDocument/2006/relationships/slideLayout" Target="../slideLayouts/slideLayout19.xml"/><Relationship Id="rId11" Type="http://schemas.openxmlformats.org/officeDocument/2006/relationships/diagramData" Target="../diagrams/data64.xml"/><Relationship Id="rId5" Type="http://schemas.openxmlformats.org/officeDocument/2006/relationships/video" Target="../media/media5.mp4"/><Relationship Id="rId15" Type="http://schemas.microsoft.com/office/2007/relationships/diagramDrawing" Target="../diagrams/drawing64.xml"/><Relationship Id="rId10" Type="http://schemas.openxmlformats.org/officeDocument/2006/relationships/image" Target="../media/image1.emf"/><Relationship Id="rId4" Type="http://schemas.microsoft.com/office/2007/relationships/media" Target="../media/media5.mp4"/><Relationship Id="rId9" Type="http://schemas.openxmlformats.org/officeDocument/2006/relationships/oleObject" Target="../embeddings/oleObject66.bin"/><Relationship Id="rId14" Type="http://schemas.openxmlformats.org/officeDocument/2006/relationships/diagramColors" Target="../diagrams/colors64.xml"/></Relationships>
</file>

<file path=ppt/slides/_rels/slide7.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diagramQuickStyle" Target="../diagrams/quickStyle6.xml"/><Relationship Id="rId3" Type="http://schemas.openxmlformats.org/officeDocument/2006/relationships/tags" Target="../tags/tag24.xml"/><Relationship Id="rId7" Type="http://schemas.openxmlformats.org/officeDocument/2006/relationships/oleObject" Target="../embeddings/oleObject13.bin"/><Relationship Id="rId12" Type="http://schemas.openxmlformats.org/officeDocument/2006/relationships/diagramLayout" Target="../diagrams/layout6.xml"/><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image" Target="../media/image5.jpg"/><Relationship Id="rId11" Type="http://schemas.openxmlformats.org/officeDocument/2006/relationships/diagramData" Target="../diagrams/data6.xml"/><Relationship Id="rId5" Type="http://schemas.openxmlformats.org/officeDocument/2006/relationships/notesSlide" Target="../notesSlides/notesSlide6.xml"/><Relationship Id="rId15" Type="http://schemas.microsoft.com/office/2007/relationships/diagramDrawing" Target="../diagrams/drawing6.xml"/><Relationship Id="rId10" Type="http://schemas.openxmlformats.org/officeDocument/2006/relationships/hyperlink" Target="video.mp4" TargetMode="External"/><Relationship Id="rId4" Type="http://schemas.openxmlformats.org/officeDocument/2006/relationships/slideLayout" Target="../slideLayouts/slideLayout19.xml"/><Relationship Id="rId9" Type="http://schemas.openxmlformats.org/officeDocument/2006/relationships/hyperlink" Target="https://youtu.be/OzIyN25gnvM" TargetMode="External"/><Relationship Id="rId14" Type="http://schemas.openxmlformats.org/officeDocument/2006/relationships/diagramColors" Target="../diagrams/colors6.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diagramColors" Target="../diagrams/colors65.xml"/><Relationship Id="rId3" Type="http://schemas.openxmlformats.org/officeDocument/2006/relationships/tags" Target="../tags/tag137.xml"/><Relationship Id="rId7" Type="http://schemas.openxmlformats.org/officeDocument/2006/relationships/image" Target="../media/image5.jpg"/><Relationship Id="rId12" Type="http://schemas.openxmlformats.org/officeDocument/2006/relationships/diagramQuickStyle" Target="../diagrams/quickStyle65.xml"/><Relationship Id="rId2" Type="http://schemas.openxmlformats.org/officeDocument/2006/relationships/tags" Target="../tags/tag136.xml"/><Relationship Id="rId1" Type="http://schemas.openxmlformats.org/officeDocument/2006/relationships/vmlDrawing" Target="../drawings/vmlDrawing76.vml"/><Relationship Id="rId6" Type="http://schemas.openxmlformats.org/officeDocument/2006/relationships/notesSlide" Target="../notesSlides/notesSlide59.xml"/><Relationship Id="rId11" Type="http://schemas.openxmlformats.org/officeDocument/2006/relationships/diagramLayout" Target="../diagrams/layout65.xml"/><Relationship Id="rId5" Type="http://schemas.openxmlformats.org/officeDocument/2006/relationships/slideLayout" Target="../slideLayouts/slideLayout19.xml"/><Relationship Id="rId10" Type="http://schemas.openxmlformats.org/officeDocument/2006/relationships/diagramData" Target="../diagrams/data65.xml"/><Relationship Id="rId4" Type="http://schemas.openxmlformats.org/officeDocument/2006/relationships/tags" Target="../tags/tag138.xml"/><Relationship Id="rId9" Type="http://schemas.openxmlformats.org/officeDocument/2006/relationships/image" Target="../media/image1.emf"/><Relationship Id="rId14" Type="http://schemas.microsoft.com/office/2007/relationships/diagramDrawing" Target="../diagrams/drawing65.xml"/></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60.xml"/><Relationship Id="rId13" Type="http://schemas.openxmlformats.org/officeDocument/2006/relationships/diagramLayout" Target="../diagrams/layout66.xml"/><Relationship Id="rId3" Type="http://schemas.openxmlformats.org/officeDocument/2006/relationships/tags" Target="../tags/tag140.xml"/><Relationship Id="rId7" Type="http://schemas.openxmlformats.org/officeDocument/2006/relationships/slideLayout" Target="../slideLayouts/slideLayout19.xml"/><Relationship Id="rId12" Type="http://schemas.openxmlformats.org/officeDocument/2006/relationships/diagramData" Target="../diagrams/data66.xml"/><Relationship Id="rId17" Type="http://schemas.openxmlformats.org/officeDocument/2006/relationships/image" Target="../media/image103.png"/><Relationship Id="rId2" Type="http://schemas.openxmlformats.org/officeDocument/2006/relationships/tags" Target="../tags/tag139.xml"/><Relationship Id="rId16" Type="http://schemas.microsoft.com/office/2007/relationships/diagramDrawing" Target="../diagrams/drawing66.xml"/><Relationship Id="rId1" Type="http://schemas.openxmlformats.org/officeDocument/2006/relationships/vmlDrawing" Target="../drawings/vmlDrawing77.vml"/><Relationship Id="rId6" Type="http://schemas.openxmlformats.org/officeDocument/2006/relationships/video" Target="../media/media6.mp4"/><Relationship Id="rId11" Type="http://schemas.openxmlformats.org/officeDocument/2006/relationships/image" Target="../media/image1.emf"/><Relationship Id="rId5" Type="http://schemas.microsoft.com/office/2007/relationships/media" Target="../media/media6.mp4"/><Relationship Id="rId15" Type="http://schemas.openxmlformats.org/officeDocument/2006/relationships/diagramColors" Target="../diagrams/colors66.xml"/><Relationship Id="rId10" Type="http://schemas.openxmlformats.org/officeDocument/2006/relationships/oleObject" Target="../embeddings/oleObject68.bin"/><Relationship Id="rId4" Type="http://schemas.openxmlformats.org/officeDocument/2006/relationships/tags" Target="../tags/tag141.xml"/><Relationship Id="rId9" Type="http://schemas.openxmlformats.org/officeDocument/2006/relationships/image" Target="../media/image5.jpg"/><Relationship Id="rId14" Type="http://schemas.openxmlformats.org/officeDocument/2006/relationships/diagramQuickStyle" Target="../diagrams/quickStyle66.xml"/></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61.xml"/><Relationship Id="rId13" Type="http://schemas.openxmlformats.org/officeDocument/2006/relationships/diagramLayout" Target="../diagrams/layout67.xml"/><Relationship Id="rId3" Type="http://schemas.openxmlformats.org/officeDocument/2006/relationships/tags" Target="../tags/tag143.xml"/><Relationship Id="rId7" Type="http://schemas.openxmlformats.org/officeDocument/2006/relationships/slideLayout" Target="../slideLayouts/slideLayout19.xml"/><Relationship Id="rId12" Type="http://schemas.openxmlformats.org/officeDocument/2006/relationships/diagramData" Target="../diagrams/data67.xml"/><Relationship Id="rId17" Type="http://schemas.openxmlformats.org/officeDocument/2006/relationships/image" Target="../media/image104.png"/><Relationship Id="rId2" Type="http://schemas.openxmlformats.org/officeDocument/2006/relationships/tags" Target="../tags/tag142.xml"/><Relationship Id="rId16" Type="http://schemas.microsoft.com/office/2007/relationships/diagramDrawing" Target="../diagrams/drawing67.xml"/><Relationship Id="rId1" Type="http://schemas.openxmlformats.org/officeDocument/2006/relationships/vmlDrawing" Target="../drawings/vmlDrawing78.vml"/><Relationship Id="rId6" Type="http://schemas.openxmlformats.org/officeDocument/2006/relationships/video" Target="../media/media7.mp4"/><Relationship Id="rId11" Type="http://schemas.openxmlformats.org/officeDocument/2006/relationships/image" Target="../media/image1.emf"/><Relationship Id="rId5" Type="http://schemas.microsoft.com/office/2007/relationships/media" Target="../media/media7.mp4"/><Relationship Id="rId15" Type="http://schemas.openxmlformats.org/officeDocument/2006/relationships/diagramColors" Target="../diagrams/colors67.xml"/><Relationship Id="rId10" Type="http://schemas.openxmlformats.org/officeDocument/2006/relationships/oleObject" Target="../embeddings/oleObject69.bin"/><Relationship Id="rId4" Type="http://schemas.openxmlformats.org/officeDocument/2006/relationships/tags" Target="../tags/tag144.xml"/><Relationship Id="rId9" Type="http://schemas.openxmlformats.org/officeDocument/2006/relationships/image" Target="../media/image5.jpg"/><Relationship Id="rId14" Type="http://schemas.openxmlformats.org/officeDocument/2006/relationships/diagramQuickStyle" Target="../diagrams/quickStyle67.xml"/></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62.xml"/><Relationship Id="rId13" Type="http://schemas.openxmlformats.org/officeDocument/2006/relationships/diagramLayout" Target="../diagrams/layout68.xml"/><Relationship Id="rId3" Type="http://schemas.openxmlformats.org/officeDocument/2006/relationships/tags" Target="../tags/tag146.xml"/><Relationship Id="rId7" Type="http://schemas.openxmlformats.org/officeDocument/2006/relationships/slideLayout" Target="../slideLayouts/slideLayout19.xml"/><Relationship Id="rId12" Type="http://schemas.openxmlformats.org/officeDocument/2006/relationships/diagramData" Target="../diagrams/data68.xml"/><Relationship Id="rId17" Type="http://schemas.openxmlformats.org/officeDocument/2006/relationships/image" Target="../media/image105.png"/><Relationship Id="rId2" Type="http://schemas.openxmlformats.org/officeDocument/2006/relationships/tags" Target="../tags/tag145.xml"/><Relationship Id="rId16" Type="http://schemas.microsoft.com/office/2007/relationships/diagramDrawing" Target="../diagrams/drawing68.xml"/><Relationship Id="rId1" Type="http://schemas.openxmlformats.org/officeDocument/2006/relationships/vmlDrawing" Target="../drawings/vmlDrawing79.vml"/><Relationship Id="rId6" Type="http://schemas.openxmlformats.org/officeDocument/2006/relationships/video" Target="../media/media8.mp4"/><Relationship Id="rId11" Type="http://schemas.openxmlformats.org/officeDocument/2006/relationships/image" Target="../media/image1.emf"/><Relationship Id="rId5" Type="http://schemas.microsoft.com/office/2007/relationships/media" Target="../media/media8.mp4"/><Relationship Id="rId15" Type="http://schemas.openxmlformats.org/officeDocument/2006/relationships/diagramColors" Target="../diagrams/colors68.xml"/><Relationship Id="rId10" Type="http://schemas.openxmlformats.org/officeDocument/2006/relationships/oleObject" Target="../embeddings/oleObject70.bin"/><Relationship Id="rId4" Type="http://schemas.openxmlformats.org/officeDocument/2006/relationships/tags" Target="../tags/tag147.xml"/><Relationship Id="rId9" Type="http://schemas.openxmlformats.org/officeDocument/2006/relationships/image" Target="../media/image5.jpg"/><Relationship Id="rId14" Type="http://schemas.openxmlformats.org/officeDocument/2006/relationships/diagramQuickStyle" Target="../diagrams/quickStyle68.xml"/></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63.xml"/><Relationship Id="rId13" Type="http://schemas.openxmlformats.org/officeDocument/2006/relationships/diagramLayout" Target="../diagrams/layout69.xml"/><Relationship Id="rId3" Type="http://schemas.openxmlformats.org/officeDocument/2006/relationships/tags" Target="../tags/tag149.xml"/><Relationship Id="rId7" Type="http://schemas.openxmlformats.org/officeDocument/2006/relationships/slideLayout" Target="../slideLayouts/slideLayout19.xml"/><Relationship Id="rId12" Type="http://schemas.openxmlformats.org/officeDocument/2006/relationships/diagramData" Target="../diagrams/data69.xml"/><Relationship Id="rId17" Type="http://schemas.openxmlformats.org/officeDocument/2006/relationships/image" Target="../media/image106.png"/><Relationship Id="rId2" Type="http://schemas.openxmlformats.org/officeDocument/2006/relationships/tags" Target="../tags/tag148.xml"/><Relationship Id="rId16" Type="http://schemas.microsoft.com/office/2007/relationships/diagramDrawing" Target="../diagrams/drawing69.xml"/><Relationship Id="rId1" Type="http://schemas.openxmlformats.org/officeDocument/2006/relationships/vmlDrawing" Target="../drawings/vmlDrawing80.vml"/><Relationship Id="rId6" Type="http://schemas.openxmlformats.org/officeDocument/2006/relationships/video" Target="../media/media9.mp4"/><Relationship Id="rId11" Type="http://schemas.openxmlformats.org/officeDocument/2006/relationships/image" Target="../media/image1.emf"/><Relationship Id="rId5" Type="http://schemas.microsoft.com/office/2007/relationships/media" Target="../media/media9.mp4"/><Relationship Id="rId15" Type="http://schemas.openxmlformats.org/officeDocument/2006/relationships/diagramColors" Target="../diagrams/colors69.xml"/><Relationship Id="rId10" Type="http://schemas.openxmlformats.org/officeDocument/2006/relationships/oleObject" Target="../embeddings/oleObject71.bin"/><Relationship Id="rId4" Type="http://schemas.openxmlformats.org/officeDocument/2006/relationships/tags" Target="../tags/tag150.xml"/><Relationship Id="rId9" Type="http://schemas.openxmlformats.org/officeDocument/2006/relationships/image" Target="../media/image5.jpg"/><Relationship Id="rId14" Type="http://schemas.openxmlformats.org/officeDocument/2006/relationships/diagramQuickStyle" Target="../diagrams/quickStyle69.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diagramColors" Target="../diagrams/colors70.xml"/><Relationship Id="rId3" Type="http://schemas.openxmlformats.org/officeDocument/2006/relationships/tags" Target="../tags/tag152.xml"/><Relationship Id="rId7" Type="http://schemas.openxmlformats.org/officeDocument/2006/relationships/image" Target="../media/image5.jpg"/><Relationship Id="rId12" Type="http://schemas.openxmlformats.org/officeDocument/2006/relationships/diagramQuickStyle" Target="../diagrams/quickStyle70.xml"/><Relationship Id="rId2" Type="http://schemas.openxmlformats.org/officeDocument/2006/relationships/tags" Target="../tags/tag151.xml"/><Relationship Id="rId1" Type="http://schemas.openxmlformats.org/officeDocument/2006/relationships/vmlDrawing" Target="../drawings/vmlDrawing81.vml"/><Relationship Id="rId6" Type="http://schemas.openxmlformats.org/officeDocument/2006/relationships/notesSlide" Target="../notesSlides/notesSlide64.xml"/><Relationship Id="rId11" Type="http://schemas.openxmlformats.org/officeDocument/2006/relationships/diagramLayout" Target="../diagrams/layout70.xml"/><Relationship Id="rId5" Type="http://schemas.openxmlformats.org/officeDocument/2006/relationships/slideLayout" Target="../slideLayouts/slideLayout19.xml"/><Relationship Id="rId15" Type="http://schemas.openxmlformats.org/officeDocument/2006/relationships/image" Target="../media/image107.png"/><Relationship Id="rId10" Type="http://schemas.openxmlformats.org/officeDocument/2006/relationships/diagramData" Target="../diagrams/data70.xml"/><Relationship Id="rId4" Type="http://schemas.openxmlformats.org/officeDocument/2006/relationships/tags" Target="../tags/tag153.xml"/><Relationship Id="rId9" Type="http://schemas.openxmlformats.org/officeDocument/2006/relationships/image" Target="../media/image1.emf"/><Relationship Id="rId14" Type="http://schemas.microsoft.com/office/2007/relationships/diagramDrawing" Target="../diagrams/drawing70.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54.xml"/><Relationship Id="rId1" Type="http://schemas.openxmlformats.org/officeDocument/2006/relationships/vmlDrawing" Target="../drawings/vmlDrawing82.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65.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diagramColors" Target="../diagrams/colors71.xml"/><Relationship Id="rId18" Type="http://schemas.openxmlformats.org/officeDocument/2006/relationships/image" Target="../media/image111.png"/><Relationship Id="rId3" Type="http://schemas.openxmlformats.org/officeDocument/2006/relationships/tags" Target="../tags/tag156.xml"/><Relationship Id="rId7" Type="http://schemas.openxmlformats.org/officeDocument/2006/relationships/image" Target="../media/image5.jpg"/><Relationship Id="rId12" Type="http://schemas.openxmlformats.org/officeDocument/2006/relationships/diagramQuickStyle" Target="../diagrams/quickStyle71.xml"/><Relationship Id="rId17" Type="http://schemas.openxmlformats.org/officeDocument/2006/relationships/image" Target="../media/image110.png"/><Relationship Id="rId2" Type="http://schemas.openxmlformats.org/officeDocument/2006/relationships/tags" Target="../tags/tag155.xml"/><Relationship Id="rId16" Type="http://schemas.openxmlformats.org/officeDocument/2006/relationships/image" Target="../media/image109.png"/><Relationship Id="rId1" Type="http://schemas.openxmlformats.org/officeDocument/2006/relationships/vmlDrawing" Target="../drawings/vmlDrawing83.vml"/><Relationship Id="rId6" Type="http://schemas.openxmlformats.org/officeDocument/2006/relationships/notesSlide" Target="../notesSlides/notesSlide66.xml"/><Relationship Id="rId11" Type="http://schemas.openxmlformats.org/officeDocument/2006/relationships/diagramLayout" Target="../diagrams/layout71.xml"/><Relationship Id="rId5" Type="http://schemas.openxmlformats.org/officeDocument/2006/relationships/slideLayout" Target="../slideLayouts/slideLayout19.xml"/><Relationship Id="rId15" Type="http://schemas.openxmlformats.org/officeDocument/2006/relationships/image" Target="../media/image108.png"/><Relationship Id="rId10" Type="http://schemas.openxmlformats.org/officeDocument/2006/relationships/diagramData" Target="../diagrams/data71.xml"/><Relationship Id="rId19" Type="http://schemas.openxmlformats.org/officeDocument/2006/relationships/image" Target="../media/image6.jpg"/><Relationship Id="rId4" Type="http://schemas.openxmlformats.org/officeDocument/2006/relationships/tags" Target="../tags/tag157.xml"/><Relationship Id="rId9" Type="http://schemas.openxmlformats.org/officeDocument/2006/relationships/image" Target="../media/image1.emf"/><Relationship Id="rId14" Type="http://schemas.microsoft.com/office/2007/relationships/diagramDrawing" Target="../diagrams/drawing71.xml"/></Relationships>
</file>

<file path=ppt/slides/_rels/slide78.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diagramQuickStyle" Target="../diagrams/quickStyle72.xml"/><Relationship Id="rId3" Type="http://schemas.openxmlformats.org/officeDocument/2006/relationships/tags" Target="../tags/tag158.xml"/><Relationship Id="rId7" Type="http://schemas.openxmlformats.org/officeDocument/2006/relationships/notesSlide" Target="../notesSlides/notesSlide67.xml"/><Relationship Id="rId12" Type="http://schemas.openxmlformats.org/officeDocument/2006/relationships/diagramLayout" Target="../diagrams/layout72.xml"/><Relationship Id="rId17" Type="http://schemas.openxmlformats.org/officeDocument/2006/relationships/image" Target="../media/image113.png"/><Relationship Id="rId2" Type="http://schemas.openxmlformats.org/officeDocument/2006/relationships/vmlDrawing" Target="../drawings/vmlDrawing84.vml"/><Relationship Id="rId16" Type="http://schemas.openxmlformats.org/officeDocument/2006/relationships/image" Target="../media/image112.jpg"/><Relationship Id="rId1" Type="http://schemas.openxmlformats.org/officeDocument/2006/relationships/themeOverride" Target="../theme/themeOverride9.xml"/><Relationship Id="rId6" Type="http://schemas.openxmlformats.org/officeDocument/2006/relationships/slideLayout" Target="../slideLayouts/slideLayout19.xml"/><Relationship Id="rId11" Type="http://schemas.openxmlformats.org/officeDocument/2006/relationships/diagramData" Target="../diagrams/data72.xml"/><Relationship Id="rId5" Type="http://schemas.openxmlformats.org/officeDocument/2006/relationships/tags" Target="../tags/tag160.xml"/><Relationship Id="rId15" Type="http://schemas.microsoft.com/office/2007/relationships/diagramDrawing" Target="../diagrams/drawing72.xml"/><Relationship Id="rId10" Type="http://schemas.openxmlformats.org/officeDocument/2006/relationships/image" Target="../media/image1.emf"/><Relationship Id="rId4" Type="http://schemas.openxmlformats.org/officeDocument/2006/relationships/tags" Target="../tags/tag159.xml"/><Relationship Id="rId9" Type="http://schemas.openxmlformats.org/officeDocument/2006/relationships/oleObject" Target="../embeddings/oleObject74.bin"/><Relationship Id="rId14" Type="http://schemas.openxmlformats.org/officeDocument/2006/relationships/diagramColors" Target="../diagrams/colors72.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diagramColors" Target="../diagrams/colors73.xml"/><Relationship Id="rId18" Type="http://schemas.openxmlformats.org/officeDocument/2006/relationships/image" Target="../media/image117.png"/><Relationship Id="rId3" Type="http://schemas.openxmlformats.org/officeDocument/2006/relationships/tags" Target="../tags/tag162.xml"/><Relationship Id="rId21" Type="http://schemas.openxmlformats.org/officeDocument/2006/relationships/image" Target="../media/image120.png"/><Relationship Id="rId7" Type="http://schemas.openxmlformats.org/officeDocument/2006/relationships/image" Target="../media/image5.jpg"/><Relationship Id="rId12" Type="http://schemas.openxmlformats.org/officeDocument/2006/relationships/diagramQuickStyle" Target="../diagrams/quickStyle73.xml"/><Relationship Id="rId17" Type="http://schemas.openxmlformats.org/officeDocument/2006/relationships/image" Target="../media/image116.png"/><Relationship Id="rId2" Type="http://schemas.openxmlformats.org/officeDocument/2006/relationships/tags" Target="../tags/tag161.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vmlDrawing" Target="../drawings/vmlDrawing85.vml"/><Relationship Id="rId6" Type="http://schemas.openxmlformats.org/officeDocument/2006/relationships/notesSlide" Target="../notesSlides/notesSlide68.xml"/><Relationship Id="rId11" Type="http://schemas.openxmlformats.org/officeDocument/2006/relationships/diagramLayout" Target="../diagrams/layout73.xml"/><Relationship Id="rId5" Type="http://schemas.openxmlformats.org/officeDocument/2006/relationships/slideLayout" Target="../slideLayouts/slideLayout19.xml"/><Relationship Id="rId15" Type="http://schemas.openxmlformats.org/officeDocument/2006/relationships/image" Target="../media/image114.png"/><Relationship Id="rId10" Type="http://schemas.openxmlformats.org/officeDocument/2006/relationships/diagramData" Target="../diagrams/data73.xml"/><Relationship Id="rId19" Type="http://schemas.openxmlformats.org/officeDocument/2006/relationships/image" Target="../media/image118.png"/><Relationship Id="rId4" Type="http://schemas.openxmlformats.org/officeDocument/2006/relationships/tags" Target="../tags/tag163.xml"/><Relationship Id="rId9" Type="http://schemas.openxmlformats.org/officeDocument/2006/relationships/image" Target="../media/image1.emf"/><Relationship Id="rId14" Type="http://schemas.microsoft.com/office/2007/relationships/diagramDrawing" Target="../diagrams/drawing73.xml"/><Relationship Id="rId22" Type="http://schemas.openxmlformats.org/officeDocument/2006/relationships/image" Target="../media/image121.png"/></Relationships>
</file>

<file path=ppt/slides/_rels/slide8.xml.rels><?xml version="1.0" encoding="UTF-8" standalone="yes"?>
<Relationships xmlns="http://schemas.openxmlformats.org/package/2006/relationships"><Relationship Id="rId13" Type="http://schemas.microsoft.com/office/2007/relationships/diagramDrawing" Target="../diagrams/drawing7.xml"/><Relationship Id="rId18" Type="http://schemas.openxmlformats.org/officeDocument/2006/relationships/image" Target="../media/image12.png"/><Relationship Id="rId26" Type="http://schemas.microsoft.com/office/2007/relationships/hdphoto" Target="../media/hdphoto2.wdp"/><Relationship Id="rId3" Type="http://schemas.openxmlformats.org/officeDocument/2006/relationships/tags" Target="../tags/tag26.xml"/><Relationship Id="rId21" Type="http://schemas.openxmlformats.org/officeDocument/2006/relationships/image" Target="../media/image14.png"/><Relationship Id="rId34" Type="http://schemas.microsoft.com/office/2007/relationships/hdphoto" Target="../media/hdphoto5.wdp"/><Relationship Id="rId7" Type="http://schemas.openxmlformats.org/officeDocument/2006/relationships/oleObject" Target="../embeddings/oleObject14.bin"/><Relationship Id="rId12" Type="http://schemas.openxmlformats.org/officeDocument/2006/relationships/diagramColors" Target="../diagrams/colors7.xml"/><Relationship Id="rId17" Type="http://schemas.openxmlformats.org/officeDocument/2006/relationships/image" Target="../media/image11.png"/><Relationship Id="rId25" Type="http://schemas.openxmlformats.org/officeDocument/2006/relationships/image" Target="../media/image18.png"/><Relationship Id="rId33" Type="http://schemas.openxmlformats.org/officeDocument/2006/relationships/image" Target="../media/image22.png"/><Relationship Id="rId2" Type="http://schemas.openxmlformats.org/officeDocument/2006/relationships/tags" Target="../tags/tag25.xml"/><Relationship Id="rId16" Type="http://schemas.openxmlformats.org/officeDocument/2006/relationships/image" Target="../media/image10.png"/><Relationship Id="rId20" Type="http://schemas.microsoft.com/office/2007/relationships/hdphoto" Target="../media/hdphoto1.wdp"/><Relationship Id="rId29" Type="http://schemas.openxmlformats.org/officeDocument/2006/relationships/image" Target="../media/image20.png"/><Relationship Id="rId1" Type="http://schemas.openxmlformats.org/officeDocument/2006/relationships/vmlDrawing" Target="../drawings/vmlDrawing14.vml"/><Relationship Id="rId6" Type="http://schemas.openxmlformats.org/officeDocument/2006/relationships/image" Target="../media/image5.jpg"/><Relationship Id="rId11" Type="http://schemas.openxmlformats.org/officeDocument/2006/relationships/diagramQuickStyle" Target="../diagrams/quickStyle7.xml"/><Relationship Id="rId24" Type="http://schemas.openxmlformats.org/officeDocument/2006/relationships/image" Target="../media/image17.png"/><Relationship Id="rId32" Type="http://schemas.openxmlformats.org/officeDocument/2006/relationships/image" Target="../media/image21.png"/><Relationship Id="rId5" Type="http://schemas.openxmlformats.org/officeDocument/2006/relationships/notesSlide" Target="../notesSlides/notesSlide7.xml"/><Relationship Id="rId15" Type="http://schemas.openxmlformats.org/officeDocument/2006/relationships/image" Target="../media/image9.png"/><Relationship Id="rId23" Type="http://schemas.openxmlformats.org/officeDocument/2006/relationships/image" Target="../media/image16.png"/><Relationship Id="rId28" Type="http://schemas.microsoft.com/office/2007/relationships/hdphoto" Target="../media/hdphoto3.wdp"/><Relationship Id="rId10" Type="http://schemas.openxmlformats.org/officeDocument/2006/relationships/diagramLayout" Target="../diagrams/layout7.xml"/><Relationship Id="rId19" Type="http://schemas.openxmlformats.org/officeDocument/2006/relationships/image" Target="../media/image13.png"/><Relationship Id="rId31" Type="http://schemas.openxmlformats.org/officeDocument/2006/relationships/image" Target="../media/image7.png"/><Relationship Id="rId4" Type="http://schemas.openxmlformats.org/officeDocument/2006/relationships/slideLayout" Target="../slideLayouts/slideLayout19.xml"/><Relationship Id="rId9" Type="http://schemas.openxmlformats.org/officeDocument/2006/relationships/diagramData" Target="../diagrams/data7.xml"/><Relationship Id="rId14" Type="http://schemas.openxmlformats.org/officeDocument/2006/relationships/image" Target="../media/image8.png"/><Relationship Id="rId22" Type="http://schemas.openxmlformats.org/officeDocument/2006/relationships/image" Target="../media/image15.png"/><Relationship Id="rId27" Type="http://schemas.openxmlformats.org/officeDocument/2006/relationships/image" Target="../media/image19.png"/><Relationship Id="rId30" Type="http://schemas.microsoft.com/office/2007/relationships/hdphoto" Target="../media/hdphoto4.wdp"/><Relationship Id="rId8" Type="http://schemas.openxmlformats.org/officeDocument/2006/relationships/image" Target="../media/image1.e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diagramColors" Target="../diagrams/colors74.xml"/><Relationship Id="rId18" Type="http://schemas.openxmlformats.org/officeDocument/2006/relationships/image" Target="../media/image124.png"/><Relationship Id="rId3" Type="http://schemas.openxmlformats.org/officeDocument/2006/relationships/tags" Target="../tags/tag165.xml"/><Relationship Id="rId7" Type="http://schemas.openxmlformats.org/officeDocument/2006/relationships/image" Target="../media/image5.jpg"/><Relationship Id="rId12" Type="http://schemas.openxmlformats.org/officeDocument/2006/relationships/diagramQuickStyle" Target="../diagrams/quickStyle74.xml"/><Relationship Id="rId17" Type="http://schemas.openxmlformats.org/officeDocument/2006/relationships/image" Target="../media/image123.png"/><Relationship Id="rId2" Type="http://schemas.openxmlformats.org/officeDocument/2006/relationships/tags" Target="../tags/tag164.xml"/><Relationship Id="rId16" Type="http://schemas.microsoft.com/office/2007/relationships/hdphoto" Target="../media/hdphoto12.wdp"/><Relationship Id="rId20" Type="http://schemas.openxmlformats.org/officeDocument/2006/relationships/image" Target="../media/image125.png"/><Relationship Id="rId1" Type="http://schemas.openxmlformats.org/officeDocument/2006/relationships/vmlDrawing" Target="../drawings/vmlDrawing86.vml"/><Relationship Id="rId6" Type="http://schemas.openxmlformats.org/officeDocument/2006/relationships/notesSlide" Target="../notesSlides/notesSlide69.xml"/><Relationship Id="rId11" Type="http://schemas.openxmlformats.org/officeDocument/2006/relationships/diagramLayout" Target="../diagrams/layout74.xml"/><Relationship Id="rId5" Type="http://schemas.openxmlformats.org/officeDocument/2006/relationships/slideLayout" Target="../slideLayouts/slideLayout19.xml"/><Relationship Id="rId15" Type="http://schemas.openxmlformats.org/officeDocument/2006/relationships/image" Target="../media/image122.png"/><Relationship Id="rId10" Type="http://schemas.openxmlformats.org/officeDocument/2006/relationships/diagramData" Target="../diagrams/data74.xml"/><Relationship Id="rId19" Type="http://schemas.openxmlformats.org/officeDocument/2006/relationships/image" Target="../media/image110.png"/><Relationship Id="rId4" Type="http://schemas.openxmlformats.org/officeDocument/2006/relationships/tags" Target="../tags/tag166.xml"/><Relationship Id="rId9" Type="http://schemas.openxmlformats.org/officeDocument/2006/relationships/image" Target="../media/image1.emf"/><Relationship Id="rId14" Type="http://schemas.microsoft.com/office/2007/relationships/diagramDrawing" Target="../diagrams/drawing74.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diagramColors" Target="../diagrams/colors75.xml"/><Relationship Id="rId3" Type="http://schemas.openxmlformats.org/officeDocument/2006/relationships/tags" Target="../tags/tag168.xml"/><Relationship Id="rId7" Type="http://schemas.openxmlformats.org/officeDocument/2006/relationships/image" Target="../media/image5.jpg"/><Relationship Id="rId12" Type="http://schemas.openxmlformats.org/officeDocument/2006/relationships/diagramQuickStyle" Target="../diagrams/quickStyle75.xml"/><Relationship Id="rId17" Type="http://schemas.openxmlformats.org/officeDocument/2006/relationships/image" Target="../media/image128.png"/><Relationship Id="rId2" Type="http://schemas.openxmlformats.org/officeDocument/2006/relationships/tags" Target="../tags/tag167.xml"/><Relationship Id="rId16" Type="http://schemas.openxmlformats.org/officeDocument/2006/relationships/image" Target="../media/image127.png"/><Relationship Id="rId1" Type="http://schemas.openxmlformats.org/officeDocument/2006/relationships/vmlDrawing" Target="../drawings/vmlDrawing87.vml"/><Relationship Id="rId6" Type="http://schemas.openxmlformats.org/officeDocument/2006/relationships/notesSlide" Target="../notesSlides/notesSlide70.xml"/><Relationship Id="rId11" Type="http://schemas.openxmlformats.org/officeDocument/2006/relationships/diagramLayout" Target="../diagrams/layout75.xml"/><Relationship Id="rId5" Type="http://schemas.openxmlformats.org/officeDocument/2006/relationships/slideLayout" Target="../slideLayouts/slideLayout19.xml"/><Relationship Id="rId15" Type="http://schemas.openxmlformats.org/officeDocument/2006/relationships/image" Target="../media/image126.png"/><Relationship Id="rId10" Type="http://schemas.openxmlformats.org/officeDocument/2006/relationships/diagramData" Target="../diagrams/data75.xml"/><Relationship Id="rId4" Type="http://schemas.openxmlformats.org/officeDocument/2006/relationships/tags" Target="../tags/tag169.xml"/><Relationship Id="rId9" Type="http://schemas.openxmlformats.org/officeDocument/2006/relationships/image" Target="../media/image1.emf"/><Relationship Id="rId14" Type="http://schemas.microsoft.com/office/2007/relationships/diagramDrawing" Target="../diagrams/drawing75.xml"/></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diagramColors" Target="../diagrams/colors76.xml"/><Relationship Id="rId3" Type="http://schemas.openxmlformats.org/officeDocument/2006/relationships/tags" Target="../tags/tag171.xml"/><Relationship Id="rId7" Type="http://schemas.openxmlformats.org/officeDocument/2006/relationships/image" Target="../media/image5.jpg"/><Relationship Id="rId12" Type="http://schemas.openxmlformats.org/officeDocument/2006/relationships/diagramQuickStyle" Target="../diagrams/quickStyle76.xml"/><Relationship Id="rId2" Type="http://schemas.openxmlformats.org/officeDocument/2006/relationships/tags" Target="../tags/tag170.xml"/><Relationship Id="rId1" Type="http://schemas.openxmlformats.org/officeDocument/2006/relationships/vmlDrawing" Target="../drawings/vmlDrawing88.vml"/><Relationship Id="rId6" Type="http://schemas.openxmlformats.org/officeDocument/2006/relationships/notesSlide" Target="../notesSlides/notesSlide71.xml"/><Relationship Id="rId11" Type="http://schemas.openxmlformats.org/officeDocument/2006/relationships/diagramLayout" Target="../diagrams/layout76.xml"/><Relationship Id="rId5" Type="http://schemas.openxmlformats.org/officeDocument/2006/relationships/slideLayout" Target="../slideLayouts/slideLayout19.xml"/><Relationship Id="rId15" Type="http://schemas.openxmlformats.org/officeDocument/2006/relationships/image" Target="../media/image129.png"/><Relationship Id="rId10" Type="http://schemas.openxmlformats.org/officeDocument/2006/relationships/diagramData" Target="../diagrams/data76.xml"/><Relationship Id="rId4" Type="http://schemas.openxmlformats.org/officeDocument/2006/relationships/tags" Target="../tags/tag172.xml"/><Relationship Id="rId9" Type="http://schemas.openxmlformats.org/officeDocument/2006/relationships/image" Target="../media/image1.emf"/><Relationship Id="rId14" Type="http://schemas.microsoft.com/office/2007/relationships/diagramDrawing" Target="../diagrams/drawing76.xml"/></Relationships>
</file>

<file path=ppt/slides/_rels/slide83.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diagramQuickStyle" Target="../diagrams/quickStyle77.xml"/><Relationship Id="rId3" Type="http://schemas.openxmlformats.org/officeDocument/2006/relationships/tags" Target="../tags/tag173.xml"/><Relationship Id="rId7" Type="http://schemas.openxmlformats.org/officeDocument/2006/relationships/notesSlide" Target="../notesSlides/notesSlide72.xml"/><Relationship Id="rId12" Type="http://schemas.openxmlformats.org/officeDocument/2006/relationships/diagramLayout" Target="../diagrams/layout77.xml"/><Relationship Id="rId17" Type="http://schemas.openxmlformats.org/officeDocument/2006/relationships/image" Target="../media/image131.png"/><Relationship Id="rId2" Type="http://schemas.openxmlformats.org/officeDocument/2006/relationships/vmlDrawing" Target="../drawings/vmlDrawing89.vml"/><Relationship Id="rId16" Type="http://schemas.openxmlformats.org/officeDocument/2006/relationships/image" Target="../media/image130.png"/><Relationship Id="rId1" Type="http://schemas.openxmlformats.org/officeDocument/2006/relationships/themeOverride" Target="../theme/themeOverride10.xml"/><Relationship Id="rId6" Type="http://schemas.openxmlformats.org/officeDocument/2006/relationships/slideLayout" Target="../slideLayouts/slideLayout19.xml"/><Relationship Id="rId11" Type="http://schemas.openxmlformats.org/officeDocument/2006/relationships/diagramData" Target="../diagrams/data77.xml"/><Relationship Id="rId5" Type="http://schemas.openxmlformats.org/officeDocument/2006/relationships/tags" Target="../tags/tag175.xml"/><Relationship Id="rId15" Type="http://schemas.microsoft.com/office/2007/relationships/diagramDrawing" Target="../diagrams/drawing77.xml"/><Relationship Id="rId10" Type="http://schemas.openxmlformats.org/officeDocument/2006/relationships/image" Target="../media/image1.emf"/><Relationship Id="rId4" Type="http://schemas.openxmlformats.org/officeDocument/2006/relationships/tags" Target="../tags/tag174.xml"/><Relationship Id="rId9" Type="http://schemas.openxmlformats.org/officeDocument/2006/relationships/oleObject" Target="../embeddings/oleObject79.bin"/><Relationship Id="rId14" Type="http://schemas.openxmlformats.org/officeDocument/2006/relationships/diagramColors" Target="../diagrams/colors77.xml"/></Relationships>
</file>

<file path=ppt/slides/_rels/slide84.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diagramQuickStyle" Target="../diagrams/quickStyle78.xml"/><Relationship Id="rId3" Type="http://schemas.openxmlformats.org/officeDocument/2006/relationships/tags" Target="../tags/tag176.xml"/><Relationship Id="rId7" Type="http://schemas.openxmlformats.org/officeDocument/2006/relationships/notesSlide" Target="../notesSlides/notesSlide73.xml"/><Relationship Id="rId12" Type="http://schemas.openxmlformats.org/officeDocument/2006/relationships/diagramLayout" Target="../diagrams/layout78.xml"/><Relationship Id="rId17" Type="http://schemas.openxmlformats.org/officeDocument/2006/relationships/image" Target="../media/image133.png"/><Relationship Id="rId2" Type="http://schemas.openxmlformats.org/officeDocument/2006/relationships/vmlDrawing" Target="../drawings/vmlDrawing90.vml"/><Relationship Id="rId16" Type="http://schemas.openxmlformats.org/officeDocument/2006/relationships/image" Target="../media/image132.png"/><Relationship Id="rId1" Type="http://schemas.openxmlformats.org/officeDocument/2006/relationships/themeOverride" Target="../theme/themeOverride11.xml"/><Relationship Id="rId6" Type="http://schemas.openxmlformats.org/officeDocument/2006/relationships/slideLayout" Target="../slideLayouts/slideLayout19.xml"/><Relationship Id="rId11" Type="http://schemas.openxmlformats.org/officeDocument/2006/relationships/diagramData" Target="../diagrams/data78.xml"/><Relationship Id="rId5" Type="http://schemas.openxmlformats.org/officeDocument/2006/relationships/tags" Target="../tags/tag178.xml"/><Relationship Id="rId15" Type="http://schemas.microsoft.com/office/2007/relationships/diagramDrawing" Target="../diagrams/drawing78.xml"/><Relationship Id="rId10" Type="http://schemas.openxmlformats.org/officeDocument/2006/relationships/image" Target="../media/image1.emf"/><Relationship Id="rId4" Type="http://schemas.openxmlformats.org/officeDocument/2006/relationships/tags" Target="../tags/tag177.xml"/><Relationship Id="rId9" Type="http://schemas.openxmlformats.org/officeDocument/2006/relationships/oleObject" Target="../embeddings/oleObject80.bin"/><Relationship Id="rId14" Type="http://schemas.openxmlformats.org/officeDocument/2006/relationships/diagramColors" Target="../diagrams/colors7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79.xml"/><Relationship Id="rId1" Type="http://schemas.openxmlformats.org/officeDocument/2006/relationships/vmlDrawing" Target="../drawings/vmlDrawing91.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74.xml"/></Relationships>
</file>

<file path=ppt/slides/_rels/slide86.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diagramQuickStyle" Target="../diagrams/quickStyle79.xml"/><Relationship Id="rId3" Type="http://schemas.openxmlformats.org/officeDocument/2006/relationships/tags" Target="../tags/tag180.xml"/><Relationship Id="rId7" Type="http://schemas.openxmlformats.org/officeDocument/2006/relationships/notesSlide" Target="../notesSlides/notesSlide75.xml"/><Relationship Id="rId12" Type="http://schemas.openxmlformats.org/officeDocument/2006/relationships/diagramLayout" Target="../diagrams/layout79.xml"/><Relationship Id="rId2" Type="http://schemas.openxmlformats.org/officeDocument/2006/relationships/vmlDrawing" Target="../drawings/vmlDrawing92.vml"/><Relationship Id="rId1" Type="http://schemas.openxmlformats.org/officeDocument/2006/relationships/themeOverride" Target="../theme/themeOverride12.xml"/><Relationship Id="rId6" Type="http://schemas.openxmlformats.org/officeDocument/2006/relationships/slideLayout" Target="../slideLayouts/slideLayout19.xml"/><Relationship Id="rId11" Type="http://schemas.openxmlformats.org/officeDocument/2006/relationships/diagramData" Target="../diagrams/data79.xml"/><Relationship Id="rId5" Type="http://schemas.openxmlformats.org/officeDocument/2006/relationships/tags" Target="../tags/tag182.xml"/><Relationship Id="rId15" Type="http://schemas.microsoft.com/office/2007/relationships/diagramDrawing" Target="../diagrams/drawing79.xml"/><Relationship Id="rId10" Type="http://schemas.openxmlformats.org/officeDocument/2006/relationships/image" Target="../media/image1.emf"/><Relationship Id="rId4" Type="http://schemas.openxmlformats.org/officeDocument/2006/relationships/tags" Target="../tags/tag181.xml"/><Relationship Id="rId9" Type="http://schemas.openxmlformats.org/officeDocument/2006/relationships/oleObject" Target="../embeddings/oleObject81.bin"/><Relationship Id="rId14" Type="http://schemas.openxmlformats.org/officeDocument/2006/relationships/diagramColors" Target="../diagrams/colors79.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diagramColors" Target="../diagrams/colors80.xml"/><Relationship Id="rId3" Type="http://schemas.openxmlformats.org/officeDocument/2006/relationships/tags" Target="../tags/tag184.xml"/><Relationship Id="rId7" Type="http://schemas.openxmlformats.org/officeDocument/2006/relationships/image" Target="../media/image5.jpg"/><Relationship Id="rId12" Type="http://schemas.openxmlformats.org/officeDocument/2006/relationships/diagramQuickStyle" Target="../diagrams/quickStyle80.xml"/><Relationship Id="rId2" Type="http://schemas.openxmlformats.org/officeDocument/2006/relationships/tags" Target="../tags/tag183.xml"/><Relationship Id="rId1" Type="http://schemas.openxmlformats.org/officeDocument/2006/relationships/vmlDrawing" Target="../drawings/vmlDrawing93.vml"/><Relationship Id="rId6" Type="http://schemas.openxmlformats.org/officeDocument/2006/relationships/notesSlide" Target="../notesSlides/notesSlide76.xml"/><Relationship Id="rId11" Type="http://schemas.openxmlformats.org/officeDocument/2006/relationships/diagramLayout" Target="../diagrams/layout80.xml"/><Relationship Id="rId5" Type="http://schemas.openxmlformats.org/officeDocument/2006/relationships/slideLayout" Target="../slideLayouts/slideLayout19.xml"/><Relationship Id="rId10" Type="http://schemas.openxmlformats.org/officeDocument/2006/relationships/diagramData" Target="../diagrams/data80.xml"/><Relationship Id="rId4" Type="http://schemas.openxmlformats.org/officeDocument/2006/relationships/tags" Target="../tags/tag185.xml"/><Relationship Id="rId9" Type="http://schemas.openxmlformats.org/officeDocument/2006/relationships/image" Target="../media/image1.emf"/><Relationship Id="rId14" Type="http://schemas.microsoft.com/office/2007/relationships/diagramDrawing" Target="../diagrams/drawing80.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86.xml"/><Relationship Id="rId1" Type="http://schemas.openxmlformats.org/officeDocument/2006/relationships/vmlDrawing" Target="../drawings/vmlDrawing94.vml"/><Relationship Id="rId6" Type="http://schemas.openxmlformats.org/officeDocument/2006/relationships/image" Target="../media/image1.emf"/><Relationship Id="rId5" Type="http://schemas.openxmlformats.org/officeDocument/2006/relationships/oleObject" Target="../embeddings/oleObject83.bin"/><Relationship Id="rId4" Type="http://schemas.openxmlformats.org/officeDocument/2006/relationships/notesSlide" Target="../notesSlides/notesSlide7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7.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61" name="think-cell 幻灯片" r:id="rId5" imgW="444" imgH="443" progId="TCLayout.ActiveDocument.1">
                  <p:embed/>
                </p:oleObj>
              </mc:Choice>
              <mc:Fallback>
                <p:oleObj name="think-cell 幻灯片" r:id="rId5" imgW="444" imgH="443" progId="TCLayout.ActiveDocument.1">
                  <p:embed/>
                  <p:pic>
                    <p:nvPicPr>
                      <p:cNvPr id="4" name="对象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1"/>
          <p:cNvSpPr txBox="1">
            <a:spLocks/>
          </p:cNvSpPr>
          <p:nvPr/>
        </p:nvSpPr>
        <p:spPr>
          <a:xfrm>
            <a:off x="635420" y="4447392"/>
            <a:ext cx="8668237" cy="2284485"/>
          </a:xfrm>
          <a:prstGeom prst="rect">
            <a:avLst/>
          </a:prstGeom>
          <a:noFill/>
        </p:spPr>
        <p:txBody>
          <a:bodyPr vert="horz" lIns="91440" tIns="45720" rIns="91440" bIns="45720" rtlCol="0" anchor="t">
            <a:noAutofit/>
          </a:bodyPr>
          <a:lstStyle>
            <a:lvl1pPr algn="ctr" defTabSz="914400" rtl="0" eaLnBrk="1" latinLnBrk="0" hangingPunct="1">
              <a:lnSpc>
                <a:spcPct val="90000"/>
              </a:lnSpc>
              <a:spcBef>
                <a:spcPct val="0"/>
              </a:spcBef>
              <a:buNone/>
              <a:defRPr sz="4400" b="1" kern="1200">
                <a:solidFill>
                  <a:srgbClr val="F7E9CA"/>
                </a:solidFill>
                <a:effectLst>
                  <a:outerShdw blurRad="38100" dist="38100" dir="2700000" algn="tl">
                    <a:srgbClr val="000000">
                      <a:alpha val="43137"/>
                    </a:srgbClr>
                  </a:outerShdw>
                </a:effectLst>
                <a:latin typeface="+mj-lt"/>
                <a:ea typeface="+mj-ea"/>
                <a:cs typeface="+mj-cs"/>
              </a:defRPr>
            </a:lvl1pPr>
          </a:lstStyle>
          <a:p>
            <a:pPr algn="l"/>
            <a:r>
              <a:rPr lang="zh-CN" altLang="en-US" sz="2200" dirty="0">
                <a:ln w="0"/>
                <a:solidFill>
                  <a:schemeClr val="bg1"/>
                </a:solidFill>
                <a:latin typeface="微软雅黑" panose="020B0503020204020204" pitchFamily="34" charset="-122"/>
                <a:ea typeface="微软雅黑" panose="020B0503020204020204" pitchFamily="34" charset="-122"/>
              </a:rPr>
              <a:t>組</a:t>
            </a:r>
            <a:r>
              <a:rPr lang="zh-CN" altLang="en-US" sz="2200" dirty="0" smtClean="0">
                <a:ln w="0"/>
                <a:solidFill>
                  <a:schemeClr val="bg1"/>
                </a:solidFill>
                <a:latin typeface="微软雅黑" panose="020B0503020204020204" pitchFamily="34" charset="-122"/>
                <a:ea typeface="微软雅黑" panose="020B0503020204020204" pitchFamily="34" charset="-122"/>
              </a:rPr>
              <a:t>名：</a:t>
            </a:r>
            <a:r>
              <a:rPr lang="en-US" altLang="zh-CN" sz="2200" dirty="0" smtClean="0">
                <a:ln w="0"/>
                <a:solidFill>
                  <a:schemeClr val="bg1"/>
                </a:solidFill>
                <a:latin typeface="微软雅黑" panose="020B0503020204020204" pitchFamily="34" charset="-122"/>
                <a:ea typeface="微软雅黑" panose="020B0503020204020204" pitchFamily="34" charset="-122"/>
              </a:rPr>
              <a:t>EB103-</a:t>
            </a:r>
            <a:r>
              <a:rPr lang="zh-CN" altLang="en-US" sz="2200" dirty="0" smtClean="0">
                <a:ln w="0"/>
                <a:solidFill>
                  <a:schemeClr val="bg1"/>
                </a:solidFill>
                <a:latin typeface="微软雅黑" panose="020B0503020204020204" pitchFamily="34" charset="-122"/>
                <a:ea typeface="微软雅黑" panose="020B0503020204020204" pitchFamily="34" charset="-122"/>
              </a:rPr>
              <a:t>愛心組</a:t>
            </a:r>
            <a:endParaRPr lang="en-US" altLang="zh-CN" sz="2200" dirty="0" smtClean="0">
              <a:ln w="0"/>
              <a:solidFill>
                <a:schemeClr val="bg1"/>
              </a:solidFill>
              <a:latin typeface="微软雅黑" panose="020B0503020204020204" pitchFamily="34" charset="-122"/>
              <a:ea typeface="微软雅黑" panose="020B0503020204020204" pitchFamily="34" charset="-122"/>
            </a:endParaRPr>
          </a:p>
          <a:p>
            <a:pPr algn="l"/>
            <a:endParaRPr lang="en-US" altLang="zh-TW" sz="2200" dirty="0" smtClean="0">
              <a:ln w="0"/>
              <a:solidFill>
                <a:schemeClr val="bg1"/>
              </a:solidFill>
              <a:latin typeface="微软雅黑" panose="020B0503020204020204" pitchFamily="34" charset="-122"/>
              <a:ea typeface="微软雅黑" panose="020B0503020204020204" pitchFamily="34" charset="-122"/>
            </a:endParaRPr>
          </a:p>
          <a:p>
            <a:pPr algn="l"/>
            <a:r>
              <a:rPr lang="zh-TW" altLang="en-US" sz="2200" dirty="0" smtClean="0">
                <a:ln w="0"/>
                <a:solidFill>
                  <a:schemeClr val="bg1"/>
                </a:solidFill>
                <a:latin typeface="微软雅黑" panose="020B0503020204020204" pitchFamily="34" charset="-122"/>
                <a:ea typeface="微软雅黑" panose="020B0503020204020204" pitchFamily="34" charset="-122"/>
              </a:rPr>
              <a:t>組員：劉俊毅、蔡松烜、林筱庭</a:t>
            </a:r>
            <a:r>
              <a:rPr lang="zh-CN" altLang="en-US" sz="2200" dirty="0" smtClean="0">
                <a:ln w="0"/>
                <a:solidFill>
                  <a:schemeClr val="bg1"/>
                </a:solidFill>
                <a:latin typeface="微软雅黑" panose="020B0503020204020204" pitchFamily="34" charset="-122"/>
                <a:ea typeface="微软雅黑" panose="020B0503020204020204" pitchFamily="34" charset="-122"/>
              </a:rPr>
              <a:t>、</a:t>
            </a:r>
            <a:r>
              <a:rPr lang="zh-TW" altLang="en-US" sz="2200" dirty="0" smtClean="0">
                <a:ln w="0"/>
                <a:solidFill>
                  <a:schemeClr val="bg1"/>
                </a:solidFill>
                <a:latin typeface="微软雅黑" panose="020B0503020204020204" pitchFamily="34" charset="-122"/>
                <a:ea typeface="微软雅黑" panose="020B0503020204020204" pitchFamily="34" charset="-122"/>
              </a:rPr>
              <a:t>黃惠貞、閻欣慈、陳睿濂</a:t>
            </a:r>
            <a:r>
              <a:rPr lang="en-US" altLang="zh-TW" sz="2200" dirty="0" smtClean="0">
                <a:ln w="0"/>
                <a:solidFill>
                  <a:schemeClr val="bg1"/>
                </a:solidFill>
                <a:latin typeface="微软雅黑" panose="020B0503020204020204" pitchFamily="34" charset="-122"/>
                <a:ea typeface="微软雅黑" panose="020B0503020204020204" pitchFamily="34" charset="-122"/>
              </a:rPr>
              <a:t/>
            </a:r>
            <a:br>
              <a:rPr lang="en-US" altLang="zh-TW" sz="2200" dirty="0" smtClean="0">
                <a:ln w="0"/>
                <a:solidFill>
                  <a:schemeClr val="bg1"/>
                </a:solidFill>
                <a:latin typeface="微软雅黑" panose="020B0503020204020204" pitchFamily="34" charset="-122"/>
                <a:ea typeface="微软雅黑" panose="020B0503020204020204" pitchFamily="34" charset="-122"/>
              </a:rPr>
            </a:br>
            <a:r>
              <a:rPr lang="en-US" altLang="zh-TW" sz="2200" dirty="0" smtClean="0">
                <a:ln w="0"/>
                <a:solidFill>
                  <a:schemeClr val="bg1"/>
                </a:solidFill>
                <a:latin typeface="微软雅黑" panose="020B0503020204020204" pitchFamily="34" charset="-122"/>
                <a:ea typeface="微软雅黑" panose="020B0503020204020204" pitchFamily="34" charset="-122"/>
              </a:rPr>
              <a:t/>
            </a:r>
            <a:br>
              <a:rPr lang="en-US" altLang="zh-TW" sz="2200" dirty="0" smtClean="0">
                <a:ln w="0"/>
                <a:solidFill>
                  <a:schemeClr val="bg1"/>
                </a:solidFill>
                <a:latin typeface="微软雅黑" panose="020B0503020204020204" pitchFamily="34" charset="-122"/>
                <a:ea typeface="微软雅黑" panose="020B0503020204020204" pitchFamily="34" charset="-122"/>
              </a:rPr>
            </a:br>
            <a:r>
              <a:rPr lang="zh-TW" altLang="en-US" sz="2200" dirty="0" smtClean="0">
                <a:ln w="0"/>
                <a:solidFill>
                  <a:schemeClr val="bg1"/>
                </a:solidFill>
                <a:latin typeface="微软雅黑" panose="020B0503020204020204" pitchFamily="34" charset="-122"/>
                <a:ea typeface="微软雅黑" panose="020B0503020204020204" pitchFamily="34" charset="-122"/>
              </a:rPr>
              <a:t>指導老師：郭惠民、蔡政廷、施丞優</a:t>
            </a:r>
            <a:endParaRPr lang="en-US" sz="2200" dirty="0">
              <a:ln w="0"/>
              <a:solidFill>
                <a:schemeClr val="bg1"/>
              </a:solidFill>
              <a:latin typeface="微软雅黑" panose="020B0503020204020204" pitchFamily="34" charset="-122"/>
              <a:ea typeface="微软雅黑" panose="020B0503020204020204" pitchFamily="34" charset="-122"/>
            </a:endParaRPr>
          </a:p>
        </p:txBody>
      </p:sp>
      <p:sp>
        <p:nvSpPr>
          <p:cNvPr id="6" name="Rectangle 7"/>
          <p:cNvSpPr/>
          <p:nvPr/>
        </p:nvSpPr>
        <p:spPr>
          <a:xfrm>
            <a:off x="635420" y="1684549"/>
            <a:ext cx="7711876" cy="1446550"/>
          </a:xfrm>
          <a:prstGeom prst="rect">
            <a:avLst/>
          </a:prstGeom>
          <a:noFill/>
        </p:spPr>
        <p:txBody>
          <a:bodyPr wrap="square" lIns="91440" tIns="45720" rIns="91440" bIns="45720">
            <a:spAutoFit/>
          </a:bodyPr>
          <a:lstStyle/>
          <a:p>
            <a:r>
              <a:rPr lang="zh-TW" altLang="en-US" sz="8800" b="1"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iragino Kaku Gothic StdN W8" charset="-128"/>
              </a:rPr>
              <a:t>食在，想不到</a:t>
            </a:r>
            <a:endParaRPr lang="en-US" altLang="zh-TW" sz="8800" b="1"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iragino Kaku Gothic StdN W8" charset="-128"/>
            </a:endParaRPr>
          </a:p>
        </p:txBody>
      </p:sp>
    </p:spTree>
    <p:extLst>
      <p:ext uri="{BB962C8B-B14F-4D97-AF65-F5344CB8AC3E}">
        <p14:creationId xmlns:p14="http://schemas.microsoft.com/office/powerpoint/2010/main" val="3040692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21045517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342" name="think-cell 幻灯片" r:id="rId14" imgW="444" imgH="443" progId="TCLayout.ActiveDocument.1">
                  <p:embed/>
                </p:oleObj>
              </mc:Choice>
              <mc:Fallback>
                <p:oleObj name="think-cell 幻灯片" r:id="rId14" imgW="444" imgH="443" progId="TCLayout.ActiveDocument.1">
                  <p:embed/>
                  <p:pic>
                    <p:nvPicPr>
                      <p:cNvPr id="0" name=""/>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7" name="矩形 6"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title"/>
          </p:nvPr>
        </p:nvSpPr>
        <p:spPr/>
        <p:txBody>
          <a:bodyPr/>
          <a:lstStyle/>
          <a:p>
            <a:r>
              <a:rPr lang="zh-CN" altLang="en-US" dirty="0"/>
              <a:t>素材</a:t>
            </a:r>
            <a:r>
              <a:rPr lang="zh-CN" altLang="en-US" dirty="0" smtClean="0"/>
              <a:t>來源</a:t>
            </a:r>
            <a:endParaRPr lang="zh-CN" altLang="en-US" dirty="0"/>
          </a:p>
        </p:txBody>
      </p:sp>
      <p:graphicFrame>
        <p:nvGraphicFramePr>
          <p:cNvPr id="3" name="資料庫圖表 8"/>
          <p:cNvGraphicFramePr/>
          <p:nvPr>
            <p:extLst>
              <p:ext uri="{D42A27DB-BD31-4B8C-83A1-F6EECF244321}">
                <p14:modId xmlns:p14="http://schemas.microsoft.com/office/powerpoint/2010/main" val="741155527"/>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劉俊毅</a:t>
            </a:r>
          </a:p>
        </p:txBody>
      </p:sp>
      <p:graphicFrame>
        <p:nvGraphicFramePr>
          <p:cNvPr id="77" name="Chart 3"/>
          <p:cNvGraphicFramePr/>
          <p:nvPr>
            <p:custDataLst>
              <p:tags r:id="rId4"/>
            </p:custDataLst>
            <p:extLst>
              <p:ext uri="{D42A27DB-BD31-4B8C-83A1-F6EECF244321}">
                <p14:modId xmlns:p14="http://schemas.microsoft.com/office/powerpoint/2010/main" val="1372531877"/>
              </p:ext>
            </p:extLst>
          </p:nvPr>
        </p:nvGraphicFramePr>
        <p:xfrm>
          <a:off x="1411288" y="3067050"/>
          <a:ext cx="4556125" cy="2058988"/>
        </p:xfrm>
        <a:graphic>
          <a:graphicData uri="http://schemas.openxmlformats.org/drawingml/2006/chart">
            <c:chart xmlns:c="http://schemas.openxmlformats.org/drawingml/2006/chart" xmlns:r="http://schemas.openxmlformats.org/officeDocument/2006/relationships" r:id="rId21"/>
          </a:graphicData>
        </a:graphic>
      </p:graphicFrame>
      <p:sp>
        <p:nvSpPr>
          <p:cNvPr id="9" name="Text Placeholder 2"/>
          <p:cNvSpPr>
            <a:spLocks noGrp="1"/>
          </p:cNvSpPr>
          <p:nvPr>
            <p:custDataLst>
              <p:tags r:id="rId5"/>
            </p:custDataLst>
          </p:nvPr>
        </p:nvSpPr>
        <p:spPr bwMode="auto">
          <a:xfrm>
            <a:off x="2319338" y="5111751"/>
            <a:ext cx="622300"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94216164-81F6-4948-AEBD-39453D4746EF}" type="datetime'''''''''''''''愛''''''''''''料理'''''''''''''''''''''''''">
              <a:rPr lang="zh-CN"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lgn="ctr">
                <a:spcBef>
                  <a:spcPct val="0"/>
                </a:spcBef>
                <a:spcAft>
                  <a:spcPct val="0"/>
                </a:spcAft>
                <a:buNone/>
              </a:pPr>
              <a:t>愛料理</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ext Placeholder 2"/>
          <p:cNvSpPr>
            <a:spLocks noGrp="1"/>
          </p:cNvSpPr>
          <p:nvPr>
            <p:custDataLst>
              <p:tags r:id="rId6"/>
            </p:custDataLst>
          </p:nvPr>
        </p:nvSpPr>
        <p:spPr bwMode="auto">
          <a:xfrm>
            <a:off x="4437063" y="5111751"/>
            <a:ext cx="622300"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DD2344CB-43D2-4E5E-B7AD-E7BD2DFD1678}" type="datetime'''''煮''''''''''一''''''''''''''''''''煮'''''''''''''''''''">
              <a:rPr lang="zh-CN"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lgn="ctr">
                <a:spcBef>
                  <a:spcPct val="0"/>
                </a:spcBef>
                <a:spcAft>
                  <a:spcPct val="0"/>
                </a:spcAft>
                <a:buNone/>
              </a:pPr>
              <a:t>煮一煮</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p:cNvSpPr/>
          <p:nvPr>
            <p:custDataLst>
              <p:tags r:id="rId7"/>
            </p:custDataLst>
          </p:nvPr>
        </p:nvSpPr>
        <p:spPr bwMode="auto">
          <a:xfrm>
            <a:off x="4781550" y="3440113"/>
            <a:ext cx="285750" cy="214313"/>
          </a:xfrm>
          <a:prstGeom prst="rect">
            <a:avLst/>
          </a:prstGeom>
          <a:solidFill>
            <a:srgbClr val="C29255"/>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8"/>
            </p:custDataLst>
          </p:nvPr>
        </p:nvSpPr>
        <p:spPr bwMode="auto">
          <a:xfrm>
            <a:off x="4781550" y="3709988"/>
            <a:ext cx="285750" cy="214313"/>
          </a:xfrm>
          <a:prstGeom prst="rect">
            <a:avLst/>
          </a:prstGeom>
          <a:solidFill>
            <a:srgbClr val="A06250"/>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 Placeholder 2"/>
          <p:cNvSpPr>
            <a:spLocks noGrp="1"/>
          </p:cNvSpPr>
          <p:nvPr>
            <p:custDataLst>
              <p:tags r:id="rId9"/>
            </p:custDataLst>
          </p:nvPr>
        </p:nvSpPr>
        <p:spPr bwMode="auto">
          <a:xfrm>
            <a:off x="5118100" y="3433763"/>
            <a:ext cx="609600"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4F6A0305-2969-4A4D-A3B0-FDDCA9CB1DAA}" type="datetime'''''爬''''''''''''''''''''取''''''''''''''''''量'''''''''">
              <a:rPr lang="zh-CN"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spcBef>
                  <a:spcPct val="0"/>
                </a:spcBef>
                <a:spcAft>
                  <a:spcPct val="0"/>
                </a:spcAft>
                <a:buNone/>
              </a:pPr>
              <a:t>爬取量</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 Placeholder 2"/>
          <p:cNvSpPr>
            <a:spLocks noGrp="1"/>
          </p:cNvSpPr>
          <p:nvPr>
            <p:custDataLst>
              <p:tags r:id="rId10"/>
            </p:custDataLst>
          </p:nvPr>
        </p:nvSpPr>
        <p:spPr bwMode="auto">
          <a:xfrm>
            <a:off x="5118100" y="3703638"/>
            <a:ext cx="609600"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C034A81E-4EEA-4747-9061-A1BA554B8158}" type="datetime'''''''''''''''''''清洗''後'''''''''''''''''">
              <a:rPr lang="zh-CN"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spcBef>
                  <a:spcPct val="0"/>
                </a:spcBef>
                <a:spcAft>
                  <a:spcPct val="0"/>
                </a:spcAft>
                <a:buNone/>
              </a:pPr>
              <a:t>清洗後</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53"/>
          <p:cNvSpPr/>
          <p:nvPr/>
        </p:nvSpPr>
        <p:spPr>
          <a:xfrm>
            <a:off x="1217613" y="1541834"/>
            <a:ext cx="4945063"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食譜資</a:t>
            </a:r>
            <a:r>
              <a:rPr lang="zh-CN" altLang="en-US" b="1" dirty="0" smtClean="0">
                <a:latin typeface="微软雅黑" panose="020B0503020204020204" pitchFamily="34" charset="-122"/>
                <a:ea typeface="微软雅黑" panose="020B0503020204020204" pitchFamily="34" charset="-122"/>
              </a:rPr>
              <a:t>料爬蟲</a:t>
            </a:r>
            <a:endParaRPr lang="zh-CN" altLang="en-US" b="1" dirty="0">
              <a:latin typeface="微软雅黑" panose="020B0503020204020204" pitchFamily="34" charset="-122"/>
              <a:ea typeface="微软雅黑" panose="020B0503020204020204" pitchFamily="34" charset="-122"/>
            </a:endParaRPr>
          </a:p>
        </p:txBody>
      </p:sp>
      <p:pic>
        <p:nvPicPr>
          <p:cNvPr id="59" name="Picture 10" descr="讀完這個，你就清楚Google logo 的變遷史- INSIDE"/>
          <p:cNvPicPr>
            <a:picLocks noChangeAspect="1" noChangeArrowheads="1"/>
          </p:cNvPicPr>
          <p:nvPr/>
        </p:nvPicPr>
        <p:blipFill rotWithShape="1">
          <a:blip r:embed="rId22" cstate="print">
            <a:extLst>
              <a:ext uri="{BEBA8EAE-BF5A-486C-A8C5-ECC9F3942E4B}">
                <a14:imgProps xmlns:a14="http://schemas.microsoft.com/office/drawing/2010/main">
                  <a14:imgLayer r:embed="rId23">
                    <a14:imgEffect>
                      <a14:backgroundRemoval t="10660" b="80711" l="3046" r="97716">
                        <a14:foregroundMark x1="84264" y1="53807" x2="84264" y2="53807"/>
                        <a14:foregroundMark x1="81980" y1="44670" x2="80964" y2="53807"/>
                        <a14:foregroundMark x1="75635" y1="41624" x2="76396" y2="47716"/>
                        <a14:foregroundMark x1="71066" y1="52284" x2="70812" y2="58376"/>
                        <a14:foregroundMark x1="53807" y1="43655" x2="55330" y2="44162"/>
                        <a14:foregroundMark x1="41117" y1="44670" x2="42640" y2="44670"/>
                      </a14:backgroundRemoval>
                    </a14:imgEffect>
                  </a14:imgLayer>
                </a14:imgProps>
              </a:ext>
              <a:ext uri="{28A0092B-C50C-407E-A947-70E740481C1C}">
                <a14:useLocalDpi xmlns:a14="http://schemas.microsoft.com/office/drawing/2010/main" val="0"/>
              </a:ext>
            </a:extLst>
          </a:blip>
          <a:srcRect l="10044" t="14331" r="9202" b="11127"/>
          <a:stretch/>
        </p:blipFill>
        <p:spPr bwMode="auto">
          <a:xfrm>
            <a:off x="9180513" y="3507765"/>
            <a:ext cx="1323975" cy="61106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edia Assets - Press and Media - Shutterstock"/>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607300" y="4537940"/>
            <a:ext cx="2544763" cy="35988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Yahoo! (2019).sv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29438" y="3611441"/>
            <a:ext cx="1455738" cy="403361"/>
          </a:xfrm>
          <a:prstGeom prst="rect">
            <a:avLst/>
          </a:prstGeom>
          <a:noFill/>
          <a:extLst>
            <a:ext uri="{909E8E84-426E-40DD-AFC4-6F175D3DCCD1}">
              <a14:hiddenFill xmlns:a14="http://schemas.microsoft.com/office/drawing/2010/main">
                <a:solidFill>
                  <a:srgbClr val="FFFFFF"/>
                </a:solidFill>
              </a14:hiddenFill>
            </a:ext>
          </a:extLst>
        </p:spPr>
      </p:pic>
      <p:sp>
        <p:nvSpPr>
          <p:cNvPr id="55" name="文本框 54"/>
          <p:cNvSpPr txBox="1"/>
          <p:nvPr/>
        </p:nvSpPr>
        <p:spPr>
          <a:xfrm>
            <a:off x="1217613" y="2160000"/>
            <a:ext cx="4945063" cy="584775"/>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食譜：愛料理（</a:t>
            </a:r>
            <a:r>
              <a:rPr lang="en-US" altLang="zh-CN" sz="1600" dirty="0" err="1" smtClean="0">
                <a:latin typeface="微软雅黑" panose="020B0503020204020204" pitchFamily="34" charset="-122"/>
                <a:ea typeface="微软雅黑" panose="020B0503020204020204" pitchFamily="34" charset="-122"/>
              </a:rPr>
              <a:t>icook</a:t>
            </a:r>
            <a:r>
              <a:rPr lang="zh-CN" altLang="en-US" sz="1600" dirty="0" smtClean="0">
                <a:latin typeface="微软雅黑" panose="020B0503020204020204" pitchFamily="34" charset="-122"/>
                <a:ea typeface="微软雅黑" panose="020B0503020204020204" pitchFamily="34" charset="-122"/>
              </a:rPr>
              <a:t>）、煮一煮（</a:t>
            </a:r>
            <a:r>
              <a:rPr lang="en-US" altLang="zh-CN" sz="1600" dirty="0" smtClean="0">
                <a:latin typeface="微软雅黑" panose="020B0503020204020204" pitchFamily="34" charset="-122"/>
                <a:ea typeface="微软雅黑" panose="020B0503020204020204" pitchFamily="34" charset="-122"/>
              </a:rPr>
              <a:t>cook1cook</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總食譜數：</a:t>
            </a:r>
            <a:r>
              <a:rPr lang="en-US" altLang="zh-CN" sz="1600" dirty="0" smtClean="0">
                <a:latin typeface="微软雅黑" panose="020B0503020204020204" pitchFamily="34" charset="-122"/>
                <a:ea typeface="微软雅黑" panose="020B0503020204020204" pitchFamily="34" charset="-122"/>
              </a:rPr>
              <a:t>179,412</a:t>
            </a:r>
            <a:endParaRPr lang="zh-CN" altLang="en-US" sz="1600" dirty="0">
              <a:latin typeface="微软雅黑" panose="020B0503020204020204" pitchFamily="34" charset="-122"/>
              <a:ea typeface="微软雅黑" panose="020B0503020204020204" pitchFamily="34" charset="-122"/>
            </a:endParaRPr>
          </a:p>
        </p:txBody>
      </p:sp>
      <p:sp>
        <p:nvSpPr>
          <p:cNvPr id="66" name="矩形 65"/>
          <p:cNvSpPr/>
          <p:nvPr/>
        </p:nvSpPr>
        <p:spPr>
          <a:xfrm>
            <a:off x="6407150" y="1538459"/>
            <a:ext cx="4945063"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食材圖片爬蟲</a:t>
            </a:r>
            <a:endParaRPr lang="zh-CN" altLang="en-US" b="1" dirty="0">
              <a:latin typeface="微软雅黑" panose="020B0503020204020204" pitchFamily="34" charset="-122"/>
              <a:ea typeface="微软雅黑" panose="020B0503020204020204" pitchFamily="34" charset="-122"/>
            </a:endParaRPr>
          </a:p>
        </p:txBody>
      </p:sp>
      <p:sp>
        <p:nvSpPr>
          <p:cNvPr id="67" name="文本框 66"/>
          <p:cNvSpPr txBox="1"/>
          <p:nvPr/>
        </p:nvSpPr>
        <p:spPr>
          <a:xfrm>
            <a:off x="6407150" y="2160000"/>
            <a:ext cx="4945063" cy="58477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rPr>
              <a:t>食材圖</a:t>
            </a:r>
            <a:r>
              <a:rPr lang="zh-TW" altLang="en-US" sz="1600" dirty="0" smtClean="0">
                <a:latin typeface="微软雅黑" panose="020B0503020204020204" pitchFamily="34" charset="-122"/>
                <a:ea typeface="微软雅黑" panose="020B0503020204020204" pitchFamily="34" charset="-122"/>
              </a:rPr>
              <a:t>片</a:t>
            </a:r>
            <a:r>
              <a:rPr lang="zh-CN" altLang="en-US" sz="1600" dirty="0" smtClean="0">
                <a:latin typeface="微软雅黑" panose="020B0503020204020204" pitchFamily="34" charset="-122"/>
                <a:ea typeface="微软雅黑" panose="020B0503020204020204" pitchFamily="34" charset="-122"/>
              </a:rPr>
              <a:t>：</a:t>
            </a:r>
            <a:r>
              <a:rPr lang="en-US" altLang="zh-TW" sz="1600" dirty="0" smtClean="0">
                <a:latin typeface="微软雅黑" panose="020B0503020204020204" pitchFamily="34" charset="-122"/>
                <a:ea typeface="微软雅黑" panose="020B0503020204020204" pitchFamily="34" charset="-122"/>
              </a:rPr>
              <a:t>Yahoo</a:t>
            </a:r>
            <a:r>
              <a:rPr lang="zh-TW" altLang="en-US" sz="1600" dirty="0">
                <a:latin typeface="微软雅黑" panose="020B0503020204020204" pitchFamily="34" charset="-122"/>
                <a:ea typeface="微软雅黑" panose="020B0503020204020204" pitchFamily="34" charset="-122"/>
              </a:rPr>
              <a:t>、</a:t>
            </a:r>
            <a:r>
              <a:rPr lang="en-US" altLang="zh-TW" sz="1600" dirty="0" smtClean="0">
                <a:latin typeface="微软雅黑" panose="020B0503020204020204" pitchFamily="34" charset="-122"/>
                <a:ea typeface="微软雅黑" panose="020B0503020204020204" pitchFamily="34" charset="-122"/>
              </a:rPr>
              <a:t>Google</a:t>
            </a:r>
            <a:r>
              <a:rPr lang="zh-CN" altLang="en-US" sz="1600" dirty="0" smtClean="0">
                <a:latin typeface="微软雅黑" panose="020B0503020204020204" pitchFamily="34" charset="-122"/>
                <a:ea typeface="微软雅黑" panose="020B0503020204020204" pitchFamily="34" charset="-122"/>
              </a:rPr>
              <a:t>、</a:t>
            </a:r>
            <a:r>
              <a:rPr lang="en-US" altLang="zh-TW" sz="1600" dirty="0">
                <a:latin typeface="微软雅黑" panose="020B0503020204020204" pitchFamily="34" charset="-122"/>
                <a:ea typeface="微软雅黑" panose="020B0503020204020204" pitchFamily="34" charset="-122"/>
              </a:rPr>
              <a:t> </a:t>
            </a:r>
            <a:r>
              <a:rPr lang="en-US" altLang="zh-TW" sz="1600" dirty="0" err="1" smtClean="0">
                <a:latin typeface="微软雅黑" panose="020B0503020204020204" pitchFamily="34" charset="-122"/>
                <a:ea typeface="微软雅黑" panose="020B0503020204020204" pitchFamily="34" charset="-122"/>
              </a:rPr>
              <a:t>shutterstock</a:t>
            </a:r>
            <a:endParaRPr lang="en-US" altLang="zh-TW"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圖片數量：每個食材</a:t>
            </a:r>
            <a:r>
              <a:rPr lang="zh-TW" altLang="en-US" sz="1600" dirty="0" smtClean="0">
                <a:latin typeface="微软雅黑" panose="020B0503020204020204" pitchFamily="34" charset="-122"/>
                <a:ea typeface="微软雅黑" panose="020B0503020204020204" pitchFamily="34" charset="-122"/>
              </a:rPr>
              <a:t>蒐集</a:t>
            </a:r>
            <a:r>
              <a:rPr lang="zh-CN" altLang="en-US" sz="1600" dirty="0" smtClean="0">
                <a:latin typeface="微软雅黑" panose="020B0503020204020204" pitchFamily="34" charset="-122"/>
                <a:ea typeface="微软雅黑" panose="020B0503020204020204" pitchFamily="34" charset="-122"/>
              </a:rPr>
              <a:t>各</a:t>
            </a:r>
            <a:r>
              <a:rPr lang="zh-TW" altLang="en-US" sz="1600" dirty="0" smtClean="0">
                <a:latin typeface="微软雅黑" panose="020B0503020204020204" pitchFamily="34" charset="-122"/>
                <a:ea typeface="微软雅黑" panose="020B0503020204020204" pitchFamily="34" charset="-122"/>
              </a:rPr>
              <a:t>約</a:t>
            </a:r>
            <a:r>
              <a:rPr lang="en-US" altLang="zh-TW" sz="1600" dirty="0">
                <a:latin typeface="微软雅黑" panose="020B0503020204020204" pitchFamily="34" charset="-122"/>
                <a:ea typeface="微软雅黑" panose="020B0503020204020204" pitchFamily="34" charset="-122"/>
              </a:rPr>
              <a:t>500</a:t>
            </a:r>
            <a:r>
              <a:rPr lang="zh-TW" altLang="en-US" sz="1600" dirty="0">
                <a:latin typeface="微软雅黑" panose="020B0503020204020204" pitchFamily="34" charset="-122"/>
                <a:ea typeface="微软雅黑" panose="020B0503020204020204" pitchFamily="34" charset="-122"/>
              </a:rPr>
              <a:t>張圖片作訓</a:t>
            </a:r>
            <a:r>
              <a:rPr lang="zh-TW" altLang="en-US" sz="1600" dirty="0" smtClean="0">
                <a:latin typeface="微软雅黑" panose="020B0503020204020204" pitchFamily="34" charset="-122"/>
                <a:ea typeface="微软雅黑" panose="020B0503020204020204" pitchFamily="34" charset="-122"/>
              </a:rPr>
              <a:t>練</a:t>
            </a:r>
            <a:endParaRPr lang="zh-TW"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096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extLst>
              <p:ext uri="{D42A27DB-BD31-4B8C-83A1-F6EECF244321}">
                <p14:modId xmlns:p14="http://schemas.microsoft.com/office/powerpoint/2010/main" val="29454216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345" name="think-cell 幻灯片" r:id="rId16" imgW="444" imgH="443" progId="TCLayout.ActiveDocument.1">
                  <p:embed/>
                </p:oleObj>
              </mc:Choice>
              <mc:Fallback>
                <p:oleObj name="think-cell 幻灯片" r:id="rId16" imgW="444" imgH="443"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4" name="矩形 3"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6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遇到的難題</a:t>
            </a:r>
            <a:endParaRPr lang="zh-CN" altLang="en-US" dirty="0"/>
          </a:p>
        </p:txBody>
      </p:sp>
      <p:sp>
        <p:nvSpPr>
          <p:cNvPr id="7" name="矩形 6"/>
          <p:cNvSpPr/>
          <p:nvPr/>
        </p:nvSpPr>
        <p:spPr>
          <a:xfrm>
            <a:off x="1252538" y="1541834"/>
            <a:ext cx="4945063"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食譜資</a:t>
            </a:r>
            <a:r>
              <a:rPr lang="zh-CN" altLang="en-US" b="1" dirty="0" smtClean="0">
                <a:latin typeface="微软雅黑" panose="020B0503020204020204" pitchFamily="34" charset="-122"/>
                <a:ea typeface="微软雅黑" panose="020B0503020204020204" pitchFamily="34" charset="-122"/>
              </a:rPr>
              <a:t>料爬蟲</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6442075" y="1538459"/>
            <a:ext cx="4945063"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食材圖片爬蟲</a:t>
            </a:r>
            <a:endParaRPr lang="zh-CN" altLang="en-US" b="1" dirty="0">
              <a:latin typeface="微软雅黑" panose="020B0503020204020204" pitchFamily="34" charset="-122"/>
              <a:ea typeface="微软雅黑" panose="020B0503020204020204" pitchFamily="34" charset="-122"/>
            </a:endParaRPr>
          </a:p>
        </p:txBody>
      </p:sp>
      <p:graphicFrame>
        <p:nvGraphicFramePr>
          <p:cNvPr id="9" name="資料庫圖表 8"/>
          <p:cNvGraphicFramePr/>
          <p:nvPr>
            <p:extLst>
              <p:ext uri="{D42A27DB-BD31-4B8C-83A1-F6EECF244321}">
                <p14:modId xmlns:p14="http://schemas.microsoft.com/office/powerpoint/2010/main" val="3235770145"/>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0"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劉俊毅</a:t>
            </a:r>
          </a:p>
        </p:txBody>
      </p:sp>
      <p:graphicFrame>
        <p:nvGraphicFramePr>
          <p:cNvPr id="46" name="Chart 3"/>
          <p:cNvGraphicFramePr/>
          <p:nvPr>
            <p:custDataLst>
              <p:tags r:id="rId4"/>
            </p:custDataLst>
            <p:extLst>
              <p:ext uri="{D42A27DB-BD31-4B8C-83A1-F6EECF244321}">
                <p14:modId xmlns:p14="http://schemas.microsoft.com/office/powerpoint/2010/main" val="2024570696"/>
              </p:ext>
            </p:extLst>
          </p:nvPr>
        </p:nvGraphicFramePr>
        <p:xfrm>
          <a:off x="1169988" y="3302000"/>
          <a:ext cx="5110162" cy="1824038"/>
        </p:xfrm>
        <a:graphic>
          <a:graphicData uri="http://schemas.openxmlformats.org/drawingml/2006/chart">
            <c:chart xmlns:c="http://schemas.openxmlformats.org/drawingml/2006/chart" xmlns:r="http://schemas.openxmlformats.org/officeDocument/2006/relationships" r:id="rId23"/>
          </a:graphicData>
        </a:graphic>
      </p:graphicFrame>
      <p:cxnSp>
        <p:nvCxnSpPr>
          <p:cNvPr id="31" name="直接连接符 30"/>
          <p:cNvCxnSpPr/>
          <p:nvPr>
            <p:custDataLst>
              <p:tags r:id="rId5"/>
            </p:custDataLst>
          </p:nvPr>
        </p:nvCxnSpPr>
        <p:spPr bwMode="auto">
          <a:xfrm>
            <a:off x="2489200" y="3228975"/>
            <a:ext cx="2471738" cy="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6"/>
            </p:custDataLst>
          </p:nvPr>
        </p:nvCxnSpPr>
        <p:spPr bwMode="auto">
          <a:xfrm>
            <a:off x="4960938" y="3228976"/>
            <a:ext cx="0" cy="1357313"/>
          </a:xfrm>
          <a:prstGeom prst="line">
            <a:avLst/>
          </a:prstGeom>
          <a:ln w="12700" cap="flat" cmpd="sng" algn="ctr">
            <a:solidFill>
              <a:schemeClr val="tx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7"/>
            </p:custDataLst>
          </p:nvPr>
        </p:nvCxnSpPr>
        <p:spPr bwMode="auto">
          <a:xfrm flipV="1">
            <a:off x="2489200" y="3228975"/>
            <a:ext cx="0" cy="7620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custDataLst>
              <p:tags r:id="rId8"/>
            </p:custDataLst>
          </p:nvPr>
        </p:nvSpPr>
        <p:spPr bwMode="auto">
          <a:xfrm>
            <a:off x="2184400" y="5111751"/>
            <a:ext cx="609600"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AAF3E9F-56EB-4298-B489-275C4955B383}" type="datetime'''S''''''''''''''''i''''''''''ng''''''''l''''e'''''''''">
              <a:rPr lang="en-US"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lgn="ctr">
                <a:spcBef>
                  <a:spcPct val="0"/>
                </a:spcBef>
                <a:spcAft>
                  <a:spcPct val="0"/>
                </a:spcAft>
                <a:buNone/>
              </a:pPr>
              <a:t>Single</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ext Placeholder 2"/>
          <p:cNvSpPr>
            <a:spLocks noGrp="1"/>
          </p:cNvSpPr>
          <p:nvPr>
            <p:custDataLst>
              <p:tags r:id="rId9"/>
            </p:custDataLst>
          </p:nvPr>
        </p:nvSpPr>
        <p:spPr bwMode="auto">
          <a:xfrm>
            <a:off x="4383088" y="5111750"/>
            <a:ext cx="1155700"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3FE6F0C9-335D-4FB1-96DF-578175A53A25}" type="datetime'Mu''''l''''''''''''t''''''''ith''''''''''''''r''''''''ea''''d'">
              <a:rPr lang="en-US"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lgn="ctr">
                <a:spcBef>
                  <a:spcPct val="0"/>
                </a:spcBef>
                <a:spcAft>
                  <a:spcPct val="0"/>
                </a:spcAft>
                <a:buNone/>
              </a:pPr>
              <a:t>Multithread</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Text Placeholder 2"/>
          <p:cNvSpPr>
            <a:spLocks noGrp="1"/>
          </p:cNvSpPr>
          <p:nvPr>
            <p:custDataLst>
              <p:tags r:id="rId10"/>
            </p:custDataLst>
          </p:nvPr>
        </p:nvSpPr>
        <p:spPr bwMode="gray">
          <a:xfrm>
            <a:off x="3351213" y="3073400"/>
            <a:ext cx="747713" cy="311150"/>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FB087EC-946A-4FBC-9F8E-A79272D13FEC}" type="datetime'''''''''''''-''''''''''''8''''8''''''''''''''''''%'''''">
              <a:rPr lang="en-US" altLang="en-US" sz="1600" b="1" smtClean="0">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lgn="ctr">
                <a:spcBef>
                  <a:spcPct val="0"/>
                </a:spcBef>
                <a:spcAft>
                  <a:spcPct val="0"/>
                </a:spcAft>
                <a:buNone/>
              </a:pPr>
              <a:t>-88%</a:t>
            </a:fld>
            <a:endParaRPr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p:nvPr>
            <p:custDataLst>
              <p:tags r:id="rId11"/>
            </p:custDataLst>
          </p:nvPr>
        </p:nvSpPr>
        <p:spPr bwMode="auto">
          <a:xfrm>
            <a:off x="5195888" y="3440113"/>
            <a:ext cx="285750" cy="214313"/>
          </a:xfrm>
          <a:prstGeom prst="rect">
            <a:avLst/>
          </a:prstGeom>
          <a:solidFill>
            <a:srgbClr val="A06250"/>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 Placeholder 2"/>
          <p:cNvSpPr>
            <a:spLocks noGrp="1"/>
          </p:cNvSpPr>
          <p:nvPr>
            <p:custDataLst>
              <p:tags r:id="rId12"/>
            </p:custDataLst>
          </p:nvPr>
        </p:nvSpPr>
        <p:spPr bwMode="auto">
          <a:xfrm>
            <a:off x="5532438" y="3433763"/>
            <a:ext cx="584200"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2982BC47-EA91-43AD-9DAF-BD863F65F017}" type="datetime'''''''H''''''''''''''o''''''''''''''''''''''''''u''rs'">
              <a:rPr lang="en-US"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spcBef>
                  <a:spcPct val="0"/>
                </a:spcBef>
                <a:spcAft>
                  <a:spcPct val="0"/>
                </a:spcAft>
                <a:buNone/>
              </a:pPr>
              <a:t>Hours</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文本框 36"/>
          <p:cNvSpPr txBox="1"/>
          <p:nvPr/>
        </p:nvSpPr>
        <p:spPr>
          <a:xfrm>
            <a:off x="1252538" y="2160000"/>
            <a:ext cx="3346450"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因爬取時間過久，採取多執行緒</a:t>
            </a:r>
            <a:endParaRPr lang="zh-CN" altLang="en-US" sz="16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6442075" y="2160000"/>
            <a:ext cx="4945063"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因動態網頁難以爬取，採用</a:t>
            </a:r>
            <a:r>
              <a:rPr lang="en-US" altLang="zh-CN" sz="1600" dirty="0" smtClean="0">
                <a:latin typeface="微软雅黑" panose="020B0503020204020204" pitchFamily="34" charset="-122"/>
                <a:ea typeface="微软雅黑" panose="020B0503020204020204" pitchFamily="34" charset="-122"/>
              </a:rPr>
              <a:t>Selenium</a:t>
            </a:r>
            <a:r>
              <a:rPr lang="zh-CN" altLang="en-US" sz="1600" dirty="0" smtClean="0">
                <a:latin typeface="微软雅黑" panose="020B0503020204020204" pitchFamily="34" charset="-122"/>
                <a:ea typeface="微软雅黑" panose="020B0503020204020204" pitchFamily="34" charset="-122"/>
              </a:rPr>
              <a:t>套件模擬</a:t>
            </a:r>
            <a:endParaRPr lang="zh-TW" altLang="en-US" sz="1600" dirty="0">
              <a:latin typeface="微软雅黑" panose="020B0503020204020204" pitchFamily="34" charset="-122"/>
              <a:ea typeface="微软雅黑" panose="020B0503020204020204" pitchFamily="34" charset="-122"/>
            </a:endParaRPr>
          </a:p>
        </p:txBody>
      </p:sp>
      <p:pic>
        <p:nvPicPr>
          <p:cNvPr id="40" name="Picture 2" descr="Reuse sessions using cookies in python selenium - DEV"/>
          <p:cNvPicPr>
            <a:picLocks noChangeAspect="1" noChangeArrowheads="1"/>
          </p:cNvPicPr>
          <p:nvPr/>
        </p:nvPicPr>
        <p:blipFill>
          <a:blip r:embed="rId24" cstate="print">
            <a:extLst>
              <a:ext uri="{BEBA8EAE-BF5A-486C-A8C5-ECC9F3942E4B}">
                <a14:imgProps xmlns:a14="http://schemas.microsoft.com/office/drawing/2010/main">
                  <a14:imgLayer r:embed="rId25">
                    <a14:imgEffect>
                      <a14:backgroundRemoval t="10000" b="90000" l="6250" r="93438">
                        <a14:foregroundMark x1="16125" y1="36333" x2="16125" y2="36333"/>
                        <a14:foregroundMark x1="6250" y1="49111" x2="6250" y2="49111"/>
                        <a14:foregroundMark x1="14938" y1="64000" x2="14938" y2="64000"/>
                        <a14:foregroundMark x1="22375" y1="57111" x2="22375" y2="57111"/>
                        <a14:foregroundMark x1="19688" y1="63778" x2="19688" y2="63778"/>
                        <a14:foregroundMark x1="83188" y1="46778" x2="83188" y2="46778"/>
                        <a14:foregroundMark x1="93438" y1="33000" x2="93438" y2="33000"/>
                        <a14:foregroundMark x1="47313" y1="51333" x2="47313" y2="51333"/>
                        <a14:foregroundMark x1="46000" y1="51556" x2="46000" y2="51556"/>
                        <a14:foregroundMark x1="45125" y1="49556" x2="45125" y2="49556"/>
                        <a14:foregroundMark x1="39375" y1="50333" x2="39375" y2="50333"/>
                        <a14:foregroundMark x1="49875" y1="35889" x2="49875" y2="35889"/>
                        <a14:foregroundMark x1="48000" y1="40444" x2="48000" y2="40444"/>
                        <a14:foregroundMark x1="43313" y1="50778" x2="43313" y2="50778"/>
                        <a14:foregroundMark x1="42438" y1="51778" x2="42438" y2="51778"/>
                        <a14:foregroundMark x1="39375" y1="53667" x2="39375" y2="53667"/>
                      </a14:backgroundRemoval>
                    </a14:imgEffect>
                  </a14:imgLayer>
                </a14:imgProps>
              </a:ext>
              <a:ext uri="{28A0092B-C50C-407E-A947-70E740481C1C}">
                <a14:useLocalDpi xmlns:a14="http://schemas.microsoft.com/office/drawing/2010/main" val="0"/>
              </a:ext>
            </a:extLst>
          </a:blip>
          <a:srcRect/>
          <a:stretch>
            <a:fillRect/>
          </a:stretch>
        </p:blipFill>
        <p:spPr bwMode="auto">
          <a:xfrm>
            <a:off x="7081838" y="3154125"/>
            <a:ext cx="3665538" cy="206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8664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875" name="think-cell 幻灯片" r:id="rId5" imgW="444" imgH="443" progId="TCLayout.ActiveDocument.1">
                  <p:embed/>
                </p:oleObj>
              </mc:Choice>
              <mc:Fallback>
                <p:oleObj name="think-cell 幻灯片" r:id="rId5" imgW="444" imgH="443" progId="TCLayout.ActiveDocument.1">
                  <p:embed/>
                  <p:pic>
                    <p:nvPicPr>
                      <p:cNvPr id="4" name="对象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矩形 6"/>
          <p:cNvSpPr/>
          <p:nvPr/>
        </p:nvSpPr>
        <p:spPr>
          <a:xfrm>
            <a:off x="-8138" y="0"/>
            <a:ext cx="12192000" cy="6858000"/>
          </a:xfrm>
          <a:prstGeom prst="rect">
            <a:avLst/>
          </a:prstGeom>
          <a:solidFill>
            <a:srgbClr val="FCF5E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Shape 124"/>
          <p:cNvSpPr/>
          <p:nvPr/>
        </p:nvSpPr>
        <p:spPr>
          <a:xfrm>
            <a:off x="781357" y="548541"/>
            <a:ext cx="1179811" cy="728405"/>
          </a:xfrm>
          <a:prstGeom prst="rect">
            <a:avLst/>
          </a:prstGeom>
          <a:ln w="12700">
            <a:miter lim="400000"/>
          </a:ln>
        </p:spPr>
        <p:txBody>
          <a:bodyPr wrap="none" lIns="25400" tIns="25400" rIns="25400" bIns="25400" anchor="ctr">
            <a:spAutoFit/>
          </a:bodyPr>
          <a:lstStyle>
            <a:lvl1pPr>
              <a:defRPr sz="7200" b="1">
                <a:solidFill>
                  <a:srgbClr val="FFFFFF"/>
                </a:solidFill>
                <a:latin typeface="Helvetica"/>
                <a:ea typeface="Helvetica"/>
                <a:cs typeface="Helvetica"/>
                <a:sym typeface="Helvetica"/>
              </a:defRPr>
            </a:lvl1pPr>
          </a:lstStyle>
          <a:p>
            <a:pPr lvl="0" algn="ctr" defTabSz="412750" hangingPunct="0">
              <a:defRPr/>
            </a:pPr>
            <a:r>
              <a:rPr lang="zh-TW" altLang="en-US" sz="4400" kern="0" dirty="0">
                <a:solidFill>
                  <a:schemeClr val="tx1"/>
                </a:solidFill>
                <a:latin typeface="微软雅黑" panose="020B0503020204020204" pitchFamily="34" charset="-122"/>
                <a:ea typeface="微软雅黑" panose="020B0503020204020204" pitchFamily="34" charset="-122"/>
              </a:rPr>
              <a:t>目錄</a:t>
            </a:r>
          </a:p>
        </p:txBody>
      </p:sp>
      <p:sp>
        <p:nvSpPr>
          <p:cNvPr id="9" name="Shape 125"/>
          <p:cNvSpPr/>
          <p:nvPr/>
        </p:nvSpPr>
        <p:spPr>
          <a:xfrm flipH="1" flipV="1">
            <a:off x="1371261" y="-774343"/>
            <a:ext cx="1" cy="1220662"/>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0" name="Shape 126"/>
          <p:cNvSpPr/>
          <p:nvPr/>
        </p:nvSpPr>
        <p:spPr>
          <a:xfrm flipV="1">
            <a:off x="1371261" y="1474415"/>
            <a:ext cx="1" cy="5400000"/>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3" name="文本框 12"/>
          <p:cNvSpPr txBox="1"/>
          <p:nvPr/>
        </p:nvSpPr>
        <p:spPr>
          <a:xfrm>
            <a:off x="2179463" y="1315642"/>
            <a:ext cx="6417689" cy="5304016"/>
          </a:xfrm>
          <a:prstGeom prst="rect">
            <a:avLst/>
          </a:prstGeom>
          <a:noFill/>
        </p:spPr>
        <p:txBody>
          <a:bodyPr wrap="square" rtlCol="0">
            <a:spAutoFit/>
          </a:bodyPr>
          <a:lstStyle/>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專題簡介</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資料爬取</a:t>
            </a:r>
          </a:p>
          <a:p>
            <a:pPr marL="457200" indent="-457200">
              <a:spcAft>
                <a:spcPts val="800"/>
              </a:spcAft>
              <a:buFont typeface="Arial" panose="020B0604020202020204" pitchFamily="34" charset="0"/>
              <a:buChar char="•"/>
            </a:pPr>
            <a:r>
              <a:rPr lang="en-US" altLang="zh-TW" sz="3200" b="1" dirty="0">
                <a:latin typeface="微软雅黑" panose="020B0503020204020204" pitchFamily="34" charset="-122"/>
                <a:ea typeface="微软雅黑" panose="020B0503020204020204" pitchFamily="34" charset="-122"/>
              </a:rPr>
              <a:t>ETL</a:t>
            </a:r>
            <a:r>
              <a:rPr lang="zh-CN" altLang="en-US" sz="3200" b="1" dirty="0">
                <a:latin typeface="微软雅黑" panose="020B0503020204020204" pitchFamily="34" charset="-122"/>
                <a:ea typeface="微软雅黑" panose="020B0503020204020204" pitchFamily="34" charset="-122"/>
              </a:rPr>
              <a:t>（報告人：閻欣慈）</a:t>
            </a:r>
            <a:endParaRPr lang="en-US" altLang="zh-TW" sz="3200" b="1" dirty="0">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資料庫</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食譜推薦系統</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推薦系統建置</a:t>
            </a: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圖像辨識</a:t>
            </a:r>
            <a:endParaRPr lang="zh-TW" altLang="en-US"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IoT</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Line Bot</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網頁視覺化</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未來展望</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74102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10" name="对象 9"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1524" name="think-cell 幻灯片" r:id="rId6" imgW="444" imgH="443" progId="TCLayout.ActiveDocument.1">
                  <p:embed/>
                </p:oleObj>
              </mc:Choice>
              <mc:Fallback>
                <p:oleObj name="think-cell 幻灯片" r:id="rId6" imgW="444" imgH="443" progId="TCLayout.ActiveDocument.1">
                  <p:embed/>
                  <p:pic>
                    <p:nvPicPr>
                      <p:cNvPr id="10" name="对象 9"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資</a:t>
            </a:r>
            <a:r>
              <a:rPr lang="zh-CN" altLang="en-US" dirty="0" smtClean="0"/>
              <a:t>料清洗</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閻欣慈</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515532" y="1541834"/>
            <a:ext cx="5428068"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食譜原始樣貌</a:t>
            </a:r>
            <a:endParaRPr lang="zh-CN" altLang="en-US" b="1" dirty="0">
              <a:latin typeface="微软雅黑" panose="020B0503020204020204" pitchFamily="34" charset="-122"/>
              <a:ea typeface="微软雅黑" panose="020B0503020204020204" pitchFamily="34" charset="-122"/>
            </a:endParaRPr>
          </a:p>
        </p:txBody>
      </p:sp>
      <p:sp>
        <p:nvSpPr>
          <p:cNvPr id="6" name="矩形 5"/>
          <p:cNvSpPr/>
          <p:nvPr/>
        </p:nvSpPr>
        <p:spPr>
          <a:xfrm>
            <a:off x="6628249" y="1538459"/>
            <a:ext cx="4943982"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食譜清洗概念</a:t>
            </a:r>
            <a:endParaRPr lang="zh-CN" altLang="en-US"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569543" y="2398945"/>
            <a:ext cx="4943982" cy="2600712"/>
          </a:xfrm>
          <a:prstGeom prst="rect">
            <a:avLst/>
          </a:prstGeom>
          <a:noFill/>
        </p:spPr>
        <p:txBody>
          <a:bodyPr wrap="square" rtlCol="0">
            <a:spAutoFit/>
          </a:bodyPr>
          <a:lstStyle/>
          <a:p>
            <a:pPr>
              <a:spcAft>
                <a:spcPts val="600"/>
              </a:spcAft>
            </a:pPr>
            <a:r>
              <a:rPr lang="zh-TW" altLang="en-US" sz="1600" b="1" dirty="0">
                <a:latin typeface="微软雅黑" panose="020B0503020204020204" pitchFamily="34" charset="-122"/>
                <a:ea typeface="微软雅黑" panose="020B0503020204020204" pitchFamily="34" charset="-122"/>
              </a:rPr>
              <a:t>食材</a:t>
            </a:r>
            <a:endParaRPr lang="en-US" altLang="zh-TW" sz="1600" b="1" dirty="0">
              <a:latin typeface="微软雅黑" panose="020B0503020204020204" pitchFamily="34" charset="-122"/>
              <a:ea typeface="微软雅黑" panose="020B0503020204020204" pitchFamily="34" charset="-122"/>
            </a:endParaRPr>
          </a:p>
          <a:p>
            <a:pPr marL="285750" indent="-285750">
              <a:spcAft>
                <a:spcPts val="600"/>
              </a:spcAft>
              <a:buFont typeface="Arial" panose="020B0604020202020204" pitchFamily="34" charset="0"/>
              <a:buChar char="•"/>
            </a:pPr>
            <a:r>
              <a:rPr lang="zh-TW" altLang="en-US" sz="1600" dirty="0" smtClean="0">
                <a:latin typeface="微软雅黑" panose="020B0503020204020204" pitchFamily="34" charset="-122"/>
                <a:ea typeface="微软雅黑" panose="020B0503020204020204" pitchFamily="34" charset="-122"/>
              </a:rPr>
              <a:t>食</a:t>
            </a:r>
            <a:r>
              <a:rPr lang="zh-TW" altLang="en-US" sz="1600" dirty="0">
                <a:latin typeface="微软雅黑" panose="020B0503020204020204" pitchFamily="34" charset="-122"/>
                <a:ea typeface="微软雅黑" panose="020B0503020204020204" pitchFamily="34" charset="-122"/>
              </a:rPr>
              <a:t>材辭庫建立</a:t>
            </a:r>
            <a:endParaRPr lang="en-US" altLang="zh-TW" sz="1600" dirty="0">
              <a:latin typeface="微软雅黑" panose="020B0503020204020204" pitchFamily="34" charset="-122"/>
              <a:ea typeface="微软雅黑" panose="020B0503020204020204" pitchFamily="34" charset="-122"/>
            </a:endParaRPr>
          </a:p>
          <a:p>
            <a:pPr marL="285750" indent="-285750">
              <a:spcAft>
                <a:spcPts val="600"/>
              </a:spcAft>
              <a:buFont typeface="Arial" panose="020B0604020202020204" pitchFamily="34" charset="0"/>
              <a:buChar char="•"/>
            </a:pPr>
            <a:r>
              <a:rPr lang="zh-TW" altLang="en-US" sz="1600" dirty="0" smtClean="0">
                <a:latin typeface="微软雅黑" panose="020B0503020204020204" pitchFamily="34" charset="-122"/>
                <a:ea typeface="微软雅黑" panose="020B0503020204020204" pitchFamily="34" charset="-122"/>
              </a:rPr>
              <a:t>食</a:t>
            </a:r>
            <a:r>
              <a:rPr lang="zh-TW" altLang="en-US" sz="1600" dirty="0">
                <a:latin typeface="微软雅黑" panose="020B0503020204020204" pitchFamily="34" charset="-122"/>
                <a:ea typeface="微软雅黑" panose="020B0503020204020204" pitchFamily="34" charset="-122"/>
              </a:rPr>
              <a:t>材單位統一</a:t>
            </a:r>
            <a:endParaRPr lang="en-US" altLang="zh-TW" sz="1600" dirty="0">
              <a:latin typeface="微软雅黑" panose="020B0503020204020204" pitchFamily="34" charset="-122"/>
              <a:ea typeface="微软雅黑" panose="020B0503020204020204" pitchFamily="34" charset="-122"/>
            </a:endParaRPr>
          </a:p>
          <a:p>
            <a:pPr marL="285750" indent="-285750">
              <a:spcAft>
                <a:spcPts val="600"/>
              </a:spcAft>
              <a:buFont typeface="Arial" panose="020B0604020202020204" pitchFamily="34" charset="0"/>
              <a:buChar char="•"/>
            </a:pPr>
            <a:r>
              <a:rPr lang="zh-TW" altLang="en-US" sz="1600" dirty="0" smtClean="0">
                <a:latin typeface="微软雅黑" panose="020B0503020204020204" pitchFamily="34" charset="-122"/>
                <a:ea typeface="微软雅黑" panose="020B0503020204020204" pitchFamily="34" charset="-122"/>
              </a:rPr>
              <a:t>食</a:t>
            </a:r>
            <a:r>
              <a:rPr lang="zh-TW" altLang="en-US" sz="1600" dirty="0">
                <a:latin typeface="微软雅黑" panose="020B0503020204020204" pitchFamily="34" charset="-122"/>
                <a:ea typeface="微软雅黑" panose="020B0503020204020204" pitchFamily="34" charset="-122"/>
              </a:rPr>
              <a:t>材重量空值填補</a:t>
            </a:r>
            <a:endParaRPr lang="en-US" altLang="zh-TW" sz="1600" dirty="0">
              <a:latin typeface="微软雅黑" panose="020B0503020204020204" pitchFamily="34" charset="-122"/>
              <a:ea typeface="微软雅黑" panose="020B0503020204020204" pitchFamily="34" charset="-122"/>
            </a:endParaRPr>
          </a:p>
          <a:p>
            <a:pPr>
              <a:spcAft>
                <a:spcPts val="600"/>
              </a:spcAft>
            </a:pPr>
            <a:endParaRPr lang="en-US" altLang="zh-TW" sz="1600" u="sng" dirty="0">
              <a:latin typeface="微软雅黑" panose="020B0503020204020204" pitchFamily="34" charset="-122"/>
              <a:ea typeface="微软雅黑" panose="020B0503020204020204" pitchFamily="34" charset="-122"/>
            </a:endParaRPr>
          </a:p>
          <a:p>
            <a:pPr>
              <a:spcAft>
                <a:spcPts val="600"/>
              </a:spcAft>
            </a:pPr>
            <a:r>
              <a:rPr lang="zh-TW" altLang="en-US" sz="1600" b="1" dirty="0" smtClean="0">
                <a:latin typeface="微软雅黑" panose="020B0503020204020204" pitchFamily="34" charset="-122"/>
                <a:ea typeface="微软雅黑" panose="020B0503020204020204" pitchFamily="34" charset="-122"/>
              </a:rPr>
              <a:t>食</a:t>
            </a:r>
            <a:r>
              <a:rPr lang="zh-TW" altLang="en-US" sz="1600" b="1" dirty="0">
                <a:latin typeface="微软雅黑" panose="020B0503020204020204" pitchFamily="34" charset="-122"/>
                <a:ea typeface="微软雅黑" panose="020B0503020204020204" pitchFamily="34" charset="-122"/>
              </a:rPr>
              <a:t>譜名</a:t>
            </a:r>
            <a:endParaRPr lang="en-US" altLang="zh-TW" sz="1600" b="1" dirty="0">
              <a:latin typeface="微软雅黑" panose="020B0503020204020204" pitchFamily="34" charset="-122"/>
              <a:ea typeface="微软雅黑" panose="020B0503020204020204" pitchFamily="34" charset="-122"/>
            </a:endParaRPr>
          </a:p>
          <a:p>
            <a:pPr marL="285750" indent="-285750">
              <a:spcAft>
                <a:spcPts val="600"/>
              </a:spcAft>
              <a:buFont typeface="Arial" panose="020B0604020202020204" pitchFamily="34" charset="0"/>
              <a:buChar char="•"/>
            </a:pPr>
            <a:r>
              <a:rPr lang="zh-TW" altLang="en-US" sz="1600" dirty="0" smtClean="0">
                <a:latin typeface="微软雅黑" panose="020B0503020204020204" pitchFamily="34" charset="-122"/>
                <a:ea typeface="微软雅黑" panose="020B0503020204020204" pitchFamily="34" charset="-122"/>
              </a:rPr>
              <a:t>食</a:t>
            </a:r>
            <a:r>
              <a:rPr lang="zh-TW" altLang="en-US" sz="1600" dirty="0">
                <a:latin typeface="微软雅黑" panose="020B0503020204020204" pitchFamily="34" charset="-122"/>
                <a:ea typeface="微软雅黑" panose="020B0503020204020204" pitchFamily="34" charset="-122"/>
              </a:rPr>
              <a:t>譜贅字清除</a:t>
            </a:r>
            <a:endParaRPr lang="en-US" altLang="zh-TW" sz="1600" dirty="0">
              <a:latin typeface="微软雅黑" panose="020B0503020204020204" pitchFamily="34" charset="-122"/>
              <a:ea typeface="微软雅黑" panose="020B0503020204020204" pitchFamily="34" charset="-122"/>
            </a:endParaRPr>
          </a:p>
          <a:p>
            <a:pPr marL="285750" indent="-285750">
              <a:spcAft>
                <a:spcPts val="600"/>
              </a:spcAft>
              <a:buFont typeface="Arial" panose="020B0604020202020204" pitchFamily="34" charset="0"/>
              <a:buChar char="•"/>
            </a:pPr>
            <a:r>
              <a:rPr lang="zh-TW" altLang="en-US" sz="1600" dirty="0" smtClean="0">
                <a:latin typeface="微软雅黑" panose="020B0503020204020204" pitchFamily="34" charset="-122"/>
                <a:ea typeface="微软雅黑" panose="020B0503020204020204" pitchFamily="34" charset="-122"/>
              </a:rPr>
              <a:t>同名</a:t>
            </a:r>
            <a:r>
              <a:rPr lang="zh-TW" altLang="en-US" sz="1600" dirty="0">
                <a:latin typeface="微软雅黑" panose="020B0503020204020204" pitchFamily="34" charset="-122"/>
                <a:ea typeface="微软雅黑" panose="020B0503020204020204" pitchFamily="34" charset="-122"/>
              </a:rPr>
              <a:t>食譜處</a:t>
            </a:r>
            <a:r>
              <a:rPr lang="zh-TW" altLang="en-US" sz="1600" dirty="0" smtClean="0">
                <a:latin typeface="微软雅黑" panose="020B0503020204020204" pitchFamily="34" charset="-122"/>
                <a:ea typeface="微软雅黑" panose="020B0503020204020204" pitchFamily="34" charset="-122"/>
              </a:rPr>
              <a:t>理</a:t>
            </a:r>
            <a:endParaRPr lang="en-US" altLang="zh-TW" sz="1600" dirty="0">
              <a:latin typeface="微软雅黑" panose="020B0503020204020204" pitchFamily="34" charset="-122"/>
              <a:ea typeface="微软雅黑" panose="020B0503020204020204" pitchFamily="34" charset="-122"/>
            </a:endParaRPr>
          </a:p>
        </p:txBody>
      </p:sp>
      <p:pic>
        <p:nvPicPr>
          <p:cNvPr id="8" name="圖片 5"/>
          <p:cNvPicPr>
            <a:picLocks noChangeAspect="1"/>
          </p:cNvPicPr>
          <p:nvPr/>
        </p:nvPicPr>
        <p:blipFill>
          <a:blip r:embed="rId13"/>
          <a:stretch>
            <a:fillRect/>
          </a:stretch>
        </p:blipFill>
        <p:spPr>
          <a:xfrm>
            <a:off x="257202" y="3153378"/>
            <a:ext cx="6012942" cy="2401565"/>
          </a:xfrm>
          <a:prstGeom prst="rect">
            <a:avLst/>
          </a:prstGeom>
        </p:spPr>
      </p:pic>
      <p:pic>
        <p:nvPicPr>
          <p:cNvPr id="9" name="圖片 6"/>
          <p:cNvPicPr>
            <a:picLocks noChangeAspect="1"/>
          </p:cNvPicPr>
          <p:nvPr/>
        </p:nvPicPr>
        <p:blipFill>
          <a:blip r:embed="rId14"/>
          <a:stretch>
            <a:fillRect/>
          </a:stretch>
        </p:blipFill>
        <p:spPr>
          <a:xfrm>
            <a:off x="257200" y="2334299"/>
            <a:ext cx="6012938" cy="767276"/>
          </a:xfrm>
          <a:prstGeom prst="rect">
            <a:avLst/>
          </a:prstGeom>
        </p:spPr>
      </p:pic>
      <p:sp>
        <p:nvSpPr>
          <p:cNvPr id="17" name="矩形 16"/>
          <p:cNvSpPr/>
          <p:nvPr/>
        </p:nvSpPr>
        <p:spPr>
          <a:xfrm>
            <a:off x="402139" y="3721391"/>
            <a:ext cx="1344570" cy="412769"/>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8" name="矩形 17"/>
          <p:cNvSpPr/>
          <p:nvPr/>
        </p:nvSpPr>
        <p:spPr>
          <a:xfrm>
            <a:off x="3355711" y="4752250"/>
            <a:ext cx="558940" cy="494814"/>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9" name="矩形 18"/>
          <p:cNvSpPr/>
          <p:nvPr/>
        </p:nvSpPr>
        <p:spPr>
          <a:xfrm>
            <a:off x="5334000" y="5036179"/>
            <a:ext cx="803118" cy="243100"/>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0" name="矩形 19"/>
          <p:cNvSpPr/>
          <p:nvPr/>
        </p:nvSpPr>
        <p:spPr>
          <a:xfrm>
            <a:off x="5723087" y="5334201"/>
            <a:ext cx="441025" cy="181821"/>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1" name="矩形 20"/>
          <p:cNvSpPr/>
          <p:nvPr/>
        </p:nvSpPr>
        <p:spPr>
          <a:xfrm>
            <a:off x="2027701" y="5059323"/>
            <a:ext cx="1163733" cy="218258"/>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1429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2548" name="think-cell 幻灯片" r:id="rId6" imgW="444" imgH="443" progId="TCLayout.ActiveDocument.1">
                  <p:embed/>
                </p:oleObj>
              </mc:Choice>
              <mc:Fallback>
                <p:oleObj name="think-cell 幻灯片" r:id="rId6" imgW="444" imgH="443"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smtClean="0"/>
              <a:t>食材清洗：</a:t>
            </a:r>
            <a:r>
              <a:rPr lang="zh-TW" altLang="en-US" dirty="0" smtClean="0"/>
              <a:t>自</a:t>
            </a:r>
            <a:r>
              <a:rPr lang="zh-TW" altLang="en-US" dirty="0"/>
              <a:t>定義</a:t>
            </a:r>
            <a:r>
              <a:rPr lang="zh-CN" altLang="en-US" dirty="0" smtClean="0"/>
              <a:t>食材詞庫建立</a:t>
            </a:r>
            <a:endParaRPr lang="zh-CN" altLang="en-US" dirty="0"/>
          </a:p>
        </p:txBody>
      </p:sp>
      <p:graphicFrame>
        <p:nvGraphicFramePr>
          <p:cNvPr id="4"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閻欣慈</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3626784" y="1702212"/>
            <a:ext cx="4122991"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a:latin typeface="微软雅黑" panose="020B0503020204020204" pitchFamily="34" charset="-122"/>
                <a:ea typeface="微软雅黑" panose="020B0503020204020204" pitchFamily="34" charset="-122"/>
              </a:rPr>
              <a:t>調味料及食材分離 </a:t>
            </a:r>
            <a:endParaRPr lang="zh-TW" altLang="en-US"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07702" y="2282966"/>
            <a:ext cx="1651414" cy="338554"/>
          </a:xfrm>
          <a:prstGeom prst="rect">
            <a:avLst/>
          </a:prstGeom>
          <a:noFill/>
        </p:spPr>
        <p:txBody>
          <a:bodyPr wrap="none" rtlCol="0">
            <a:spAutoFit/>
          </a:bodyPr>
          <a:lstStyle/>
          <a:p>
            <a:pPr marL="285750" indent="-285750">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RE, </a:t>
            </a:r>
            <a:r>
              <a:rPr lang="zh-CN" altLang="en-US" sz="1600" dirty="0">
                <a:latin typeface="微软雅黑" panose="020B0503020204020204" pitchFamily="34" charset="-122"/>
                <a:ea typeface="微软雅黑" panose="020B0503020204020204" pitchFamily="34" charset="-122"/>
              </a:rPr>
              <a:t>詞頻統計</a:t>
            </a:r>
          </a:p>
        </p:txBody>
      </p:sp>
      <p:sp>
        <p:nvSpPr>
          <p:cNvPr id="9" name="矩形 8"/>
          <p:cNvSpPr/>
          <p:nvPr/>
        </p:nvSpPr>
        <p:spPr>
          <a:xfrm>
            <a:off x="707702" y="1704257"/>
            <a:ext cx="2652382"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软雅黑" panose="020B0503020204020204" pitchFamily="34" charset="-122"/>
                <a:ea typeface="微软雅黑" panose="020B0503020204020204" pitchFamily="34" charset="-122"/>
              </a:rPr>
              <a:t>圖示及贅字清理</a:t>
            </a:r>
          </a:p>
        </p:txBody>
      </p:sp>
      <p:pic>
        <p:nvPicPr>
          <p:cNvPr id="10" name="圖片 2"/>
          <p:cNvPicPr>
            <a:picLocks noChangeAspect="1"/>
          </p:cNvPicPr>
          <p:nvPr/>
        </p:nvPicPr>
        <p:blipFill>
          <a:blip r:embed="rId13"/>
          <a:stretch>
            <a:fillRect/>
          </a:stretch>
        </p:blipFill>
        <p:spPr>
          <a:xfrm>
            <a:off x="287759" y="2887707"/>
            <a:ext cx="3072326" cy="463331"/>
          </a:xfrm>
          <a:prstGeom prst="rect">
            <a:avLst/>
          </a:prstGeom>
        </p:spPr>
      </p:pic>
      <p:pic>
        <p:nvPicPr>
          <p:cNvPr id="11" name="圖片 3"/>
          <p:cNvPicPr>
            <a:picLocks noChangeAspect="1"/>
          </p:cNvPicPr>
          <p:nvPr/>
        </p:nvPicPr>
        <p:blipFill rotWithShape="1">
          <a:blip r:embed="rId14"/>
          <a:srcRect b="9952"/>
          <a:stretch/>
        </p:blipFill>
        <p:spPr>
          <a:xfrm>
            <a:off x="1128597" y="3447495"/>
            <a:ext cx="1390650" cy="1578188"/>
          </a:xfrm>
          <a:prstGeom prst="rect">
            <a:avLst/>
          </a:prstGeom>
        </p:spPr>
      </p:pic>
      <p:sp>
        <p:nvSpPr>
          <p:cNvPr id="14" name="矩形 13"/>
          <p:cNvSpPr/>
          <p:nvPr/>
        </p:nvSpPr>
        <p:spPr>
          <a:xfrm>
            <a:off x="8016475" y="1702211"/>
            <a:ext cx="1633740"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微软雅黑" panose="020B0503020204020204" pitchFamily="34" charset="-122"/>
                <a:ea typeface="微软雅黑" panose="020B0503020204020204" pitchFamily="34" charset="-122"/>
              </a:rPr>
              <a:t>建立詞</a:t>
            </a:r>
            <a:r>
              <a:rPr lang="zh-TW" altLang="en-US" b="1" dirty="0">
                <a:latin typeface="微软雅黑" panose="020B0503020204020204" pitchFamily="34" charset="-122"/>
                <a:ea typeface="微软雅黑" panose="020B0503020204020204" pitchFamily="34" charset="-122"/>
              </a:rPr>
              <a:t>庫 </a:t>
            </a:r>
          </a:p>
        </p:txBody>
      </p:sp>
      <p:pic>
        <p:nvPicPr>
          <p:cNvPr id="15" name="圖片 19"/>
          <p:cNvPicPr>
            <a:picLocks noChangeAspect="1"/>
          </p:cNvPicPr>
          <p:nvPr/>
        </p:nvPicPr>
        <p:blipFill rotWithShape="1">
          <a:blip r:embed="rId15"/>
          <a:srcRect t="4905"/>
          <a:stretch/>
        </p:blipFill>
        <p:spPr>
          <a:xfrm>
            <a:off x="8310282" y="2887707"/>
            <a:ext cx="1143623" cy="2697765"/>
          </a:xfrm>
          <a:prstGeom prst="rect">
            <a:avLst/>
          </a:prstGeom>
        </p:spPr>
      </p:pic>
      <p:sp>
        <p:nvSpPr>
          <p:cNvPr id="16" name="矩形 15"/>
          <p:cNvSpPr/>
          <p:nvPr/>
        </p:nvSpPr>
        <p:spPr>
          <a:xfrm>
            <a:off x="9916915" y="1702210"/>
            <a:ext cx="1633740"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數據清洗量</a:t>
            </a:r>
            <a:endParaRPr lang="zh-TW" altLang="en-US" b="1"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9828191" y="2957638"/>
            <a:ext cx="1811188" cy="2559537"/>
            <a:chOff x="9828191" y="2450070"/>
            <a:chExt cx="1811188" cy="2559537"/>
          </a:xfrm>
        </p:grpSpPr>
        <p:graphicFrame>
          <p:nvGraphicFramePr>
            <p:cNvPr id="17" name="图示 16"/>
            <p:cNvGraphicFramePr/>
            <p:nvPr>
              <p:extLst/>
            </p:nvPr>
          </p:nvGraphicFramePr>
          <p:xfrm>
            <a:off x="9828191" y="2450070"/>
            <a:ext cx="1811188" cy="2559537"/>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8" name="矩形 17"/>
            <p:cNvSpPr/>
            <p:nvPr/>
          </p:nvSpPr>
          <p:spPr>
            <a:xfrm>
              <a:off x="10198293" y="4038600"/>
              <a:ext cx="1066800" cy="632460"/>
            </a:xfrm>
            <a:prstGeom prst="rect">
              <a:avLst/>
            </a:prstGeom>
            <a:solidFill>
              <a:srgbClr val="F2E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3626784" y="2307220"/>
            <a:ext cx="1499128"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smtClean="0">
                <a:latin typeface="微软雅黑" panose="020B0503020204020204" pitchFamily="34" charset="-122"/>
                <a:ea typeface="微软雅黑" panose="020B0503020204020204" pitchFamily="34" charset="-122"/>
              </a:rPr>
              <a:t>調味料詞袋</a:t>
            </a:r>
            <a:endParaRPr lang="zh-TW" altLang="en-US" sz="16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8016475" y="2288167"/>
            <a:ext cx="1293944"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同義詞庫</a:t>
            </a:r>
            <a:endParaRPr lang="zh-TW" altLang="en-US" sz="16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9916915" y="2307220"/>
            <a:ext cx="1293944"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三</a:t>
            </a:r>
            <a:r>
              <a:rPr lang="zh-CN" altLang="en-US" sz="1600" dirty="0" smtClean="0">
                <a:latin typeface="微软雅黑" panose="020B0503020204020204" pitchFamily="34" charset="-122"/>
                <a:ea typeface="微软雅黑" panose="020B0503020204020204" pitchFamily="34" charset="-122"/>
              </a:rPr>
              <a:t>步清洗</a:t>
            </a:r>
            <a:endParaRPr lang="zh-TW" altLang="en-US" sz="16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10114866" y="2925808"/>
            <a:ext cx="1237838" cy="523220"/>
          </a:xfrm>
          <a:prstGeom prst="rect">
            <a:avLst/>
          </a:prstGeom>
          <a:noFill/>
        </p:spPr>
        <p:txBody>
          <a:bodyPr wrap="none" rtlCol="0">
            <a:spAutoFit/>
          </a:bodyPr>
          <a:lstStyle/>
          <a:p>
            <a:pPr algn="ctr"/>
            <a:r>
              <a:rPr lang="zh-CN" altLang="en-US" sz="1400" dirty="0" smtClean="0">
                <a:latin typeface="微软雅黑" panose="020B0503020204020204" pitchFamily="34" charset="-122"/>
                <a:ea typeface="微软雅黑" panose="020B0503020204020204" pitchFamily="34" charset="-122"/>
              </a:rPr>
              <a:t>食材</a:t>
            </a:r>
            <a:r>
              <a:rPr lang="en-US" altLang="zh-CN" sz="1400" dirty="0">
                <a:latin typeface="微软雅黑" panose="020B0503020204020204" pitchFamily="34" charset="-122"/>
                <a:ea typeface="微软雅黑" panose="020B0503020204020204" pitchFamily="34" charset="-122"/>
              </a:rPr>
              <a:t>&amp;</a:t>
            </a:r>
            <a:r>
              <a:rPr lang="zh-CN" altLang="en-US" sz="1400" dirty="0" smtClean="0">
                <a:latin typeface="微软雅黑" panose="020B0503020204020204" pitchFamily="34" charset="-122"/>
                <a:ea typeface="微软雅黑" panose="020B0503020204020204" pitchFamily="34" charset="-122"/>
              </a:rPr>
              <a:t>調味料</a:t>
            </a:r>
            <a:endParaRPr lang="en-US" altLang="zh-TW" sz="1400" dirty="0" smtClean="0">
              <a:latin typeface="微软雅黑" panose="020B0503020204020204" pitchFamily="34" charset="-122"/>
              <a:ea typeface="微软雅黑" panose="020B0503020204020204" pitchFamily="34" charset="-122"/>
            </a:endParaRPr>
          </a:p>
          <a:p>
            <a:pPr algn="ctr"/>
            <a:r>
              <a:rPr lang="en-US" altLang="zh-TW" sz="1400" dirty="0" smtClean="0">
                <a:latin typeface="微软雅黑" panose="020B0503020204020204" pitchFamily="34" charset="-122"/>
                <a:ea typeface="微软雅黑" panose="020B0503020204020204" pitchFamily="34" charset="-122"/>
              </a:rPr>
              <a:t>80,000+</a:t>
            </a:r>
            <a:endParaRPr lang="zh-TW" altLang="en-US" sz="14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0416230" y="4621570"/>
            <a:ext cx="1225207" cy="738664"/>
          </a:xfrm>
          <a:prstGeom prst="rect">
            <a:avLst/>
          </a:prstGeom>
          <a:noFill/>
        </p:spPr>
        <p:txBody>
          <a:bodyPr wrap="none" rtlCol="0">
            <a:spAutoFit/>
          </a:bodyPr>
          <a:lstStyle/>
          <a:p>
            <a:r>
              <a:rPr lang="zh-TW" altLang="en-US" sz="1400" dirty="0">
                <a:latin typeface="微软雅黑" panose="020B0503020204020204" pitchFamily="34" charset="-122"/>
                <a:ea typeface="微软雅黑" panose="020B0503020204020204" pitchFamily="34" charset="-122"/>
              </a:rPr>
              <a:t>食</a:t>
            </a:r>
            <a:r>
              <a:rPr lang="zh-TW" altLang="en-US" sz="1400" dirty="0" smtClean="0">
                <a:latin typeface="微软雅黑" panose="020B0503020204020204" pitchFamily="34" charset="-122"/>
                <a:ea typeface="微软雅黑" panose="020B0503020204020204" pitchFamily="34" charset="-122"/>
              </a:rPr>
              <a:t>材</a:t>
            </a:r>
            <a:r>
              <a:rPr lang="en-US" altLang="zh-TW" sz="1400" dirty="0" smtClean="0">
                <a:latin typeface="微软雅黑" panose="020B0503020204020204" pitchFamily="34" charset="-122"/>
                <a:ea typeface="微软雅黑" panose="020B0503020204020204" pitchFamily="34" charset="-122"/>
              </a:rPr>
              <a:t>674</a:t>
            </a:r>
          </a:p>
          <a:p>
            <a:r>
              <a:rPr lang="zh-TW" altLang="en-US" sz="1400" dirty="0" smtClean="0">
                <a:latin typeface="微软雅黑" panose="020B0503020204020204" pitchFamily="34" charset="-122"/>
                <a:ea typeface="微软雅黑" panose="020B0503020204020204" pitchFamily="34" charset="-122"/>
              </a:rPr>
              <a:t>調味料</a:t>
            </a:r>
            <a:r>
              <a:rPr lang="en-US" altLang="zh-TW" sz="1400" dirty="0" smtClean="0">
                <a:latin typeface="微软雅黑" panose="020B0503020204020204" pitchFamily="34" charset="-122"/>
                <a:ea typeface="微软雅黑" panose="020B0503020204020204" pitchFamily="34" charset="-122"/>
              </a:rPr>
              <a:t>217</a:t>
            </a:r>
          </a:p>
          <a:p>
            <a:r>
              <a:rPr lang="en-US" altLang="zh-TW" sz="1400" dirty="0" smtClean="0">
                <a:latin typeface="微软雅黑" panose="020B0503020204020204" pitchFamily="34" charset="-122"/>
                <a:ea typeface="微软雅黑" panose="020B0503020204020204" pitchFamily="34" charset="-122"/>
              </a:rPr>
              <a:t>TOTAL ~900</a:t>
            </a:r>
            <a:endParaRPr lang="zh-TW" altLang="en-US" sz="1400" dirty="0">
              <a:latin typeface="微软雅黑" panose="020B0503020204020204" pitchFamily="34" charset="-122"/>
              <a:ea typeface="微软雅黑" panose="020B0503020204020204" pitchFamily="34" charset="-122"/>
            </a:endParaRPr>
          </a:p>
        </p:txBody>
      </p:sp>
      <p:pic>
        <p:nvPicPr>
          <p:cNvPr id="12" name="圖片 11"/>
          <p:cNvPicPr>
            <a:picLocks noChangeAspect="1"/>
          </p:cNvPicPr>
          <p:nvPr/>
        </p:nvPicPr>
        <p:blipFill>
          <a:blip r:embed="rId21"/>
          <a:stretch>
            <a:fillRect/>
          </a:stretch>
        </p:blipFill>
        <p:spPr>
          <a:xfrm>
            <a:off x="3646760" y="2887707"/>
            <a:ext cx="4309794" cy="1294842"/>
          </a:xfrm>
          <a:prstGeom prst="rect">
            <a:avLst/>
          </a:prstGeom>
        </p:spPr>
      </p:pic>
    </p:spTree>
    <p:extLst>
      <p:ext uri="{BB962C8B-B14F-4D97-AF65-F5344CB8AC3E}">
        <p14:creationId xmlns:p14="http://schemas.microsoft.com/office/powerpoint/2010/main" val="139448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3572" name="think-cell 幻灯片" r:id="rId6" imgW="444" imgH="443" progId="TCLayout.ActiveDocument.1">
                  <p:embed/>
                </p:oleObj>
              </mc:Choice>
              <mc:Fallback>
                <p:oleObj name="think-cell 幻灯片" r:id="rId6" imgW="444" imgH="443"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smtClean="0"/>
              <a:t>食材清洗：單位統一及空值填補</a:t>
            </a:r>
            <a:endParaRPr lang="zh-CN" altLang="en-US" dirty="0"/>
          </a:p>
        </p:txBody>
      </p:sp>
      <p:sp>
        <p:nvSpPr>
          <p:cNvPr id="4" name="矩形 3"/>
          <p:cNvSpPr/>
          <p:nvPr/>
        </p:nvSpPr>
        <p:spPr>
          <a:xfrm>
            <a:off x="575649" y="1823189"/>
            <a:ext cx="4391039"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软雅黑" panose="020B0503020204020204" pitchFamily="34" charset="-122"/>
                <a:ea typeface="微软雅黑" panose="020B0503020204020204" pitchFamily="34" charset="-122"/>
              </a:rPr>
              <a:t>食材單位統一</a:t>
            </a:r>
            <a:endParaRPr lang="zh-CN" altLang="en-US" b="1" dirty="0">
              <a:latin typeface="微软雅黑" panose="020B0503020204020204" pitchFamily="34" charset="-122"/>
              <a:ea typeface="微软雅黑" panose="020B0503020204020204" pitchFamily="34" charset="-122"/>
            </a:endParaRPr>
          </a:p>
        </p:txBody>
      </p:sp>
      <p:sp>
        <p:nvSpPr>
          <p:cNvPr id="5" name="矩形 4"/>
          <p:cNvSpPr/>
          <p:nvPr/>
        </p:nvSpPr>
        <p:spPr>
          <a:xfrm>
            <a:off x="575649" y="3589870"/>
            <a:ext cx="4391040"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软雅黑" panose="020B0503020204020204" pitchFamily="34" charset="-122"/>
                <a:ea typeface="微软雅黑" panose="020B0503020204020204" pitchFamily="34" charset="-122"/>
              </a:rPr>
              <a:t>食材重量空值填補</a:t>
            </a:r>
          </a:p>
        </p:txBody>
      </p:sp>
      <p:sp>
        <p:nvSpPr>
          <p:cNvPr id="6" name="文本框 5"/>
          <p:cNvSpPr txBox="1"/>
          <p:nvPr/>
        </p:nvSpPr>
        <p:spPr>
          <a:xfrm>
            <a:off x="575649" y="2392871"/>
            <a:ext cx="3951723"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rPr>
              <a:t>將單位統一為 公克</a:t>
            </a:r>
            <a:r>
              <a:rPr lang="en-US" altLang="zh-TW" sz="1600" dirty="0">
                <a:latin typeface="微软雅黑" panose="020B0503020204020204" pitchFamily="34" charset="-122"/>
                <a:ea typeface="微软雅黑" panose="020B0503020204020204" pitchFamily="34" charset="-122"/>
              </a:rPr>
              <a:t>(gram) </a:t>
            </a:r>
            <a:r>
              <a:rPr lang="zh-TW" altLang="en-US" sz="1600" dirty="0">
                <a:latin typeface="微软雅黑" panose="020B0503020204020204" pitchFamily="34" charset="-122"/>
                <a:ea typeface="微软雅黑" panose="020B0503020204020204" pitchFamily="34" charset="-122"/>
              </a:rPr>
              <a:t>及 毫升</a:t>
            </a:r>
            <a:r>
              <a:rPr lang="en-US" altLang="zh-TW" sz="1600" dirty="0">
                <a:latin typeface="微软雅黑" panose="020B0503020204020204" pitchFamily="34" charset="-122"/>
                <a:ea typeface="微软雅黑" panose="020B0503020204020204" pitchFamily="34" charset="-122"/>
              </a:rPr>
              <a:t>(ml)</a:t>
            </a:r>
          </a:p>
        </p:txBody>
      </p:sp>
      <p:sp>
        <p:nvSpPr>
          <p:cNvPr id="7" name="文本框 6"/>
          <p:cNvSpPr txBox="1"/>
          <p:nvPr/>
        </p:nvSpPr>
        <p:spPr>
          <a:xfrm>
            <a:off x="575649" y="4228359"/>
            <a:ext cx="4943982" cy="338554"/>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rPr>
              <a:t>計算每一食材平均值成為補值依據</a:t>
            </a:r>
          </a:p>
        </p:txBody>
      </p:sp>
      <p:graphicFrame>
        <p:nvGraphicFramePr>
          <p:cNvPr id="8"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閻欣慈</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圖片 2"/>
          <p:cNvPicPr>
            <a:picLocks noChangeAspect="1"/>
          </p:cNvPicPr>
          <p:nvPr/>
        </p:nvPicPr>
        <p:blipFill rotWithShape="1">
          <a:blip r:embed="rId13"/>
          <a:srcRect t="951" b="21291"/>
          <a:stretch/>
        </p:blipFill>
        <p:spPr>
          <a:xfrm>
            <a:off x="6050854" y="1606172"/>
            <a:ext cx="5458061" cy="1403451"/>
          </a:xfrm>
          <a:prstGeom prst="rect">
            <a:avLst/>
          </a:prstGeom>
        </p:spPr>
      </p:pic>
      <p:pic>
        <p:nvPicPr>
          <p:cNvPr id="11" name="圖片 4"/>
          <p:cNvPicPr>
            <a:picLocks noChangeAspect="1"/>
          </p:cNvPicPr>
          <p:nvPr/>
        </p:nvPicPr>
        <p:blipFill>
          <a:blip r:embed="rId14"/>
          <a:stretch>
            <a:fillRect/>
          </a:stretch>
        </p:blipFill>
        <p:spPr>
          <a:xfrm>
            <a:off x="6093480" y="3961410"/>
            <a:ext cx="5559710" cy="1174101"/>
          </a:xfrm>
          <a:prstGeom prst="rect">
            <a:avLst/>
          </a:prstGeom>
        </p:spPr>
      </p:pic>
      <p:sp>
        <p:nvSpPr>
          <p:cNvPr id="12" name="等腰三角形 11"/>
          <p:cNvSpPr/>
          <p:nvPr/>
        </p:nvSpPr>
        <p:spPr>
          <a:xfrm rot="10800000">
            <a:off x="8237836" y="3313655"/>
            <a:ext cx="2091122" cy="34372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8711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96" name="think-cell 幻灯片" r:id="rId7" imgW="444" imgH="443" progId="TCLayout.ActiveDocument.1">
                  <p:embed/>
                </p:oleObj>
              </mc:Choice>
              <mc:Fallback>
                <p:oleObj name="think-cell 幻灯片" r:id="rId7" imgW="444" imgH="443" progId="TCLayout.ActiveDocument.1">
                  <p:embed/>
                  <p:pic>
                    <p:nvPicPr>
                      <p:cNvPr id="3" name="对象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smtClean="0"/>
              <a:t>食譜</a:t>
            </a:r>
            <a:r>
              <a:rPr lang="zh-TW" altLang="en-US" dirty="0"/>
              <a:t>名</a:t>
            </a:r>
            <a:r>
              <a:rPr lang="zh-CN" altLang="en-US" dirty="0" smtClean="0"/>
              <a:t>清洗</a:t>
            </a:r>
            <a:endParaRPr lang="zh-CN" altLang="en-US" dirty="0"/>
          </a:p>
        </p:txBody>
      </p:sp>
      <p:pic>
        <p:nvPicPr>
          <p:cNvPr id="7" name="圖片 1"/>
          <p:cNvPicPr>
            <a:picLocks noChangeAspect="1"/>
          </p:cNvPicPr>
          <p:nvPr/>
        </p:nvPicPr>
        <p:blipFill>
          <a:blip r:embed="rId9"/>
          <a:stretch>
            <a:fillRect/>
          </a:stretch>
        </p:blipFill>
        <p:spPr>
          <a:xfrm>
            <a:off x="411752" y="3423777"/>
            <a:ext cx="1916094" cy="2012587"/>
          </a:xfrm>
          <a:prstGeom prst="rect">
            <a:avLst/>
          </a:prstGeom>
        </p:spPr>
      </p:pic>
      <p:pic>
        <p:nvPicPr>
          <p:cNvPr id="8" name="圖片 2"/>
          <p:cNvPicPr>
            <a:picLocks noChangeAspect="1"/>
          </p:cNvPicPr>
          <p:nvPr/>
        </p:nvPicPr>
        <p:blipFill>
          <a:blip r:embed="rId10"/>
          <a:stretch>
            <a:fillRect/>
          </a:stretch>
        </p:blipFill>
        <p:spPr>
          <a:xfrm>
            <a:off x="2396233" y="3423331"/>
            <a:ext cx="1916094" cy="2013287"/>
          </a:xfrm>
          <a:prstGeom prst="rect">
            <a:avLst/>
          </a:prstGeom>
        </p:spPr>
      </p:pic>
      <p:pic>
        <p:nvPicPr>
          <p:cNvPr id="9" name="圖片 7"/>
          <p:cNvPicPr>
            <a:picLocks noChangeAspect="1"/>
          </p:cNvPicPr>
          <p:nvPr/>
        </p:nvPicPr>
        <p:blipFill>
          <a:blip r:embed="rId11"/>
          <a:stretch>
            <a:fillRect/>
          </a:stretch>
        </p:blipFill>
        <p:spPr>
          <a:xfrm>
            <a:off x="4400039" y="3423331"/>
            <a:ext cx="1916094" cy="2023060"/>
          </a:xfrm>
          <a:prstGeom prst="rect">
            <a:avLst/>
          </a:prstGeom>
        </p:spPr>
      </p:pic>
      <p:sp>
        <p:nvSpPr>
          <p:cNvPr id="10" name="矩形 9"/>
          <p:cNvSpPr/>
          <p:nvPr/>
        </p:nvSpPr>
        <p:spPr>
          <a:xfrm>
            <a:off x="575638" y="1823189"/>
            <a:ext cx="4391039"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食</a:t>
            </a:r>
            <a:r>
              <a:rPr lang="zh-CN" altLang="en-US" b="1" dirty="0" smtClean="0">
                <a:latin typeface="微软雅黑" panose="020B0503020204020204" pitchFamily="34" charset="-122"/>
                <a:ea typeface="微软雅黑" panose="020B0503020204020204" pitchFamily="34" charset="-122"/>
              </a:rPr>
              <a:t>材缺值</a:t>
            </a:r>
            <a:r>
              <a:rPr lang="en-US" altLang="zh-CN" b="1" dirty="0" smtClean="0">
                <a:latin typeface="微软雅黑" panose="020B0503020204020204" pitchFamily="34" charset="-122"/>
                <a:ea typeface="微软雅黑" panose="020B0503020204020204" pitchFamily="34" charset="-122"/>
              </a:rPr>
              <a:t>&amp;</a:t>
            </a:r>
            <a:r>
              <a:rPr lang="zh-CN" altLang="en-US" b="1" dirty="0" smtClean="0">
                <a:latin typeface="微软雅黑" panose="020B0503020204020204" pitchFamily="34" charset="-122"/>
                <a:ea typeface="微软雅黑" panose="020B0503020204020204" pitchFamily="34" charset="-122"/>
              </a:rPr>
              <a:t>同名食譜刪除</a:t>
            </a:r>
            <a:endParaRPr lang="zh-CN" altLang="en-US"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75638" y="2887039"/>
            <a:ext cx="2730235"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rPr>
              <a:t>同名食譜取食材數最多者</a:t>
            </a:r>
          </a:p>
        </p:txBody>
      </p:sp>
      <p:graphicFrame>
        <p:nvGraphicFramePr>
          <p:cNvPr id="12"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3"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閻欣慈</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6661769" y="1819814"/>
            <a:ext cx="4391039"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食</a:t>
            </a:r>
            <a:r>
              <a:rPr lang="zh-CN" altLang="en-US" b="1" dirty="0" smtClean="0">
                <a:latin typeface="微软雅黑" panose="020B0503020204020204" pitchFamily="34" charset="-122"/>
                <a:ea typeface="微软雅黑" panose="020B0503020204020204" pitchFamily="34" charset="-122"/>
              </a:rPr>
              <a:t>譜清洗數量</a:t>
            </a:r>
            <a:endParaRPr lang="zh-CN" altLang="en-US"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575638" y="2392871"/>
            <a:ext cx="2730235"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rPr>
              <a:t>無食材之食譜無分析價值</a:t>
            </a:r>
          </a:p>
        </p:txBody>
      </p:sp>
      <p:grpSp>
        <p:nvGrpSpPr>
          <p:cNvPr id="24" name="组合 23"/>
          <p:cNvGrpSpPr/>
          <p:nvPr/>
        </p:nvGrpSpPr>
        <p:grpSpPr>
          <a:xfrm>
            <a:off x="6418385" y="2410456"/>
            <a:ext cx="4738821" cy="2259070"/>
            <a:chOff x="9828191" y="2450070"/>
            <a:chExt cx="1811188" cy="2559537"/>
          </a:xfrm>
        </p:grpSpPr>
        <p:graphicFrame>
          <p:nvGraphicFramePr>
            <p:cNvPr id="25" name="图示 24"/>
            <p:cNvGraphicFramePr/>
            <p:nvPr>
              <p:extLst/>
            </p:nvPr>
          </p:nvGraphicFramePr>
          <p:xfrm>
            <a:off x="9828191" y="2450070"/>
            <a:ext cx="1811188" cy="255953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6" name="矩形 25"/>
            <p:cNvSpPr/>
            <p:nvPr/>
          </p:nvSpPr>
          <p:spPr>
            <a:xfrm>
              <a:off x="10200385" y="4298073"/>
              <a:ext cx="1066800" cy="632460"/>
            </a:xfrm>
            <a:prstGeom prst="rect">
              <a:avLst/>
            </a:prstGeom>
            <a:solidFill>
              <a:srgbClr val="F2E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7751297" y="2582483"/>
            <a:ext cx="2073003" cy="523220"/>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食</a:t>
            </a:r>
            <a:r>
              <a:rPr lang="zh-CN" altLang="en-US" sz="1400" dirty="0" smtClean="0">
                <a:latin typeface="微软雅黑" panose="020B0503020204020204" pitchFamily="34" charset="-122"/>
                <a:ea typeface="微软雅黑" panose="020B0503020204020204" pitchFamily="34" charset="-122"/>
              </a:rPr>
              <a:t>譜：</a:t>
            </a:r>
            <a:r>
              <a:rPr lang="en-US" altLang="zh-CN" sz="1400" dirty="0" smtClean="0">
                <a:latin typeface="微软雅黑" panose="020B0503020204020204" pitchFamily="34" charset="-122"/>
                <a:ea typeface="微软雅黑" panose="020B0503020204020204" pitchFamily="34" charset="-122"/>
              </a:rPr>
              <a:t>242,832</a:t>
            </a:r>
          </a:p>
          <a:p>
            <a:pPr algn="ctr"/>
            <a:r>
              <a:rPr lang="zh-CN" altLang="en-US" sz="1400" dirty="0">
                <a:latin typeface="微软雅黑" panose="020B0503020204020204" pitchFamily="34" charset="-122"/>
                <a:ea typeface="微软雅黑" panose="020B0503020204020204" pitchFamily="34" charset="-122"/>
              </a:rPr>
              <a:t>食</a:t>
            </a:r>
            <a:r>
              <a:rPr lang="zh-CN" altLang="en-US" sz="1400" dirty="0" smtClean="0">
                <a:latin typeface="微软雅黑" panose="020B0503020204020204" pitchFamily="34" charset="-122"/>
                <a:ea typeface="微软雅黑" panose="020B0503020204020204" pitchFamily="34" charset="-122"/>
              </a:rPr>
              <a:t>材</a:t>
            </a:r>
            <a:r>
              <a:rPr lang="en-US" altLang="zh-TW" sz="1400" dirty="0" smtClean="0">
                <a:latin typeface="微软雅黑" panose="020B0503020204020204" pitchFamily="34" charset="-122"/>
                <a:ea typeface="微软雅黑" panose="020B0503020204020204" pitchFamily="34" charset="-122"/>
              </a:rPr>
              <a:t>+</a:t>
            </a:r>
            <a:r>
              <a:rPr lang="zh-TW" altLang="en-US" sz="1400" dirty="0" smtClean="0">
                <a:latin typeface="微软雅黑" panose="020B0503020204020204" pitchFamily="34" charset="-122"/>
                <a:ea typeface="微软雅黑" panose="020B0503020204020204" pitchFamily="34" charset="-122"/>
              </a:rPr>
              <a:t>調味料</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solidFill>
                  <a:srgbClr val="E9DCD3"/>
                </a:solidFill>
                <a:latin typeface="微软雅黑" panose="020B0503020204020204" pitchFamily="34" charset="-122"/>
                <a:ea typeface="微软雅黑" panose="020B0503020204020204" pitchFamily="34" charset="-122"/>
              </a:rPr>
              <a:t>0</a:t>
            </a:r>
            <a:r>
              <a:rPr lang="en-US" altLang="zh-CN" sz="1400" dirty="0" smtClean="0">
                <a:latin typeface="微软雅黑" panose="020B0503020204020204" pitchFamily="34" charset="-122"/>
                <a:ea typeface="微软雅黑" panose="020B0503020204020204" pitchFamily="34" charset="-122"/>
              </a:rPr>
              <a:t>84,913</a:t>
            </a:r>
            <a:endParaRPr lang="zh-TW" altLang="en-US" sz="14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8082315" y="4210026"/>
            <a:ext cx="1410963" cy="954107"/>
          </a:xfrm>
          <a:prstGeom prst="rect">
            <a:avLst/>
          </a:prstGeom>
          <a:noFill/>
        </p:spPr>
        <p:txBody>
          <a:bodyPr wrap="none" rtlCol="0">
            <a:spAutoFit/>
          </a:bodyPr>
          <a:lstStyle/>
          <a:p>
            <a:pPr algn="ctr"/>
            <a:r>
              <a:rPr lang="zh-CN" altLang="en-US" sz="1400" dirty="0">
                <a:latin typeface="微软雅黑" panose="020B0503020204020204" pitchFamily="34" charset="-122"/>
                <a:ea typeface="微软雅黑" panose="020B0503020204020204" pitchFamily="34" charset="-122"/>
              </a:rPr>
              <a:t>食</a:t>
            </a:r>
            <a:r>
              <a:rPr lang="zh-CN" altLang="en-US" sz="1400" dirty="0" smtClean="0">
                <a:latin typeface="微软雅黑" panose="020B0503020204020204" pitchFamily="34" charset="-122"/>
                <a:ea typeface="微软雅黑" panose="020B0503020204020204" pitchFamily="34" charset="-122"/>
              </a:rPr>
              <a:t>譜：</a:t>
            </a:r>
            <a:r>
              <a:rPr lang="en-US" altLang="zh-CN" sz="1400" dirty="0" smtClean="0">
                <a:latin typeface="微软雅黑" panose="020B0503020204020204" pitchFamily="34" charset="-122"/>
                <a:ea typeface="微软雅黑" panose="020B0503020204020204" pitchFamily="34" charset="-122"/>
              </a:rPr>
              <a:t>179,412</a:t>
            </a:r>
          </a:p>
          <a:p>
            <a:pPr algn="ctr"/>
            <a:r>
              <a:rPr lang="zh-CN" altLang="en-US" sz="1400" dirty="0">
                <a:latin typeface="微软雅黑" panose="020B0503020204020204" pitchFamily="34" charset="-122"/>
                <a:ea typeface="微软雅黑" panose="020B0503020204020204" pitchFamily="34" charset="-122"/>
              </a:rPr>
              <a:t>食</a:t>
            </a:r>
            <a:r>
              <a:rPr lang="zh-CN" altLang="en-US" sz="1400" dirty="0" smtClean="0">
                <a:latin typeface="微软雅黑" panose="020B0503020204020204" pitchFamily="34" charset="-122"/>
                <a:ea typeface="微软雅黑" panose="020B0503020204020204" pitchFamily="34" charset="-122"/>
              </a:rPr>
              <a:t>材：</a:t>
            </a:r>
            <a:r>
              <a:rPr lang="en-US" altLang="zh-CN" sz="1400" dirty="0" smtClean="0">
                <a:solidFill>
                  <a:srgbClr val="F2E9E4"/>
                </a:solidFill>
                <a:latin typeface="微软雅黑" panose="020B0503020204020204" pitchFamily="34" charset="-122"/>
                <a:ea typeface="微软雅黑" panose="020B0503020204020204" pitchFamily="34" charset="-122"/>
              </a:rPr>
              <a:t>00   </a:t>
            </a:r>
            <a:r>
              <a:rPr lang="en-US" altLang="zh-CN" sz="1400" dirty="0" smtClean="0">
                <a:latin typeface="微软雅黑" panose="020B0503020204020204" pitchFamily="34" charset="-122"/>
                <a:ea typeface="微软雅黑" panose="020B0503020204020204" pitchFamily="34" charset="-122"/>
              </a:rPr>
              <a:t>674</a:t>
            </a:r>
          </a:p>
          <a:p>
            <a:pPr algn="ctr"/>
            <a:r>
              <a:rPr lang="zh-TW" altLang="en-US" sz="1400" dirty="0" smtClean="0">
                <a:latin typeface="微软雅黑" panose="020B0503020204020204" pitchFamily="34" charset="-122"/>
                <a:ea typeface="微软雅黑" panose="020B0503020204020204" pitchFamily="34" charset="-122"/>
              </a:rPr>
              <a:t>調味料</a:t>
            </a:r>
            <a:r>
              <a:rPr lang="en-US" altLang="zh-TW" sz="1400" dirty="0" smtClean="0">
                <a:latin typeface="微软雅黑" panose="020B0503020204020204" pitchFamily="34" charset="-122"/>
                <a:ea typeface="微软雅黑" panose="020B0503020204020204" pitchFamily="34" charset="-122"/>
              </a:rPr>
              <a:t>:</a:t>
            </a:r>
            <a:r>
              <a:rPr lang="zh-TW" altLang="en-US" sz="1400" dirty="0" smtClean="0">
                <a:latin typeface="微软雅黑" panose="020B0503020204020204" pitchFamily="34" charset="-122"/>
                <a:ea typeface="微软雅黑" panose="020B0503020204020204" pitchFamily="34" charset="-122"/>
              </a:rPr>
              <a:t>      </a:t>
            </a:r>
            <a:r>
              <a:rPr lang="en-US" altLang="zh-TW" sz="1400" dirty="0" smtClean="0">
                <a:latin typeface="微软雅黑" panose="020B0503020204020204" pitchFamily="34" charset="-122"/>
                <a:ea typeface="微软雅黑" panose="020B0503020204020204" pitchFamily="34" charset="-122"/>
              </a:rPr>
              <a:t>217</a:t>
            </a:r>
            <a:endParaRPr lang="en-US" altLang="zh-TW" sz="1400" dirty="0">
              <a:latin typeface="微软雅黑" panose="020B0503020204020204" pitchFamily="34" charset="-122"/>
              <a:ea typeface="微软雅黑" panose="020B0503020204020204" pitchFamily="34" charset="-122"/>
            </a:endParaRPr>
          </a:p>
          <a:p>
            <a:pPr algn="ctr"/>
            <a:endParaRPr lang="zh-TW"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14517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7899" name="think-cell 幻灯片" r:id="rId5" imgW="444" imgH="443" progId="TCLayout.ActiveDocument.1">
                  <p:embed/>
                </p:oleObj>
              </mc:Choice>
              <mc:Fallback>
                <p:oleObj name="think-cell 幻灯片" r:id="rId5" imgW="444" imgH="443" progId="TCLayout.ActiveDocument.1">
                  <p:embed/>
                  <p:pic>
                    <p:nvPicPr>
                      <p:cNvPr id="4" name="对象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矩形 6"/>
          <p:cNvSpPr/>
          <p:nvPr/>
        </p:nvSpPr>
        <p:spPr>
          <a:xfrm>
            <a:off x="-8138" y="0"/>
            <a:ext cx="12192000" cy="6858000"/>
          </a:xfrm>
          <a:prstGeom prst="rect">
            <a:avLst/>
          </a:prstGeom>
          <a:solidFill>
            <a:srgbClr val="FCF5E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Shape 124"/>
          <p:cNvSpPr/>
          <p:nvPr/>
        </p:nvSpPr>
        <p:spPr>
          <a:xfrm>
            <a:off x="781357" y="548541"/>
            <a:ext cx="1179811" cy="728405"/>
          </a:xfrm>
          <a:prstGeom prst="rect">
            <a:avLst/>
          </a:prstGeom>
          <a:ln w="12700">
            <a:miter lim="400000"/>
          </a:ln>
        </p:spPr>
        <p:txBody>
          <a:bodyPr wrap="none" lIns="25400" tIns="25400" rIns="25400" bIns="25400" anchor="ctr">
            <a:spAutoFit/>
          </a:bodyPr>
          <a:lstStyle>
            <a:lvl1pPr>
              <a:defRPr sz="7200" b="1">
                <a:solidFill>
                  <a:srgbClr val="FFFFFF"/>
                </a:solidFill>
                <a:latin typeface="Helvetica"/>
                <a:ea typeface="Helvetica"/>
                <a:cs typeface="Helvetica"/>
                <a:sym typeface="Helvetica"/>
              </a:defRPr>
            </a:lvl1pPr>
          </a:lstStyle>
          <a:p>
            <a:pPr lvl="0" algn="ctr" defTabSz="412750" hangingPunct="0">
              <a:defRPr/>
            </a:pPr>
            <a:r>
              <a:rPr lang="zh-TW" altLang="en-US" sz="4400" kern="0" dirty="0">
                <a:solidFill>
                  <a:schemeClr val="tx1"/>
                </a:solidFill>
                <a:latin typeface="微软雅黑" panose="020B0503020204020204" pitchFamily="34" charset="-122"/>
                <a:ea typeface="微软雅黑" panose="020B0503020204020204" pitchFamily="34" charset="-122"/>
              </a:rPr>
              <a:t>目錄</a:t>
            </a:r>
          </a:p>
        </p:txBody>
      </p:sp>
      <p:sp>
        <p:nvSpPr>
          <p:cNvPr id="9" name="Shape 125"/>
          <p:cNvSpPr/>
          <p:nvPr/>
        </p:nvSpPr>
        <p:spPr>
          <a:xfrm flipH="1" flipV="1">
            <a:off x="1371261" y="-774343"/>
            <a:ext cx="1" cy="1220662"/>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0" name="Shape 126"/>
          <p:cNvSpPr/>
          <p:nvPr/>
        </p:nvSpPr>
        <p:spPr>
          <a:xfrm flipV="1">
            <a:off x="1371261" y="1474415"/>
            <a:ext cx="1" cy="5400000"/>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3" name="文本框 12"/>
          <p:cNvSpPr txBox="1"/>
          <p:nvPr/>
        </p:nvSpPr>
        <p:spPr>
          <a:xfrm>
            <a:off x="2179463" y="1315642"/>
            <a:ext cx="6417689" cy="5304016"/>
          </a:xfrm>
          <a:prstGeom prst="rect">
            <a:avLst/>
          </a:prstGeom>
          <a:noFill/>
        </p:spPr>
        <p:txBody>
          <a:bodyPr wrap="square" rtlCol="0">
            <a:spAutoFit/>
          </a:bodyPr>
          <a:lstStyle/>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專題簡介</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資料爬取</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ETL</a:t>
            </a:r>
          </a:p>
          <a:p>
            <a:pPr marL="457200" indent="-457200">
              <a:spcAft>
                <a:spcPts val="800"/>
              </a:spcAft>
              <a:buFont typeface="Arial" panose="020B0604020202020204" pitchFamily="34" charset="0"/>
              <a:buChar char="•"/>
            </a:pPr>
            <a:r>
              <a:rPr lang="zh-TW" altLang="en-US" sz="3200" b="1" dirty="0">
                <a:latin typeface="微软雅黑" panose="020B0503020204020204" pitchFamily="34" charset="-122"/>
                <a:ea typeface="微软雅黑" panose="020B0503020204020204" pitchFamily="34" charset="-122"/>
              </a:rPr>
              <a:t>資料庫</a:t>
            </a:r>
            <a:r>
              <a:rPr lang="zh-CN" altLang="en-US" sz="3200" b="1" dirty="0">
                <a:latin typeface="微软雅黑" panose="020B0503020204020204" pitchFamily="34" charset="-122"/>
                <a:ea typeface="微软雅黑" panose="020B0503020204020204" pitchFamily="34" charset="-122"/>
              </a:rPr>
              <a:t>（報告人：閻欣慈）</a:t>
            </a:r>
            <a:endParaRPr lang="zh-TW" altLang="en-US" sz="3200" b="1" dirty="0">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食譜推薦系統</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推薦系統建置</a:t>
            </a: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圖像辨識</a:t>
            </a:r>
            <a:endParaRPr lang="zh-TW" altLang="en-US"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IoT</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Line Bot</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網頁視覺化</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未來展望</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28104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53" name="对象 52"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6644" name="think-cell 幻灯片" r:id="rId7" imgW="444" imgH="443" progId="TCLayout.ActiveDocument.1">
                  <p:embed/>
                </p:oleObj>
              </mc:Choice>
              <mc:Fallback>
                <p:oleObj name="think-cell 幻灯片" r:id="rId7" imgW="444" imgH="443" progId="TCLayout.ActiveDocument.1">
                  <p:embed/>
                  <p:pic>
                    <p:nvPicPr>
                      <p:cNvPr id="53" name="对象 5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資</a:t>
            </a:r>
            <a:r>
              <a:rPr lang="zh-CN" altLang="en-US" dirty="0" smtClean="0"/>
              <a:t>料庫</a:t>
            </a:r>
            <a:endParaRPr lang="zh-CN" altLang="en-US" dirty="0"/>
          </a:p>
        </p:txBody>
      </p:sp>
      <p:graphicFrame>
        <p:nvGraphicFramePr>
          <p:cNvPr id="45"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閻欣慈</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內容版面配置區 4"/>
          <p:cNvSpPr txBox="1">
            <a:spLocks/>
          </p:cNvSpPr>
          <p:nvPr/>
        </p:nvSpPr>
        <p:spPr>
          <a:xfrm>
            <a:off x="495008" y="1486224"/>
            <a:ext cx="4771405" cy="1374345"/>
          </a:xfrm>
          <a:prstGeom prst="rect">
            <a:avLst/>
          </a:prstGeom>
        </p:spPr>
        <p:txBody>
          <a:bodyPr vert="horz" lIns="91440" tIns="45720" rIns="91440" bIns="45720" rtlCol="0">
            <a:noAutofit/>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Mongo DB, HDFS</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 NoSQL)</a:t>
            </a:r>
          </a:p>
          <a:p>
            <a:pPr algn="l"/>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Document base, </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結構多元彈性無</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Schema, </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解決大數據</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3V</a:t>
            </a:r>
          </a:p>
          <a:p>
            <a:pPr algn="l"/>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適合處理結構未確定資料、多值資</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料</a:t>
            </a:r>
            <a:r>
              <a:rPr lang="en-US" altLang="zh-TW" sz="1600" dirty="0" smtClean="0">
                <a:latin typeface="微软雅黑" panose="020B0503020204020204" pitchFamily="34" charset="-122"/>
                <a:ea typeface="微软雅黑" panose="020B0503020204020204" pitchFamily="34" charset="-122"/>
                <a:cs typeface="Times New Roman" panose="02020603050405020304" pitchFamily="18" charset="0"/>
              </a:rPr>
              <a:t/>
            </a:r>
            <a:br>
              <a:rPr lang="en-US" altLang="zh-TW" sz="1600" dirty="0" smtClean="0">
                <a:latin typeface="微软雅黑" panose="020B0503020204020204" pitchFamily="34" charset="-122"/>
                <a:ea typeface="微软雅黑" panose="020B0503020204020204" pitchFamily="34" charset="-122"/>
                <a:cs typeface="Times New Roman" panose="02020603050405020304" pitchFamily="18" charset="0"/>
              </a:rPr>
            </a:b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未</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清洗食譜</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-MongoDB, </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清洗完</a:t>
            </a:r>
            <a:r>
              <a:rPr lang="en-US" altLang="zh-TW" sz="1600" dirty="0" smtClean="0">
                <a:latin typeface="微软雅黑" panose="020B0503020204020204" pitchFamily="34" charset="-122"/>
                <a:ea typeface="微软雅黑" panose="020B0503020204020204" pitchFamily="34" charset="-122"/>
                <a:cs typeface="Times New Roman" panose="02020603050405020304" pitchFamily="18" charset="0"/>
              </a:rPr>
              <a:t>HDFS</a:t>
            </a:r>
          </a:p>
          <a:p>
            <a:pPr algn="l"/>
            <a:endParaRPr lang="en-US" altLang="zh-TW" sz="1600" dirty="0">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en-US" altLang="zh-TW"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內容版面配置區 4"/>
          <p:cNvSpPr txBox="1">
            <a:spLocks/>
          </p:cNvSpPr>
          <p:nvPr/>
        </p:nvSpPr>
        <p:spPr>
          <a:xfrm>
            <a:off x="495009" y="3097631"/>
            <a:ext cx="4771404" cy="2410777"/>
          </a:xfrm>
          <a:prstGeom prst="rect">
            <a:avLst/>
          </a:prstGeom>
        </p:spPr>
        <p:txBody>
          <a:bodyPr vert="horz" lIns="91440" tIns="45720" rIns="91440" bIns="45720" rtlCol="0">
            <a:noAutofit/>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MYSQL</a:t>
            </a: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資料間關聯重要</a:t>
            </a:r>
            <a:endPar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支援</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Transaction, </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重視</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ACID</a:t>
            </a: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使用者資料、交易</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食譜使用</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紀錄</a:t>
            </a:r>
            <a:endParaRPr lang="en-US" altLang="zh-TW" sz="16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en-US" altLang="zh-TW" sz="16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l"/>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REDIS</a:t>
            </a: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儲存於記憶體</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快速</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適合</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Cache</a:t>
            </a:r>
          </a:p>
          <a:p>
            <a:pPr algn="l"/>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Key-Value</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型態</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根據需求設計彈性</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Value</a:t>
            </a: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定期從</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HDFS</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及</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MYSQL</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載入資料</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減少後端壓</a:t>
            </a:r>
            <a:r>
              <a:rPr lang="zh-TW" altLang="en-US" sz="16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力</a:t>
            </a:r>
            <a:endPar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4" name="图片 53"/>
          <p:cNvPicPr>
            <a:picLocks noChangeAspect="1"/>
          </p:cNvPicPr>
          <p:nvPr/>
        </p:nvPicPr>
        <p:blipFill>
          <a:blip r:embed="rId14">
            <a:extLst>
              <a:ext uri="{BEBA8EAE-BF5A-486C-A8C5-ECC9F3942E4B}">
                <a14:imgProps xmlns:a14="http://schemas.microsoft.com/office/drawing/2010/main">
                  <a14:imgLayer r:embed="rId15">
                    <a14:imgEffect>
                      <a14:artisticCrisscrossEtching trans="40000" pressure="0"/>
                    </a14:imgEffect>
                  </a14:imgLayer>
                </a14:imgProps>
              </a:ext>
            </a:extLst>
          </a:blip>
          <a:stretch>
            <a:fillRect/>
          </a:stretch>
        </p:blipFill>
        <p:spPr>
          <a:xfrm>
            <a:off x="5266413" y="2296565"/>
            <a:ext cx="6492814" cy="2639478"/>
          </a:xfrm>
          <a:prstGeom prst="rect">
            <a:avLst/>
          </a:prstGeom>
        </p:spPr>
      </p:pic>
      <p:pic>
        <p:nvPicPr>
          <p:cNvPr id="57" name="图片 56"/>
          <p:cNvPicPr>
            <a:picLocks noChangeAspect="1"/>
          </p:cNvPicPr>
          <p:nvPr/>
        </p:nvPicPr>
        <p:blipFill>
          <a:blip r:embed="rId16"/>
          <a:stretch>
            <a:fillRect/>
          </a:stretch>
        </p:blipFill>
        <p:spPr>
          <a:xfrm>
            <a:off x="5265620" y="3233958"/>
            <a:ext cx="6494400" cy="1702085"/>
          </a:xfrm>
          <a:prstGeom prst="rect">
            <a:avLst/>
          </a:prstGeom>
        </p:spPr>
      </p:pic>
    </p:spTree>
    <p:extLst>
      <p:ext uri="{BB962C8B-B14F-4D97-AF65-F5344CB8AC3E}">
        <p14:creationId xmlns:p14="http://schemas.microsoft.com/office/powerpoint/2010/main" val="5684112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53" name="对象 52"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7668" name="think-cell 幻灯片" r:id="rId7" imgW="444" imgH="443" progId="TCLayout.ActiveDocument.1">
                  <p:embed/>
                </p:oleObj>
              </mc:Choice>
              <mc:Fallback>
                <p:oleObj name="think-cell 幻灯片" r:id="rId7" imgW="444" imgH="443" progId="TCLayout.ActiveDocument.1">
                  <p:embed/>
                  <p:pic>
                    <p:nvPicPr>
                      <p:cNvPr id="53" name="对象 5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資</a:t>
            </a:r>
            <a:r>
              <a:rPr lang="zh-CN" altLang="en-US" dirty="0" smtClean="0"/>
              <a:t>料庫</a:t>
            </a:r>
            <a:endParaRPr lang="zh-CN" altLang="en-US" dirty="0"/>
          </a:p>
        </p:txBody>
      </p:sp>
      <p:graphicFrame>
        <p:nvGraphicFramePr>
          <p:cNvPr id="45"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閻欣慈</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內容版面配置區 4"/>
          <p:cNvSpPr txBox="1">
            <a:spLocks/>
          </p:cNvSpPr>
          <p:nvPr/>
        </p:nvSpPr>
        <p:spPr>
          <a:xfrm>
            <a:off x="495008" y="1486224"/>
            <a:ext cx="4771405" cy="1374345"/>
          </a:xfrm>
          <a:prstGeom prst="rect">
            <a:avLst/>
          </a:prstGeom>
        </p:spPr>
        <p:txBody>
          <a:bodyPr vert="horz" lIns="91440" tIns="45720" rIns="91440" bIns="45720" rtlCol="0">
            <a:noAutofit/>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Mongo DB, HDFS</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NoSQL)</a:t>
            </a:r>
          </a:p>
          <a:p>
            <a:pPr algn="l"/>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Document base, </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結構多元彈性無</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Schema, </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解決大數據</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3V</a:t>
            </a: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適合處理結構未確定資料、多值資料</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a:r>
            <a:b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未清洗食譜</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-MongoDB, </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清洗完</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HDFS</a:t>
            </a:r>
          </a:p>
          <a:p>
            <a:pPr algn="l"/>
            <a:endParaRPr lang="en-US" altLang="zh-TW" sz="1600" dirty="0">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en-US" altLang="zh-TW"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內容版面配置區 4"/>
          <p:cNvSpPr txBox="1">
            <a:spLocks/>
          </p:cNvSpPr>
          <p:nvPr/>
        </p:nvSpPr>
        <p:spPr>
          <a:xfrm>
            <a:off x="495009" y="3097631"/>
            <a:ext cx="4771404" cy="2410777"/>
          </a:xfrm>
          <a:prstGeom prst="rect">
            <a:avLst/>
          </a:prstGeom>
        </p:spPr>
        <p:txBody>
          <a:bodyPr vert="horz" lIns="91440" tIns="45720" rIns="91440" bIns="45720" rtlCol="0">
            <a:noAutofit/>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MYSQL</a:t>
            </a:r>
          </a:p>
          <a:p>
            <a:pPr algn="l"/>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資料間關聯重要</a:t>
            </a:r>
            <a:endParaRPr lang="en-US" altLang="zh-TW" sz="1600" dirty="0">
              <a:latin typeface="微软雅黑" panose="020B0503020204020204" pitchFamily="34" charset="-122"/>
              <a:ea typeface="微软雅黑" panose="020B0503020204020204" pitchFamily="34" charset="-122"/>
              <a:cs typeface="Times New Roman" panose="02020603050405020304" pitchFamily="18" charset="0"/>
            </a:endParaRPr>
          </a:p>
          <a:p>
            <a:pPr algn="l"/>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支援</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Transaction, </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重視</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ACID</a:t>
            </a:r>
          </a:p>
          <a:p>
            <a:pPr algn="l"/>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使用者資料、交易</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食譜使用</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紀錄</a:t>
            </a:r>
            <a:endParaRPr lang="en-US" altLang="zh-TW" sz="16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en-US" altLang="zh-TW" sz="16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l"/>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REDIS</a:t>
            </a: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儲存於記憶體</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快速</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適合</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Cache</a:t>
            </a:r>
          </a:p>
          <a:p>
            <a:pPr algn="l"/>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Key-Value</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型態</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根據需求設計彈性</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Value</a:t>
            </a: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定期從</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HDFS</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及</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MYSQL</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載入資料</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減少後端壓</a:t>
            </a:r>
            <a:r>
              <a:rPr lang="zh-TW" altLang="en-US" sz="16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力</a:t>
            </a:r>
            <a:endPar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14">
            <a:extLst>
              <a:ext uri="{BEBA8EAE-BF5A-486C-A8C5-ECC9F3942E4B}">
                <a14:imgProps xmlns:a14="http://schemas.microsoft.com/office/drawing/2010/main">
                  <a14:imgLayer r:embed="rId15">
                    <a14:imgEffect>
                      <a14:artisticCrisscrossEtching trans="40000" pressure="0"/>
                    </a14:imgEffect>
                  </a14:imgLayer>
                </a14:imgProps>
              </a:ext>
            </a:extLst>
          </a:blip>
          <a:stretch>
            <a:fillRect/>
          </a:stretch>
        </p:blipFill>
        <p:spPr>
          <a:xfrm>
            <a:off x="5266413" y="2296565"/>
            <a:ext cx="6492814" cy="2639478"/>
          </a:xfrm>
          <a:prstGeom prst="rect">
            <a:avLst/>
          </a:prstGeom>
        </p:spPr>
      </p:pic>
      <p:pic>
        <p:nvPicPr>
          <p:cNvPr id="10" name="图片 9"/>
          <p:cNvPicPr>
            <a:picLocks noChangeAspect="1"/>
          </p:cNvPicPr>
          <p:nvPr/>
        </p:nvPicPr>
        <p:blipFill>
          <a:blip r:embed="rId16"/>
          <a:stretch>
            <a:fillRect/>
          </a:stretch>
        </p:blipFill>
        <p:spPr>
          <a:xfrm>
            <a:off x="8036171" y="2296565"/>
            <a:ext cx="3659272" cy="1143284"/>
          </a:xfrm>
          <a:prstGeom prst="rect">
            <a:avLst/>
          </a:prstGeom>
        </p:spPr>
      </p:pic>
    </p:spTree>
    <p:extLst>
      <p:ext uri="{BB962C8B-B14F-4D97-AF65-F5344CB8AC3E}">
        <p14:creationId xmlns:p14="http://schemas.microsoft.com/office/powerpoint/2010/main" val="11354532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29" name="think-cell 幻灯片" r:id="rId4" imgW="444" imgH="443" progId="TCLayout.ActiveDocument.1">
                  <p:embed/>
                </p:oleObj>
              </mc:Choice>
              <mc:Fallback>
                <p:oleObj name="think-cell 幻灯片" r:id="rId4" imgW="444" imgH="443" progId="TCLayout.ActiveDocument.1">
                  <p:embed/>
                  <p:pic>
                    <p:nvPicPr>
                      <p:cNvPr id="4" name="对象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矩形 6"/>
          <p:cNvSpPr/>
          <p:nvPr/>
        </p:nvSpPr>
        <p:spPr>
          <a:xfrm>
            <a:off x="-8138" y="0"/>
            <a:ext cx="12192000" cy="6858000"/>
          </a:xfrm>
          <a:prstGeom prst="rect">
            <a:avLst/>
          </a:prstGeom>
          <a:solidFill>
            <a:srgbClr val="FCF5E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Trebuchet MS" panose="020B0603020202020204"/>
              <a:cs typeface="+mn-cs"/>
            </a:endParaRPr>
          </a:p>
        </p:txBody>
      </p:sp>
      <p:sp>
        <p:nvSpPr>
          <p:cNvPr id="8" name="Shape 124"/>
          <p:cNvSpPr/>
          <p:nvPr/>
        </p:nvSpPr>
        <p:spPr>
          <a:xfrm>
            <a:off x="781357" y="548541"/>
            <a:ext cx="1179811" cy="728405"/>
          </a:xfrm>
          <a:prstGeom prst="rect">
            <a:avLst/>
          </a:prstGeom>
          <a:ln w="12700">
            <a:miter lim="400000"/>
          </a:ln>
        </p:spPr>
        <p:txBody>
          <a:bodyPr wrap="none" lIns="25400" tIns="25400" rIns="25400" bIns="25400" anchor="ctr">
            <a:spAutoFit/>
          </a:bodyPr>
          <a:lstStyle>
            <a:lvl1pPr>
              <a:defRPr sz="7200" b="1">
                <a:solidFill>
                  <a:srgbClr val="FFFFFF"/>
                </a:solidFill>
                <a:latin typeface="Helvetica"/>
                <a:ea typeface="Helvetica"/>
                <a:cs typeface="Helvetica"/>
                <a:sym typeface="Helvetica"/>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zh-TW" altLang="en-US" sz="4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a:sym typeface="Helvetica"/>
              </a:rPr>
              <a:t>目錄</a:t>
            </a:r>
          </a:p>
        </p:txBody>
      </p:sp>
      <p:sp>
        <p:nvSpPr>
          <p:cNvPr id="9" name="Shape 125"/>
          <p:cNvSpPr/>
          <p:nvPr/>
        </p:nvSpPr>
        <p:spPr>
          <a:xfrm flipH="1" flipV="1">
            <a:off x="1371261" y="-774343"/>
            <a:ext cx="1" cy="1220662"/>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a:pPr>
            <a:endParaRPr kumimoji="0" sz="1600" b="0" i="0" u="none" strike="noStrike" kern="0" cap="none" spc="0" normalizeH="0" baseline="0" noProof="0">
              <a:ln>
                <a:noFill/>
              </a:ln>
              <a:solidFill>
                <a:srgbClr val="70AD47">
                  <a:lumMod val="75000"/>
                </a:srgbClr>
              </a:solidFill>
              <a:effectLst/>
              <a:uLnTx/>
              <a:uFillTx/>
              <a:latin typeface="Helvetica Light"/>
              <a:ea typeface="+mn-ea"/>
              <a:cs typeface="+mn-cs"/>
              <a:sym typeface="Helvetica Light"/>
            </a:endParaRPr>
          </a:p>
        </p:txBody>
      </p:sp>
      <p:sp>
        <p:nvSpPr>
          <p:cNvPr id="10" name="Shape 126"/>
          <p:cNvSpPr/>
          <p:nvPr/>
        </p:nvSpPr>
        <p:spPr>
          <a:xfrm flipV="1">
            <a:off x="1371261" y="1474415"/>
            <a:ext cx="1" cy="5400000"/>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tabLst/>
              <a:defRPr sz="3200"/>
            </a:pPr>
            <a:endParaRPr kumimoji="0" sz="1600" b="0" i="0" u="none" strike="noStrike" kern="0" cap="none" spc="0" normalizeH="0" baseline="0" noProof="0">
              <a:ln>
                <a:noFill/>
              </a:ln>
              <a:solidFill>
                <a:srgbClr val="70AD47">
                  <a:lumMod val="75000"/>
                </a:srgbClr>
              </a:solidFill>
              <a:effectLst/>
              <a:uLnTx/>
              <a:uFillTx/>
              <a:latin typeface="Helvetica Light"/>
              <a:ea typeface="+mn-ea"/>
              <a:cs typeface="+mn-cs"/>
              <a:sym typeface="Helvetica Light"/>
            </a:endParaRPr>
          </a:p>
        </p:txBody>
      </p:sp>
      <p:sp>
        <p:nvSpPr>
          <p:cNvPr id="13" name="文本框 12"/>
          <p:cNvSpPr txBox="1"/>
          <p:nvPr/>
        </p:nvSpPr>
        <p:spPr>
          <a:xfrm>
            <a:off x="2179463" y="1315642"/>
            <a:ext cx="6417689" cy="5304016"/>
          </a:xfrm>
          <a:prstGeom prst="rect">
            <a:avLst/>
          </a:prstGeom>
          <a:noFill/>
        </p:spPr>
        <p:txBody>
          <a:bodyPr wrap="square" rtlCol="0">
            <a:spAutoFit/>
          </a:bodyPr>
          <a:lstStyle/>
          <a:p>
            <a:pPr marL="457200" indent="-457200">
              <a:spcAft>
                <a:spcPts val="800"/>
              </a:spcAft>
              <a:buFont typeface="Arial" panose="020B0604020202020204" pitchFamily="34" charset="0"/>
              <a:buChar char="•"/>
            </a:pPr>
            <a:r>
              <a:rPr kumimoji="0" lang="zh-TW" altLang="en-US" sz="32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專題簡介</a:t>
            </a:r>
            <a:r>
              <a:rPr lang="zh-CN" altLang="en-US" sz="3200" b="1" dirty="0">
                <a:latin typeface="微软雅黑" panose="020B0503020204020204" pitchFamily="34" charset="-122"/>
                <a:ea typeface="微软雅黑" panose="020B0503020204020204" pitchFamily="34" charset="-122"/>
              </a:rPr>
              <a:t>（報告人：劉俊毅</a:t>
            </a:r>
            <a:r>
              <a:rPr lang="zh-CN" altLang="en-US" sz="3200" b="1" dirty="0" smtClean="0">
                <a:latin typeface="微软雅黑" panose="020B0503020204020204" pitchFamily="34" charset="-122"/>
                <a:ea typeface="微软雅黑" panose="020B0503020204020204" pitchFamily="34" charset="-122"/>
              </a:rPr>
              <a:t>）</a:t>
            </a:r>
            <a:endParaRPr kumimoji="0" lang="zh-TW" altLang="en-US" sz="3200" b="1"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endParaRP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zh-TW" altLang="en-US"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rPr>
              <a:t>資料爬取</a:t>
            </a: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zh-TW"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rPr>
              <a:t>ETL</a:t>
            </a: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zh-TW" altLang="en-US"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rPr>
              <a:t>資料庫</a:t>
            </a:r>
            <a:endParaRPr kumimoji="0" lang="en-US" altLang="zh-TW" sz="2400" b="1" i="0" u="none" strike="noStrike" kern="1200" cap="none" spc="0" normalizeH="0" baseline="0" noProof="0" dirty="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zh-TW" altLang="en-US"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rPr>
              <a:t>食譜推薦系統</a:t>
            </a: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zh-TW" altLang="en-US"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rPr>
              <a:t>推薦系統建置</a:t>
            </a: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zh-TW" altLang="en-US"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rPr>
              <a:t>圖像辨識</a:t>
            </a: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zh-TW"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rPr>
              <a:t>IoT</a:t>
            </a: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zh-TW"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rPr>
              <a:t>Line Bot</a:t>
            </a:r>
            <a:r>
              <a:rPr kumimoji="0" lang="zh-CN" altLang="en-US" sz="2400" b="1" i="0" u="none" strike="noStrike" kern="1200" cap="none" spc="0" normalizeH="0" baseline="0" noProof="0" dirty="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rPr>
              <a:t> </a:t>
            </a:r>
            <a:endParaRPr kumimoji="0" lang="en-US" altLang="zh-CN"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zh-TW" altLang="en-US"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rPr>
              <a:t>網頁視覺化</a:t>
            </a:r>
            <a:endParaRPr kumimoji="0" lang="en-US" altLang="zh-TW"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zh-TW" altLang="en-US" sz="2400" b="1" i="0" u="none" strike="noStrike" kern="1200" cap="none" spc="0" normalizeH="0" baseline="0" noProof="0" dirty="0" smtClean="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rPr>
              <a:t>未來展望</a:t>
            </a:r>
            <a:endParaRPr kumimoji="0" lang="zh-CN" altLang="en-US" sz="2400" b="1" i="0" u="none" strike="noStrike" kern="1200" cap="none" spc="0" normalizeH="0" baseline="0" noProof="0" dirty="0">
              <a:ln>
                <a:noFill/>
              </a:ln>
              <a:solidFill>
                <a:schemeClr val="bg2">
                  <a:lumMod val="75000"/>
                </a:scheme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249920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8692" name="think-cell 幻灯片" r:id="rId8" imgW="444" imgH="443" progId="TCLayout.ActiveDocument.1">
                  <p:embed/>
                </p:oleObj>
              </mc:Choice>
              <mc:Fallback>
                <p:oleObj name="think-cell 幻灯片" r:id="rId8" imgW="444" imgH="443" progId="TCLayout.ActiveDocument.1">
                  <p:embed/>
                  <p:pic>
                    <p:nvPicPr>
                      <p:cNvPr id="4" name="对象 3"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矩形 2"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normAutofit/>
          </a:bodyPr>
          <a:lstStyle/>
          <a:p>
            <a:r>
              <a:rPr lang="en-US" altLang="zh-CN" dirty="0"/>
              <a:t>ER </a:t>
            </a:r>
            <a:r>
              <a:rPr lang="en-US" altLang="zh-CN" dirty="0" smtClean="0"/>
              <a:t>model</a:t>
            </a:r>
            <a:endParaRPr lang="zh-CN" altLang="en-US" dirty="0"/>
          </a:p>
        </p:txBody>
      </p:sp>
      <p:pic>
        <p:nvPicPr>
          <p:cNvPr id="5" name="圖片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33577" y="1430916"/>
            <a:ext cx="8287824" cy="4356681"/>
          </a:xfrm>
          <a:prstGeom prst="rect">
            <a:avLst/>
          </a:prstGeom>
        </p:spPr>
      </p:pic>
      <p:sp>
        <p:nvSpPr>
          <p:cNvPr id="6" name="手繪多邊形 6"/>
          <p:cNvSpPr/>
          <p:nvPr/>
        </p:nvSpPr>
        <p:spPr>
          <a:xfrm>
            <a:off x="1426016" y="1415587"/>
            <a:ext cx="6958890" cy="4372007"/>
          </a:xfrm>
          <a:custGeom>
            <a:avLst/>
            <a:gdLst>
              <a:gd name="connsiteX0" fmla="*/ 492721 w 6280968"/>
              <a:gd name="connsiteY0" fmla="*/ 428305 h 4134864"/>
              <a:gd name="connsiteX1" fmla="*/ 4510741 w 6280968"/>
              <a:gd name="connsiteY1" fmla="*/ 221397 h 4134864"/>
              <a:gd name="connsiteX2" fmla="*/ 4684277 w 6280968"/>
              <a:gd name="connsiteY2" fmla="*/ 2023499 h 4134864"/>
              <a:gd name="connsiteX3" fmla="*/ 6032516 w 6280968"/>
              <a:gd name="connsiteY3" fmla="*/ 1930057 h 4134864"/>
              <a:gd name="connsiteX4" fmla="*/ 6125959 w 6280968"/>
              <a:gd name="connsiteY4" fmla="*/ 3144807 h 4134864"/>
              <a:gd name="connsiteX5" fmla="*/ 4383927 w 6280968"/>
              <a:gd name="connsiteY5" fmla="*/ 3171505 h 4134864"/>
              <a:gd name="connsiteX6" fmla="*/ 4464020 w 6280968"/>
              <a:gd name="connsiteY6" fmla="*/ 3925718 h 4134864"/>
              <a:gd name="connsiteX7" fmla="*/ 506070 w 6280968"/>
              <a:gd name="connsiteY7" fmla="*/ 3812253 h 4134864"/>
              <a:gd name="connsiteX8" fmla="*/ 492721 w 6280968"/>
              <a:gd name="connsiteY8" fmla="*/ 428305 h 413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0968" h="4134864">
                <a:moveTo>
                  <a:pt x="492721" y="428305"/>
                </a:moveTo>
                <a:cubicBezTo>
                  <a:pt x="1160166" y="-170171"/>
                  <a:pt x="3812148" y="-44469"/>
                  <a:pt x="4510741" y="221397"/>
                </a:cubicBezTo>
                <a:cubicBezTo>
                  <a:pt x="5209334" y="487263"/>
                  <a:pt x="4430648" y="1738722"/>
                  <a:pt x="4684277" y="2023499"/>
                </a:cubicBezTo>
                <a:cubicBezTo>
                  <a:pt x="4937906" y="2308276"/>
                  <a:pt x="5792236" y="1743172"/>
                  <a:pt x="6032516" y="1930057"/>
                </a:cubicBezTo>
                <a:cubicBezTo>
                  <a:pt x="6272796" y="2116942"/>
                  <a:pt x="6400724" y="2937899"/>
                  <a:pt x="6125959" y="3144807"/>
                </a:cubicBezTo>
                <a:cubicBezTo>
                  <a:pt x="5851194" y="3351715"/>
                  <a:pt x="4660917" y="3041353"/>
                  <a:pt x="4383927" y="3171505"/>
                </a:cubicBezTo>
                <a:cubicBezTo>
                  <a:pt x="4106937" y="3301657"/>
                  <a:pt x="5110329" y="3818927"/>
                  <a:pt x="4464020" y="3925718"/>
                </a:cubicBezTo>
                <a:cubicBezTo>
                  <a:pt x="3817711" y="4032509"/>
                  <a:pt x="1170178" y="4394043"/>
                  <a:pt x="506070" y="3812253"/>
                </a:cubicBezTo>
                <a:cubicBezTo>
                  <a:pt x="-158038" y="3230463"/>
                  <a:pt x="-174724" y="1026781"/>
                  <a:pt x="492721" y="428305"/>
                </a:cubicBezTo>
                <a:close/>
              </a:path>
            </a:pathLst>
          </a:custGeom>
          <a:noFill/>
          <a:ln>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手繪多邊形 7"/>
          <p:cNvSpPr/>
          <p:nvPr/>
        </p:nvSpPr>
        <p:spPr>
          <a:xfrm>
            <a:off x="6736436" y="2183418"/>
            <a:ext cx="3825670" cy="3619504"/>
          </a:xfrm>
          <a:custGeom>
            <a:avLst/>
            <a:gdLst>
              <a:gd name="connsiteX0" fmla="*/ 273873 w 3452981"/>
              <a:gd name="connsiteY0" fmla="*/ 229284 h 3266899"/>
              <a:gd name="connsiteX1" fmla="*/ 2930305 w 3452981"/>
              <a:gd name="connsiteY1" fmla="*/ 262656 h 3266899"/>
              <a:gd name="connsiteX2" fmla="*/ 3223981 w 3452981"/>
              <a:gd name="connsiteY2" fmla="*/ 2979159 h 3266899"/>
              <a:gd name="connsiteX3" fmla="*/ 307245 w 3452981"/>
              <a:gd name="connsiteY3" fmla="*/ 3099299 h 3266899"/>
              <a:gd name="connsiteX4" fmla="*/ 233826 w 3452981"/>
              <a:gd name="connsiteY4" fmla="*/ 2198248 h 3266899"/>
              <a:gd name="connsiteX5" fmla="*/ 1608763 w 3452981"/>
              <a:gd name="connsiteY5" fmla="*/ 2378458 h 3266899"/>
              <a:gd name="connsiteX6" fmla="*/ 1582065 w 3452981"/>
              <a:gd name="connsiteY6" fmla="*/ 1150359 h 3266899"/>
              <a:gd name="connsiteX7" fmla="*/ 380664 w 3452981"/>
              <a:gd name="connsiteY7" fmla="*/ 1350592 h 3266899"/>
              <a:gd name="connsiteX8" fmla="*/ 273873 w 3452981"/>
              <a:gd name="connsiteY8" fmla="*/ 229284 h 326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2981" h="3266899">
                <a:moveTo>
                  <a:pt x="273873" y="229284"/>
                </a:moveTo>
                <a:cubicBezTo>
                  <a:pt x="698813" y="47961"/>
                  <a:pt x="2438620" y="-195656"/>
                  <a:pt x="2930305" y="262656"/>
                </a:cubicBezTo>
                <a:cubicBezTo>
                  <a:pt x="3421990" y="720968"/>
                  <a:pt x="3661158" y="2506385"/>
                  <a:pt x="3223981" y="2979159"/>
                </a:cubicBezTo>
                <a:cubicBezTo>
                  <a:pt x="2786804" y="3451933"/>
                  <a:pt x="805604" y="3229451"/>
                  <a:pt x="307245" y="3099299"/>
                </a:cubicBezTo>
                <a:cubicBezTo>
                  <a:pt x="-191114" y="2969147"/>
                  <a:pt x="16906" y="2318388"/>
                  <a:pt x="233826" y="2198248"/>
                </a:cubicBezTo>
                <a:cubicBezTo>
                  <a:pt x="450746" y="2078108"/>
                  <a:pt x="1384057" y="2553106"/>
                  <a:pt x="1608763" y="2378458"/>
                </a:cubicBezTo>
                <a:cubicBezTo>
                  <a:pt x="1833469" y="2203810"/>
                  <a:pt x="1786748" y="1321670"/>
                  <a:pt x="1582065" y="1150359"/>
                </a:cubicBezTo>
                <a:cubicBezTo>
                  <a:pt x="1377382" y="979048"/>
                  <a:pt x="598696" y="1500767"/>
                  <a:pt x="380664" y="1350592"/>
                </a:cubicBezTo>
                <a:cubicBezTo>
                  <a:pt x="162632" y="1200417"/>
                  <a:pt x="-151067" y="410607"/>
                  <a:pt x="273873" y="229284"/>
                </a:cubicBezTo>
                <a:close/>
              </a:path>
            </a:pathLst>
          </a:custGeom>
          <a:noFill/>
          <a:ln>
            <a:solidFill>
              <a:srgbClr val="A062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 name="文字方塊 8"/>
          <p:cNvSpPr txBox="1"/>
          <p:nvPr/>
        </p:nvSpPr>
        <p:spPr>
          <a:xfrm>
            <a:off x="2779511" y="5137699"/>
            <a:ext cx="1483332" cy="409195"/>
          </a:xfrm>
          <a:prstGeom prst="rect">
            <a:avLst/>
          </a:prstGeom>
          <a:solidFill>
            <a:srgbClr val="5D6A60"/>
          </a:solid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zh-TW" altLang="en-US" dirty="0">
                <a:solidFill>
                  <a:schemeClr val="bg1"/>
                </a:solidFill>
                <a:latin typeface="微软雅黑" panose="020B0503020204020204" pitchFamily="34" charset="-122"/>
                <a:ea typeface="微软雅黑" panose="020B0503020204020204" pitchFamily="34" charset="-122"/>
              </a:rPr>
              <a:t>使用者相關</a:t>
            </a:r>
          </a:p>
        </p:txBody>
      </p:sp>
      <p:sp>
        <p:nvSpPr>
          <p:cNvPr id="9" name="文字方塊 9"/>
          <p:cNvSpPr txBox="1"/>
          <p:nvPr/>
        </p:nvSpPr>
        <p:spPr>
          <a:xfrm>
            <a:off x="9538400" y="3953392"/>
            <a:ext cx="1227584" cy="409195"/>
          </a:xfrm>
          <a:prstGeom prst="rect">
            <a:avLst/>
          </a:prstGeom>
          <a:solidFill>
            <a:srgbClr val="A06250"/>
          </a:solid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zh-TW" altLang="en-US" dirty="0">
                <a:solidFill>
                  <a:schemeClr val="bg1"/>
                </a:solidFill>
                <a:latin typeface="微软雅黑" panose="020B0503020204020204" pitchFamily="34" charset="-122"/>
                <a:ea typeface="微软雅黑" panose="020B0503020204020204" pitchFamily="34" charset="-122"/>
              </a:rPr>
              <a:t>食譜相關</a:t>
            </a:r>
          </a:p>
        </p:txBody>
      </p:sp>
      <p:graphicFrame>
        <p:nvGraphicFramePr>
          <p:cNvPr id="11"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2"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閻欣慈</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725556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53" name="对象 52"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9716" name="think-cell 幻灯片" r:id="rId7" imgW="444" imgH="443" progId="TCLayout.ActiveDocument.1">
                  <p:embed/>
                </p:oleObj>
              </mc:Choice>
              <mc:Fallback>
                <p:oleObj name="think-cell 幻灯片" r:id="rId7" imgW="444" imgH="443" progId="TCLayout.ActiveDocument.1">
                  <p:embed/>
                  <p:pic>
                    <p:nvPicPr>
                      <p:cNvPr id="53" name="对象 5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資</a:t>
            </a:r>
            <a:r>
              <a:rPr lang="zh-CN" altLang="en-US" dirty="0" smtClean="0"/>
              <a:t>料庫</a:t>
            </a:r>
            <a:endParaRPr lang="zh-CN" altLang="en-US" dirty="0"/>
          </a:p>
        </p:txBody>
      </p:sp>
      <p:graphicFrame>
        <p:nvGraphicFramePr>
          <p:cNvPr id="45"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閻欣慈</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內容版面配置區 4"/>
          <p:cNvSpPr txBox="1">
            <a:spLocks/>
          </p:cNvSpPr>
          <p:nvPr/>
        </p:nvSpPr>
        <p:spPr>
          <a:xfrm>
            <a:off x="495008" y="1520090"/>
            <a:ext cx="4771405" cy="1374345"/>
          </a:xfrm>
          <a:prstGeom prst="rect">
            <a:avLst/>
          </a:prstGeom>
        </p:spPr>
        <p:txBody>
          <a:bodyPr vert="horz" lIns="91440" tIns="45720" rIns="91440" bIns="45720" rtlCol="0">
            <a:noAutofit/>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Mongo DB, HDFS</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NoSQL)</a:t>
            </a:r>
          </a:p>
          <a:p>
            <a:pPr algn="l"/>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Document base, </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結構多元彈性無</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Schema, </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解決大數據</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3V</a:t>
            </a: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適合處理結構未確定資料、多值資料</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
            </a:r>
            <a:b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未清洗食譜</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-MongoDB, </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清洗完</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HDFS</a:t>
            </a:r>
          </a:p>
          <a:p>
            <a:pPr algn="l"/>
            <a:endPar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內容版面配置區 4"/>
          <p:cNvSpPr txBox="1">
            <a:spLocks/>
          </p:cNvSpPr>
          <p:nvPr/>
        </p:nvSpPr>
        <p:spPr>
          <a:xfrm>
            <a:off x="495009" y="3097631"/>
            <a:ext cx="4771404" cy="2410777"/>
          </a:xfrm>
          <a:prstGeom prst="rect">
            <a:avLst/>
          </a:prstGeom>
        </p:spPr>
        <p:txBody>
          <a:bodyPr vert="horz" lIns="91440" tIns="45720" rIns="91440" bIns="45720" rtlCol="0">
            <a:noAutofit/>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MYSQL</a:t>
            </a: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資料間關聯重要</a:t>
            </a:r>
            <a:endPar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支援</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Transaction, </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重視</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ACID</a:t>
            </a:r>
          </a:p>
          <a:p>
            <a:pPr algn="l"/>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使用者資料、交易</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食譜使用</a:t>
            </a:r>
            <a:r>
              <a:rPr lang="en-US" altLang="zh-TW" sz="16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紀錄</a:t>
            </a:r>
            <a:endParaRPr lang="en-US" altLang="zh-TW" sz="16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l"/>
            <a:endParaRPr lang="en-US" altLang="zh-TW" sz="16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l"/>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REDIS</a:t>
            </a:r>
          </a:p>
          <a:p>
            <a:pPr algn="l"/>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儲存於記憶體</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 快速</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 適合</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Cache</a:t>
            </a:r>
          </a:p>
          <a:p>
            <a:pPr algn="l"/>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Key-Value</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 型態</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 </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根據需求設計彈性</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Value</a:t>
            </a:r>
          </a:p>
          <a:p>
            <a:pPr algn="l"/>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定期從</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HDFS</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及</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MYSQL</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載入資料</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 減少後端壓</a:t>
            </a:r>
            <a:r>
              <a:rPr lang="zh-TW"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力</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14">
            <a:extLst>
              <a:ext uri="{BEBA8EAE-BF5A-486C-A8C5-ECC9F3942E4B}">
                <a14:imgProps xmlns:a14="http://schemas.microsoft.com/office/drawing/2010/main">
                  <a14:imgLayer r:embed="rId15">
                    <a14:imgEffect>
                      <a14:artisticCrisscrossEtching trans="40000" pressure="0"/>
                    </a14:imgEffect>
                  </a14:imgLayer>
                </a14:imgProps>
              </a:ext>
            </a:extLst>
          </a:blip>
          <a:stretch>
            <a:fillRect/>
          </a:stretch>
        </p:blipFill>
        <p:spPr>
          <a:xfrm>
            <a:off x="5266413" y="2296565"/>
            <a:ext cx="6492814" cy="2639478"/>
          </a:xfrm>
          <a:prstGeom prst="rect">
            <a:avLst/>
          </a:prstGeom>
        </p:spPr>
      </p:pic>
      <p:pic>
        <p:nvPicPr>
          <p:cNvPr id="16" name="图片 15"/>
          <p:cNvPicPr>
            <a:picLocks noChangeAspect="1"/>
          </p:cNvPicPr>
          <p:nvPr/>
        </p:nvPicPr>
        <p:blipFill>
          <a:blip r:embed="rId16"/>
          <a:stretch>
            <a:fillRect/>
          </a:stretch>
        </p:blipFill>
        <p:spPr>
          <a:xfrm>
            <a:off x="8052238" y="2296565"/>
            <a:ext cx="3724574" cy="2451281"/>
          </a:xfrm>
          <a:prstGeom prst="rect">
            <a:avLst/>
          </a:prstGeom>
        </p:spPr>
      </p:pic>
    </p:spTree>
    <p:extLst>
      <p:ext uri="{BB962C8B-B14F-4D97-AF65-F5344CB8AC3E}">
        <p14:creationId xmlns:p14="http://schemas.microsoft.com/office/powerpoint/2010/main" val="19050103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8923" name="think-cell 幻灯片" r:id="rId5" imgW="444" imgH="443" progId="TCLayout.ActiveDocument.1">
                  <p:embed/>
                </p:oleObj>
              </mc:Choice>
              <mc:Fallback>
                <p:oleObj name="think-cell 幻灯片" r:id="rId5" imgW="444" imgH="443" progId="TCLayout.ActiveDocument.1">
                  <p:embed/>
                  <p:pic>
                    <p:nvPicPr>
                      <p:cNvPr id="4" name="对象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矩形 6"/>
          <p:cNvSpPr/>
          <p:nvPr/>
        </p:nvSpPr>
        <p:spPr>
          <a:xfrm>
            <a:off x="-8138" y="0"/>
            <a:ext cx="12192000" cy="6858000"/>
          </a:xfrm>
          <a:prstGeom prst="rect">
            <a:avLst/>
          </a:prstGeom>
          <a:solidFill>
            <a:srgbClr val="FCF5E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75000"/>
                </a:schemeClr>
              </a:solidFill>
            </a:endParaRPr>
          </a:p>
        </p:txBody>
      </p:sp>
      <p:sp>
        <p:nvSpPr>
          <p:cNvPr id="8" name="Shape 124"/>
          <p:cNvSpPr/>
          <p:nvPr/>
        </p:nvSpPr>
        <p:spPr>
          <a:xfrm>
            <a:off x="781357" y="548541"/>
            <a:ext cx="1179811" cy="728405"/>
          </a:xfrm>
          <a:prstGeom prst="rect">
            <a:avLst/>
          </a:prstGeom>
          <a:ln w="12700">
            <a:miter lim="400000"/>
          </a:ln>
        </p:spPr>
        <p:txBody>
          <a:bodyPr wrap="none" lIns="25400" tIns="25400" rIns="25400" bIns="25400" anchor="ctr">
            <a:spAutoFit/>
          </a:bodyPr>
          <a:lstStyle>
            <a:lvl1pPr>
              <a:defRPr sz="7200" b="1">
                <a:solidFill>
                  <a:srgbClr val="FFFFFF"/>
                </a:solidFill>
                <a:latin typeface="Helvetica"/>
                <a:ea typeface="Helvetica"/>
                <a:cs typeface="Helvetica"/>
                <a:sym typeface="Helvetica"/>
              </a:defRPr>
            </a:lvl1pPr>
          </a:lstStyle>
          <a:p>
            <a:pPr lvl="0" algn="ctr" defTabSz="412750" hangingPunct="0">
              <a:defRPr/>
            </a:pPr>
            <a:r>
              <a:rPr lang="zh-TW" altLang="en-US" sz="4400" kern="0" dirty="0">
                <a:solidFill>
                  <a:schemeClr val="tx1"/>
                </a:solidFill>
                <a:latin typeface="微软雅黑" panose="020B0503020204020204" pitchFamily="34" charset="-122"/>
                <a:ea typeface="微软雅黑" panose="020B0503020204020204" pitchFamily="34" charset="-122"/>
              </a:rPr>
              <a:t>目錄</a:t>
            </a:r>
          </a:p>
        </p:txBody>
      </p:sp>
      <p:sp>
        <p:nvSpPr>
          <p:cNvPr id="9" name="Shape 125"/>
          <p:cNvSpPr/>
          <p:nvPr/>
        </p:nvSpPr>
        <p:spPr>
          <a:xfrm flipH="1" flipV="1">
            <a:off x="1371261" y="-774343"/>
            <a:ext cx="1" cy="1220662"/>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0" name="Shape 126"/>
          <p:cNvSpPr/>
          <p:nvPr/>
        </p:nvSpPr>
        <p:spPr>
          <a:xfrm flipV="1">
            <a:off x="1371261" y="1474415"/>
            <a:ext cx="1" cy="5400000"/>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3" name="文本框 12"/>
          <p:cNvSpPr txBox="1"/>
          <p:nvPr/>
        </p:nvSpPr>
        <p:spPr>
          <a:xfrm>
            <a:off x="2179463" y="1315642"/>
            <a:ext cx="6876047" cy="5304016"/>
          </a:xfrm>
          <a:prstGeom prst="rect">
            <a:avLst/>
          </a:prstGeom>
          <a:noFill/>
        </p:spPr>
        <p:txBody>
          <a:bodyPr wrap="square" rtlCol="0">
            <a:spAutoFit/>
          </a:bodyPr>
          <a:lstStyle/>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專題簡介</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資料爬取</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ETL</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資料庫</a:t>
            </a:r>
            <a:endParaRPr lang="en-US" altLang="zh-TW"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3200" b="1" dirty="0">
                <a:latin typeface="微软雅黑" panose="020B0503020204020204" pitchFamily="34" charset="-122"/>
                <a:ea typeface="微软雅黑" panose="020B0503020204020204" pitchFamily="34" charset="-122"/>
              </a:rPr>
              <a:t>食譜推薦系統</a:t>
            </a:r>
            <a:r>
              <a:rPr lang="zh-CN" altLang="en-US" sz="3200" b="1" dirty="0">
                <a:latin typeface="微软雅黑" panose="020B0503020204020204" pitchFamily="34" charset="-122"/>
                <a:ea typeface="微软雅黑" panose="020B0503020204020204" pitchFamily="34" charset="-122"/>
              </a:rPr>
              <a:t>（報告人：閻欣慈）</a:t>
            </a:r>
            <a:endParaRPr lang="zh-TW" altLang="en-US" sz="3200" b="1" dirty="0">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推薦系統建置</a:t>
            </a: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圖像辨識</a:t>
            </a:r>
            <a:endParaRPr lang="zh-TW" altLang="en-US"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IoT</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Line Bot</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網頁視覺化</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未來展望</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2543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pSp>
        <p:nvGrpSpPr>
          <p:cNvPr id="6" name="群組 5"/>
          <p:cNvGrpSpPr/>
          <p:nvPr/>
        </p:nvGrpSpPr>
        <p:grpSpPr>
          <a:xfrm>
            <a:off x="1821017" y="2524580"/>
            <a:ext cx="3670612" cy="3274713"/>
            <a:chOff x="-2031215" y="2702249"/>
            <a:chExt cx="3670612" cy="3274713"/>
          </a:xfrm>
        </p:grpSpPr>
        <p:sp>
          <p:nvSpPr>
            <p:cNvPr id="21" name="文字方塊 20"/>
            <p:cNvSpPr txBox="1"/>
            <p:nvPr/>
          </p:nvSpPr>
          <p:spPr>
            <a:xfrm>
              <a:off x="-2031215" y="5392187"/>
              <a:ext cx="1843774" cy="584775"/>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dirty="0">
                  <a:solidFill>
                    <a:schemeClr val="tx1"/>
                  </a:solidFill>
                </a:rPr>
                <a:t>Input: </a:t>
              </a:r>
              <a:r>
                <a:rPr lang="zh-TW" altLang="en-US" dirty="0">
                  <a:solidFill>
                    <a:schemeClr val="tx1"/>
                  </a:solidFill>
                </a:rPr>
                <a:t>雞蛋、麵粉</a:t>
              </a:r>
              <a:endParaRPr lang="en-US" altLang="zh-TW" dirty="0">
                <a:solidFill>
                  <a:schemeClr val="tx1"/>
                </a:solidFill>
              </a:endParaRPr>
            </a:p>
            <a:p>
              <a:r>
                <a:rPr lang="en-US" altLang="zh-TW" dirty="0">
                  <a:solidFill>
                    <a:schemeClr val="tx1"/>
                  </a:solidFill>
                </a:rPr>
                <a:t>Output: </a:t>
              </a:r>
              <a:r>
                <a:rPr lang="zh-TW" altLang="en-US" dirty="0">
                  <a:solidFill>
                    <a:schemeClr val="tx1"/>
                  </a:solidFill>
                </a:rPr>
                <a:t>洋蔥</a:t>
              </a:r>
            </a:p>
          </p:txBody>
        </p:sp>
        <p:grpSp>
          <p:nvGrpSpPr>
            <p:cNvPr id="72" name="组合 1286"/>
            <p:cNvGrpSpPr/>
            <p:nvPr/>
          </p:nvGrpSpPr>
          <p:grpSpPr>
            <a:xfrm>
              <a:off x="-1600269" y="3602585"/>
              <a:ext cx="1008498" cy="1365199"/>
              <a:chOff x="3213101" y="3067051"/>
              <a:chExt cx="541337" cy="720725"/>
            </a:xfrm>
            <a:solidFill>
              <a:schemeClr val="tx1"/>
            </a:solidFill>
          </p:grpSpPr>
          <p:sp>
            <p:nvSpPr>
              <p:cNvPr id="73" name="Freeform 873"/>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solidFill>
                <a:srgbClr val="5D6A60"/>
              </a:solidFill>
              <a:ln>
                <a:noFill/>
              </a:ln>
            </p:spPr>
            <p:txBody>
              <a:bodyPr/>
              <a:lstStyle/>
              <a:p>
                <a:endParaRPr lang="zh-CN" altLang="en-US"/>
              </a:p>
            </p:txBody>
          </p:sp>
          <p:sp>
            <p:nvSpPr>
              <p:cNvPr id="74" name="Freeform 874"/>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solidFill>
                <a:srgbClr val="5D6A60"/>
              </a:solidFill>
              <a:ln>
                <a:noFill/>
              </a:ln>
            </p:spPr>
            <p:txBody>
              <a:bodyPr/>
              <a:lstStyle/>
              <a:p>
                <a:endParaRPr lang="zh-CN" altLang="en-US"/>
              </a:p>
            </p:txBody>
          </p:sp>
          <p:sp>
            <p:nvSpPr>
              <p:cNvPr id="75" name="Freeform 875"/>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solidFill>
                <a:srgbClr val="5D6A60"/>
              </a:solidFill>
              <a:ln>
                <a:noFill/>
              </a:ln>
            </p:spPr>
            <p:txBody>
              <a:bodyPr/>
              <a:lstStyle/>
              <a:p>
                <a:endParaRPr lang="zh-CN" altLang="en-US"/>
              </a:p>
            </p:txBody>
          </p:sp>
          <p:sp>
            <p:nvSpPr>
              <p:cNvPr id="76" name="Freeform 876"/>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solidFill>
                <a:srgbClr val="5D6A60"/>
              </a:solidFill>
              <a:ln>
                <a:noFill/>
              </a:ln>
            </p:spPr>
            <p:txBody>
              <a:bodyPr/>
              <a:lstStyle/>
              <a:p>
                <a:endParaRPr lang="zh-CN" altLang="en-US"/>
              </a:p>
            </p:txBody>
          </p:sp>
          <p:sp>
            <p:nvSpPr>
              <p:cNvPr id="77" name="Freeform 877"/>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solidFill>
                <a:srgbClr val="5D6A60"/>
              </a:solidFill>
              <a:ln>
                <a:noFill/>
              </a:ln>
            </p:spPr>
            <p:txBody>
              <a:bodyPr/>
              <a:lstStyle/>
              <a:p>
                <a:endParaRPr lang="zh-CN" altLang="en-US"/>
              </a:p>
            </p:txBody>
          </p:sp>
          <p:sp>
            <p:nvSpPr>
              <p:cNvPr id="78" name="Freeform 878"/>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solidFill>
                <a:srgbClr val="5D6A60"/>
              </a:solidFill>
              <a:ln>
                <a:noFill/>
              </a:ln>
            </p:spPr>
            <p:txBody>
              <a:bodyPr/>
              <a:lstStyle/>
              <a:p>
                <a:endParaRPr lang="zh-CN" altLang="en-US"/>
              </a:p>
            </p:txBody>
          </p:sp>
          <p:sp>
            <p:nvSpPr>
              <p:cNvPr id="79" name="Freeform 879"/>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solidFill>
                <a:srgbClr val="5D6A60"/>
              </a:solidFill>
              <a:ln>
                <a:noFill/>
              </a:ln>
            </p:spPr>
            <p:txBody>
              <a:bodyPr/>
              <a:lstStyle/>
              <a:p>
                <a:endParaRPr lang="zh-CN" altLang="en-US"/>
              </a:p>
            </p:txBody>
          </p:sp>
          <p:sp>
            <p:nvSpPr>
              <p:cNvPr id="80" name="Freeform 880"/>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solidFill>
                <a:srgbClr val="5D6A60"/>
              </a:solidFill>
              <a:ln>
                <a:noFill/>
              </a:ln>
            </p:spPr>
            <p:txBody>
              <a:bodyPr/>
              <a:lstStyle/>
              <a:p>
                <a:endParaRPr lang="zh-CN" altLang="en-US"/>
              </a:p>
            </p:txBody>
          </p:sp>
          <p:sp>
            <p:nvSpPr>
              <p:cNvPr id="81" name="Freeform 881"/>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solidFill>
                <a:srgbClr val="5D6A60"/>
              </a:solidFill>
              <a:ln>
                <a:noFill/>
              </a:ln>
            </p:spPr>
            <p:txBody>
              <a:bodyPr/>
              <a:lstStyle/>
              <a:p>
                <a:endParaRPr lang="zh-CN" altLang="en-US"/>
              </a:p>
            </p:txBody>
          </p:sp>
          <p:sp>
            <p:nvSpPr>
              <p:cNvPr id="82" name="Freeform 882"/>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solidFill>
                <a:srgbClr val="5D6A60"/>
              </a:solidFill>
              <a:ln>
                <a:noFill/>
              </a:ln>
            </p:spPr>
            <p:txBody>
              <a:bodyPr/>
              <a:lstStyle/>
              <a:p>
                <a:endParaRPr lang="zh-CN" altLang="en-US"/>
              </a:p>
            </p:txBody>
          </p:sp>
          <p:sp>
            <p:nvSpPr>
              <p:cNvPr id="83" name="Freeform 883"/>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solidFill>
                <a:srgbClr val="5D6A60"/>
              </a:solidFill>
              <a:ln>
                <a:noFill/>
              </a:ln>
            </p:spPr>
            <p:txBody>
              <a:bodyPr/>
              <a:lstStyle/>
              <a:p>
                <a:endParaRPr lang="zh-CN" altLang="en-US"/>
              </a:p>
            </p:txBody>
          </p:sp>
          <p:sp>
            <p:nvSpPr>
              <p:cNvPr id="84" name="Freeform 884"/>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solidFill>
                <a:srgbClr val="5D6A60"/>
              </a:solidFill>
              <a:ln>
                <a:noFill/>
              </a:ln>
            </p:spPr>
            <p:txBody>
              <a:bodyPr/>
              <a:lstStyle/>
              <a:p>
                <a:endParaRPr lang="zh-CN" altLang="en-US"/>
              </a:p>
            </p:txBody>
          </p:sp>
          <p:sp>
            <p:nvSpPr>
              <p:cNvPr id="85" name="Freeform 885"/>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solidFill>
                <a:srgbClr val="5D6A60"/>
              </a:solidFill>
              <a:ln>
                <a:noFill/>
              </a:ln>
            </p:spPr>
            <p:txBody>
              <a:bodyPr/>
              <a:lstStyle/>
              <a:p>
                <a:endParaRPr lang="zh-CN" altLang="en-US"/>
              </a:p>
            </p:txBody>
          </p:sp>
          <p:sp>
            <p:nvSpPr>
              <p:cNvPr id="86" name="Freeform 886"/>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solidFill>
                <a:srgbClr val="5D6A60"/>
              </a:solidFill>
              <a:ln>
                <a:noFill/>
              </a:ln>
            </p:spPr>
            <p:txBody>
              <a:bodyPr/>
              <a:lstStyle/>
              <a:p>
                <a:endParaRPr lang="zh-CN" altLang="en-US"/>
              </a:p>
            </p:txBody>
          </p:sp>
          <p:sp>
            <p:nvSpPr>
              <p:cNvPr id="87" name="Freeform 887"/>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solidFill>
                <a:srgbClr val="5D6A60"/>
              </a:solidFill>
              <a:ln>
                <a:noFill/>
              </a:ln>
            </p:spPr>
            <p:txBody>
              <a:bodyPr/>
              <a:lstStyle/>
              <a:p>
                <a:endParaRPr lang="zh-CN" altLang="en-US"/>
              </a:p>
            </p:txBody>
          </p:sp>
          <p:sp>
            <p:nvSpPr>
              <p:cNvPr id="88" name="Freeform 888"/>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solidFill>
                <a:srgbClr val="5D6A60"/>
              </a:solidFill>
              <a:ln>
                <a:noFill/>
              </a:ln>
            </p:spPr>
            <p:txBody>
              <a:bodyPr/>
              <a:lstStyle/>
              <a:p>
                <a:endParaRPr lang="zh-CN" altLang="en-US"/>
              </a:p>
            </p:txBody>
          </p:sp>
          <p:sp>
            <p:nvSpPr>
              <p:cNvPr id="89" name="Freeform 889"/>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solidFill>
                <a:srgbClr val="5D6A60"/>
              </a:solidFill>
              <a:ln>
                <a:noFill/>
              </a:ln>
            </p:spPr>
            <p:txBody>
              <a:bodyPr/>
              <a:lstStyle/>
              <a:p>
                <a:endParaRPr lang="zh-CN" altLang="en-US"/>
              </a:p>
            </p:txBody>
          </p:sp>
          <p:sp>
            <p:nvSpPr>
              <p:cNvPr id="90" name="Freeform 890"/>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solidFill>
                <a:srgbClr val="5D6A60"/>
              </a:solidFill>
              <a:ln>
                <a:noFill/>
              </a:ln>
            </p:spPr>
            <p:txBody>
              <a:bodyPr/>
              <a:lstStyle/>
              <a:p>
                <a:endParaRPr lang="zh-CN" altLang="en-US"/>
              </a:p>
            </p:txBody>
          </p:sp>
          <p:sp>
            <p:nvSpPr>
              <p:cNvPr id="91" name="Freeform 891"/>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solidFill>
                <a:srgbClr val="5D6A60"/>
              </a:solidFill>
              <a:ln>
                <a:noFill/>
              </a:ln>
            </p:spPr>
            <p:txBody>
              <a:bodyPr/>
              <a:lstStyle/>
              <a:p>
                <a:endParaRPr lang="zh-CN" altLang="en-US"/>
              </a:p>
            </p:txBody>
          </p:sp>
          <p:sp>
            <p:nvSpPr>
              <p:cNvPr id="92" name="Freeform 892"/>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solidFill>
                <a:srgbClr val="5D6A60"/>
              </a:solidFill>
              <a:ln>
                <a:noFill/>
              </a:ln>
            </p:spPr>
            <p:txBody>
              <a:bodyPr/>
              <a:lstStyle/>
              <a:p>
                <a:endParaRPr lang="zh-CN" altLang="en-US"/>
              </a:p>
            </p:txBody>
          </p:sp>
          <p:sp>
            <p:nvSpPr>
              <p:cNvPr id="93" name="Freeform 893"/>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solidFill>
                <a:srgbClr val="5D6A60"/>
              </a:solidFill>
              <a:ln>
                <a:noFill/>
              </a:ln>
            </p:spPr>
            <p:txBody>
              <a:bodyPr/>
              <a:lstStyle/>
              <a:p>
                <a:endParaRPr lang="zh-CN" altLang="en-US"/>
              </a:p>
            </p:txBody>
          </p:sp>
          <p:sp>
            <p:nvSpPr>
              <p:cNvPr id="94" name="Freeform 894"/>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solidFill>
                <a:srgbClr val="5D6A60"/>
              </a:solidFill>
              <a:ln>
                <a:noFill/>
              </a:ln>
            </p:spPr>
            <p:txBody>
              <a:bodyPr/>
              <a:lstStyle/>
              <a:p>
                <a:endParaRPr lang="zh-CN" altLang="en-US"/>
              </a:p>
            </p:txBody>
          </p:sp>
          <p:sp>
            <p:nvSpPr>
              <p:cNvPr id="95" name="Freeform 895"/>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solidFill>
                <a:srgbClr val="5D6A60"/>
              </a:solidFill>
              <a:ln>
                <a:noFill/>
              </a:ln>
            </p:spPr>
            <p:txBody>
              <a:bodyPr/>
              <a:lstStyle/>
              <a:p>
                <a:endParaRPr lang="zh-CN" altLang="en-US"/>
              </a:p>
            </p:txBody>
          </p:sp>
          <p:sp>
            <p:nvSpPr>
              <p:cNvPr id="96" name="Freeform 896"/>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solidFill>
                <a:srgbClr val="5D6A60"/>
              </a:solidFill>
              <a:ln>
                <a:noFill/>
              </a:ln>
            </p:spPr>
            <p:txBody>
              <a:bodyPr/>
              <a:lstStyle/>
              <a:p>
                <a:endParaRPr lang="zh-CN" altLang="en-US"/>
              </a:p>
            </p:txBody>
          </p:sp>
          <p:sp>
            <p:nvSpPr>
              <p:cNvPr id="97" name="Freeform 897"/>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solidFill>
                <a:srgbClr val="5D6A60"/>
              </a:solidFill>
              <a:ln>
                <a:noFill/>
              </a:ln>
            </p:spPr>
            <p:txBody>
              <a:bodyPr/>
              <a:lstStyle/>
              <a:p>
                <a:endParaRPr lang="zh-CN" altLang="en-US"/>
              </a:p>
            </p:txBody>
          </p:sp>
          <p:sp>
            <p:nvSpPr>
              <p:cNvPr id="98" name="Freeform 898"/>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solidFill>
                <a:srgbClr val="5D6A60"/>
              </a:solidFill>
              <a:ln>
                <a:noFill/>
              </a:ln>
            </p:spPr>
            <p:txBody>
              <a:bodyPr/>
              <a:lstStyle/>
              <a:p>
                <a:endParaRPr lang="zh-CN" altLang="en-US"/>
              </a:p>
            </p:txBody>
          </p:sp>
          <p:sp>
            <p:nvSpPr>
              <p:cNvPr id="99" name="Freeform 899"/>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solidFill>
                <a:srgbClr val="5D6A60"/>
              </a:solidFill>
              <a:ln>
                <a:noFill/>
              </a:ln>
            </p:spPr>
            <p:txBody>
              <a:bodyPr/>
              <a:lstStyle/>
              <a:p>
                <a:endParaRPr lang="zh-CN" altLang="en-US"/>
              </a:p>
            </p:txBody>
          </p:sp>
          <p:sp>
            <p:nvSpPr>
              <p:cNvPr id="100" name="Freeform 900"/>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solidFill>
                <a:srgbClr val="5D6A60"/>
              </a:solidFill>
              <a:ln>
                <a:noFill/>
              </a:ln>
            </p:spPr>
            <p:txBody>
              <a:bodyPr/>
              <a:lstStyle/>
              <a:p>
                <a:endParaRPr lang="zh-CN" altLang="en-US"/>
              </a:p>
            </p:txBody>
          </p:sp>
          <p:sp>
            <p:nvSpPr>
              <p:cNvPr id="101" name="Freeform 901"/>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solidFill>
                <a:srgbClr val="5D6A60"/>
              </a:solidFill>
              <a:ln>
                <a:noFill/>
              </a:ln>
            </p:spPr>
            <p:txBody>
              <a:bodyPr/>
              <a:lstStyle/>
              <a:p>
                <a:endParaRPr lang="zh-CN" altLang="en-US"/>
              </a:p>
            </p:txBody>
          </p:sp>
          <p:sp>
            <p:nvSpPr>
              <p:cNvPr id="102" name="Freeform 902"/>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solidFill>
                <a:srgbClr val="5D6A60"/>
              </a:solidFill>
              <a:ln>
                <a:noFill/>
              </a:ln>
            </p:spPr>
            <p:txBody>
              <a:bodyPr/>
              <a:lstStyle/>
              <a:p>
                <a:endParaRPr lang="zh-CN" altLang="en-US"/>
              </a:p>
            </p:txBody>
          </p:sp>
          <p:sp>
            <p:nvSpPr>
              <p:cNvPr id="103" name="Freeform 903"/>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solidFill>
                <a:srgbClr val="5D6A60"/>
              </a:solidFill>
              <a:ln>
                <a:noFill/>
              </a:ln>
            </p:spPr>
            <p:txBody>
              <a:bodyPr/>
              <a:lstStyle/>
              <a:p>
                <a:endParaRPr lang="zh-CN" altLang="en-US"/>
              </a:p>
            </p:txBody>
          </p:sp>
          <p:sp>
            <p:nvSpPr>
              <p:cNvPr id="104" name="Freeform 904"/>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solidFill>
                <a:srgbClr val="5D6A60"/>
              </a:solidFill>
              <a:ln>
                <a:noFill/>
              </a:ln>
            </p:spPr>
            <p:txBody>
              <a:bodyPr/>
              <a:lstStyle/>
              <a:p>
                <a:endParaRPr lang="zh-CN" altLang="en-US"/>
              </a:p>
            </p:txBody>
          </p:sp>
          <p:sp>
            <p:nvSpPr>
              <p:cNvPr id="105" name="Freeform 905"/>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solidFill>
                <a:srgbClr val="5D6A60"/>
              </a:solidFill>
              <a:ln>
                <a:noFill/>
              </a:ln>
            </p:spPr>
            <p:txBody>
              <a:bodyPr/>
              <a:lstStyle/>
              <a:p>
                <a:endParaRPr lang="zh-CN" altLang="en-US"/>
              </a:p>
            </p:txBody>
          </p:sp>
          <p:sp>
            <p:nvSpPr>
              <p:cNvPr id="106" name="Freeform 906"/>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solidFill>
                <a:srgbClr val="5D6A60"/>
              </a:solidFill>
              <a:ln>
                <a:noFill/>
              </a:ln>
            </p:spPr>
            <p:txBody>
              <a:bodyPr/>
              <a:lstStyle/>
              <a:p>
                <a:endParaRPr lang="zh-CN" altLang="en-US"/>
              </a:p>
            </p:txBody>
          </p:sp>
          <p:sp>
            <p:nvSpPr>
              <p:cNvPr id="107" name="Freeform 907"/>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solidFill>
                <a:srgbClr val="5D6A60"/>
              </a:solidFill>
              <a:ln>
                <a:noFill/>
              </a:ln>
            </p:spPr>
            <p:txBody>
              <a:bodyPr/>
              <a:lstStyle/>
              <a:p>
                <a:endParaRPr lang="zh-CN" altLang="en-US"/>
              </a:p>
            </p:txBody>
          </p:sp>
          <p:sp>
            <p:nvSpPr>
              <p:cNvPr id="108" name="Freeform 908"/>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solidFill>
                <a:srgbClr val="5D6A60"/>
              </a:solidFill>
              <a:ln>
                <a:noFill/>
              </a:ln>
            </p:spPr>
            <p:txBody>
              <a:bodyPr/>
              <a:lstStyle/>
              <a:p>
                <a:endParaRPr lang="zh-CN" altLang="en-US"/>
              </a:p>
            </p:txBody>
          </p:sp>
          <p:sp>
            <p:nvSpPr>
              <p:cNvPr id="109" name="Freeform 909"/>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solidFill>
                <a:srgbClr val="5D6A60"/>
              </a:solidFill>
              <a:ln>
                <a:noFill/>
              </a:ln>
            </p:spPr>
            <p:txBody>
              <a:bodyPr/>
              <a:lstStyle/>
              <a:p>
                <a:endParaRPr lang="zh-CN" altLang="en-US"/>
              </a:p>
            </p:txBody>
          </p:sp>
          <p:sp>
            <p:nvSpPr>
              <p:cNvPr id="110" name="Freeform 910"/>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solidFill>
                <a:srgbClr val="5D6A60"/>
              </a:solidFill>
              <a:ln>
                <a:noFill/>
              </a:ln>
            </p:spPr>
            <p:txBody>
              <a:bodyPr/>
              <a:lstStyle/>
              <a:p>
                <a:endParaRPr lang="zh-CN" altLang="en-US"/>
              </a:p>
            </p:txBody>
          </p:sp>
          <p:sp>
            <p:nvSpPr>
              <p:cNvPr id="111" name="Freeform 911"/>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solidFill>
                <a:srgbClr val="5D6A60"/>
              </a:solidFill>
              <a:ln>
                <a:noFill/>
              </a:ln>
            </p:spPr>
            <p:txBody>
              <a:bodyPr/>
              <a:lstStyle/>
              <a:p>
                <a:endParaRPr lang="zh-CN" altLang="en-US"/>
              </a:p>
            </p:txBody>
          </p:sp>
          <p:sp>
            <p:nvSpPr>
              <p:cNvPr id="112" name="Freeform 912"/>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solidFill>
                <a:srgbClr val="5D6A60"/>
              </a:solidFill>
              <a:ln>
                <a:noFill/>
              </a:ln>
            </p:spPr>
            <p:txBody>
              <a:bodyPr/>
              <a:lstStyle/>
              <a:p>
                <a:endParaRPr lang="zh-CN" altLang="en-US"/>
              </a:p>
            </p:txBody>
          </p:sp>
          <p:sp>
            <p:nvSpPr>
              <p:cNvPr id="113" name="Freeform 913"/>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solidFill>
                <a:srgbClr val="5D6A60"/>
              </a:solidFill>
              <a:ln>
                <a:noFill/>
              </a:ln>
            </p:spPr>
            <p:txBody>
              <a:bodyPr/>
              <a:lstStyle/>
              <a:p>
                <a:endParaRPr lang="zh-CN" altLang="en-US"/>
              </a:p>
            </p:txBody>
          </p:sp>
          <p:sp>
            <p:nvSpPr>
              <p:cNvPr id="114" name="Freeform 914"/>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solidFill>
                <a:srgbClr val="5D6A60"/>
              </a:solidFill>
              <a:ln>
                <a:noFill/>
              </a:ln>
            </p:spPr>
            <p:txBody>
              <a:bodyPr/>
              <a:lstStyle/>
              <a:p>
                <a:endParaRPr lang="zh-CN" altLang="en-US"/>
              </a:p>
            </p:txBody>
          </p:sp>
          <p:sp>
            <p:nvSpPr>
              <p:cNvPr id="115" name="Freeform 915"/>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solidFill>
                <a:srgbClr val="5D6A60"/>
              </a:solidFill>
              <a:ln>
                <a:noFill/>
              </a:ln>
            </p:spPr>
            <p:txBody>
              <a:bodyPr/>
              <a:lstStyle/>
              <a:p>
                <a:endParaRPr lang="zh-CN" altLang="en-US"/>
              </a:p>
            </p:txBody>
          </p:sp>
          <p:sp>
            <p:nvSpPr>
              <p:cNvPr id="116" name="Freeform 916"/>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solidFill>
                <a:srgbClr val="5D6A60"/>
              </a:solidFill>
              <a:ln>
                <a:noFill/>
              </a:ln>
            </p:spPr>
            <p:txBody>
              <a:bodyPr/>
              <a:lstStyle/>
              <a:p>
                <a:endParaRPr lang="zh-CN" altLang="en-US"/>
              </a:p>
            </p:txBody>
          </p:sp>
          <p:sp>
            <p:nvSpPr>
              <p:cNvPr id="117" name="Freeform 917"/>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solidFill>
                <a:srgbClr val="5D6A60"/>
              </a:solidFill>
              <a:ln>
                <a:noFill/>
              </a:ln>
            </p:spPr>
            <p:txBody>
              <a:bodyPr/>
              <a:lstStyle/>
              <a:p>
                <a:endParaRPr lang="zh-CN" altLang="en-US"/>
              </a:p>
            </p:txBody>
          </p:sp>
          <p:sp>
            <p:nvSpPr>
              <p:cNvPr id="118" name="Freeform 918"/>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solidFill>
                <a:srgbClr val="5D6A60"/>
              </a:solidFill>
              <a:ln>
                <a:noFill/>
              </a:ln>
            </p:spPr>
            <p:txBody>
              <a:bodyPr/>
              <a:lstStyle/>
              <a:p>
                <a:endParaRPr lang="zh-CN" altLang="en-US"/>
              </a:p>
            </p:txBody>
          </p:sp>
          <p:sp>
            <p:nvSpPr>
              <p:cNvPr id="119" name="Freeform 919"/>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solidFill>
                <a:srgbClr val="5D6A60"/>
              </a:solidFill>
              <a:ln>
                <a:noFill/>
              </a:ln>
            </p:spPr>
            <p:txBody>
              <a:bodyPr/>
              <a:lstStyle/>
              <a:p>
                <a:endParaRPr lang="zh-CN" altLang="en-US"/>
              </a:p>
            </p:txBody>
          </p:sp>
          <p:sp>
            <p:nvSpPr>
              <p:cNvPr id="120" name="Freeform 920"/>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solidFill>
                <a:srgbClr val="5D6A60"/>
              </a:solidFill>
              <a:ln>
                <a:noFill/>
              </a:ln>
            </p:spPr>
            <p:txBody>
              <a:bodyPr/>
              <a:lstStyle/>
              <a:p>
                <a:endParaRPr lang="zh-CN" altLang="en-US"/>
              </a:p>
            </p:txBody>
          </p:sp>
          <p:sp>
            <p:nvSpPr>
              <p:cNvPr id="121" name="Freeform 921"/>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solidFill>
                <a:srgbClr val="5D6A60"/>
              </a:solidFill>
              <a:ln>
                <a:noFill/>
              </a:ln>
            </p:spPr>
            <p:txBody>
              <a:bodyPr/>
              <a:lstStyle/>
              <a:p>
                <a:endParaRPr lang="zh-CN" altLang="en-US"/>
              </a:p>
            </p:txBody>
          </p:sp>
          <p:sp>
            <p:nvSpPr>
              <p:cNvPr id="122" name="Freeform 922"/>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solidFill>
                <a:srgbClr val="5D6A60"/>
              </a:solidFill>
              <a:ln>
                <a:noFill/>
              </a:ln>
            </p:spPr>
            <p:txBody>
              <a:bodyPr/>
              <a:lstStyle/>
              <a:p>
                <a:endParaRPr lang="zh-CN" altLang="en-US"/>
              </a:p>
            </p:txBody>
          </p:sp>
          <p:sp>
            <p:nvSpPr>
              <p:cNvPr id="123" name="Freeform 923"/>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solidFill>
                <a:srgbClr val="5D6A60"/>
              </a:solidFill>
              <a:ln>
                <a:noFill/>
              </a:ln>
            </p:spPr>
            <p:txBody>
              <a:bodyPr/>
              <a:lstStyle/>
              <a:p>
                <a:endParaRPr lang="zh-CN" altLang="en-US"/>
              </a:p>
            </p:txBody>
          </p:sp>
        </p:grpSp>
        <p:sp>
          <p:nvSpPr>
            <p:cNvPr id="124" name="文字方塊 123"/>
            <p:cNvSpPr txBox="1"/>
            <p:nvPr/>
          </p:nvSpPr>
          <p:spPr>
            <a:xfrm>
              <a:off x="-1096020" y="2702249"/>
              <a:ext cx="2735417" cy="715089"/>
            </a:xfrm>
            <a:prstGeom prst="wedgeRoundRectCallout">
              <a:avLst>
                <a:gd name="adj1" fmla="val -34300"/>
                <a:gd name="adj2" fmla="val 73689"/>
                <a:gd name="adj3" fmla="val 16667"/>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dirty="0">
                  <a:solidFill>
                    <a:schemeClr val="tx1"/>
                  </a:solidFill>
                </a:rPr>
                <a:t>I</a:t>
              </a:r>
              <a:r>
                <a:rPr lang="en-US" altLang="zh-TW" dirty="0">
                  <a:solidFill>
                    <a:schemeClr val="tx1"/>
                  </a:solidFill>
                  <a:latin typeface="Times New Roman" panose="02020603050405020304" pitchFamily="18" charset="0"/>
                  <a:cs typeface="Times New Roman" panose="02020603050405020304" pitchFamily="18" charset="0"/>
                </a:rPr>
                <a:t>’</a:t>
              </a:r>
              <a:r>
                <a:rPr lang="en-US" altLang="zh-TW" dirty="0">
                  <a:solidFill>
                    <a:schemeClr val="tx1"/>
                  </a:solidFill>
                </a:rPr>
                <a:t>d like to make </a:t>
              </a:r>
              <a:r>
                <a:rPr lang="en-US" altLang="zh-TW" dirty="0" smtClean="0">
                  <a:solidFill>
                    <a:schemeClr val="tx1"/>
                  </a:solidFill>
                </a:rPr>
                <a:t>cakes,</a:t>
              </a:r>
              <a:endParaRPr lang="en-US" altLang="zh-TW" dirty="0">
                <a:solidFill>
                  <a:schemeClr val="tx1"/>
                </a:solidFill>
              </a:endParaRPr>
            </a:p>
            <a:p>
              <a:r>
                <a:rPr lang="en-US" altLang="zh-TW" dirty="0">
                  <a:solidFill>
                    <a:schemeClr val="tx1"/>
                  </a:solidFill>
                </a:rPr>
                <a:t>Why u give me onion?</a:t>
              </a:r>
              <a:endParaRPr lang="zh-TW" altLang="en-US" dirty="0">
                <a:solidFill>
                  <a:schemeClr val="tx1"/>
                </a:solidFill>
              </a:endParaRPr>
            </a:p>
          </p:txBody>
        </p:sp>
      </p:grpSp>
      <p:graphicFrame>
        <p:nvGraphicFramePr>
          <p:cNvPr id="3" name="对象 2"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1764" name="think-cell 幻灯片" r:id="rId7" imgW="444" imgH="443" progId="TCLayout.ActiveDocument.1">
                  <p:embed/>
                </p:oleObj>
              </mc:Choice>
              <mc:Fallback>
                <p:oleObj name="think-cell 幻灯片" r:id="rId7" imgW="444" imgH="443" progId="TCLayout.ActiveDocument.1">
                  <p:embed/>
                  <p:pic>
                    <p:nvPicPr>
                      <p:cNvPr id="3" name="对象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zh-TW" altLang="en-US" dirty="0"/>
              <a:t>推薦系</a:t>
            </a:r>
            <a:r>
              <a:rPr lang="zh-TW" altLang="en-US" dirty="0" smtClean="0"/>
              <a:t>統</a:t>
            </a:r>
            <a:r>
              <a:rPr lang="zh-CN" altLang="en-US" dirty="0" smtClean="0"/>
              <a:t>：</a:t>
            </a:r>
            <a:r>
              <a:rPr lang="zh-TW" altLang="en-US" dirty="0" smtClean="0"/>
              <a:t>關</a:t>
            </a:r>
            <a:r>
              <a:rPr lang="zh-TW" altLang="en-US" dirty="0"/>
              <a:t>聯規則</a:t>
            </a:r>
            <a:r>
              <a:rPr lang="en-US" altLang="zh-TW" dirty="0" err="1" smtClean="0"/>
              <a:t>Apriori</a:t>
            </a:r>
            <a:endParaRPr lang="zh-CN" altLang="en-US" dirty="0"/>
          </a:p>
        </p:txBody>
      </p:sp>
      <p:sp>
        <p:nvSpPr>
          <p:cNvPr id="4" name="矩形 3"/>
          <p:cNvSpPr/>
          <p:nvPr/>
        </p:nvSpPr>
        <p:spPr>
          <a:xfrm>
            <a:off x="547647" y="1541834"/>
            <a:ext cx="4943982"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软雅黑" panose="020B0503020204020204" pitchFamily="34" charset="-122"/>
                <a:ea typeface="微软雅黑" panose="020B0503020204020204" pitchFamily="34" charset="-122"/>
              </a:rPr>
              <a:t>一般應用</a:t>
            </a:r>
            <a:r>
              <a:rPr lang="en-US" altLang="zh-TW" b="1" dirty="0">
                <a:latin typeface="微软雅黑" panose="020B0503020204020204" pitchFamily="34" charset="-122"/>
                <a:ea typeface="微软雅黑" panose="020B0503020204020204" pitchFamily="34" charset="-122"/>
              </a:rPr>
              <a:t>:</a:t>
            </a:r>
            <a:r>
              <a:rPr lang="zh-TW" altLang="en-US" b="1" dirty="0">
                <a:latin typeface="微软雅黑" panose="020B0503020204020204" pitchFamily="34" charset="-122"/>
                <a:ea typeface="微软雅黑" panose="020B0503020204020204" pitchFamily="34" charset="-122"/>
              </a:rPr>
              <a:t>制訂行銷組合、管控購</a:t>
            </a:r>
            <a:r>
              <a:rPr lang="zh-TW" altLang="en-US" b="1" dirty="0" smtClean="0">
                <a:latin typeface="微软雅黑" panose="020B0503020204020204" pitchFamily="34" charset="-122"/>
                <a:ea typeface="微软雅黑" panose="020B0503020204020204" pitchFamily="34" charset="-122"/>
              </a:rPr>
              <a:t>買</a:t>
            </a:r>
            <a:r>
              <a:rPr lang="zh-CN" altLang="en-US" b="1" dirty="0">
                <a:latin typeface="微软雅黑" panose="020B0503020204020204" pitchFamily="34" charset="-122"/>
                <a:ea typeface="微软雅黑" panose="020B0503020204020204" pitchFamily="34" charset="-122"/>
              </a:rPr>
              <a:t>成本</a:t>
            </a:r>
            <a:endParaRPr lang="zh-TW" altLang="en-US" b="1" dirty="0">
              <a:latin typeface="微软雅黑" panose="020B0503020204020204" pitchFamily="34" charset="-122"/>
              <a:ea typeface="微软雅黑" panose="020B0503020204020204" pitchFamily="34" charset="-122"/>
            </a:endParaRPr>
          </a:p>
        </p:txBody>
      </p:sp>
      <p:sp>
        <p:nvSpPr>
          <p:cNvPr id="5" name="矩形 4"/>
          <p:cNvSpPr/>
          <p:nvPr/>
        </p:nvSpPr>
        <p:spPr>
          <a:xfrm>
            <a:off x="5808134" y="1538459"/>
            <a:ext cx="6079066" cy="366450"/>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微软雅黑" panose="020B0503020204020204" pitchFamily="34" charset="-122"/>
                <a:ea typeface="微软雅黑" panose="020B0503020204020204" pitchFamily="34" charset="-122"/>
              </a:rPr>
              <a:t>搭配我</a:t>
            </a:r>
            <a:r>
              <a:rPr lang="zh-TW" altLang="en-US" b="1" dirty="0">
                <a:latin typeface="微软雅黑" panose="020B0503020204020204" pitchFamily="34" charset="-122"/>
                <a:ea typeface="微软雅黑" panose="020B0503020204020204" pitchFamily="34" charset="-122"/>
              </a:rPr>
              <a:t>的</a:t>
            </a:r>
            <a:r>
              <a:rPr lang="zh-TW" altLang="en-US" b="1" dirty="0" smtClean="0">
                <a:latin typeface="微软雅黑" panose="020B0503020204020204" pitchFamily="34" charset="-122"/>
                <a:ea typeface="微软雅黑" panose="020B0503020204020204" pitchFamily="34" charset="-122"/>
              </a:rPr>
              <a:t>冰箱內食</a:t>
            </a:r>
            <a:r>
              <a:rPr lang="zh-TW" altLang="en-US" b="1" dirty="0">
                <a:latin typeface="微软雅黑" panose="020B0503020204020204" pitchFamily="34" charset="-122"/>
                <a:ea typeface="微软雅黑" panose="020B0503020204020204" pitchFamily="34" charset="-122"/>
              </a:rPr>
              <a:t>材</a:t>
            </a:r>
            <a:r>
              <a:rPr lang="en-US" altLang="zh-TW" b="1" dirty="0">
                <a:latin typeface="微软雅黑" panose="020B0503020204020204" pitchFamily="34" charset="-122"/>
                <a:ea typeface="微软雅黑" panose="020B0503020204020204" pitchFamily="34" charset="-122"/>
              </a:rPr>
              <a:t>- </a:t>
            </a:r>
            <a:r>
              <a:rPr lang="zh-TW" altLang="en-US" b="1" dirty="0">
                <a:latin typeface="微软雅黑" panose="020B0503020204020204" pitchFamily="34" charset="-122"/>
                <a:ea typeface="微软雅黑" panose="020B0503020204020204" pitchFamily="34" charset="-122"/>
              </a:rPr>
              <a:t>推薦食譜設計</a:t>
            </a:r>
          </a:p>
        </p:txBody>
      </p:sp>
      <p:graphicFrame>
        <p:nvGraphicFramePr>
          <p:cNvPr id="8"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閻欣慈</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圖片 6"/>
          <p:cNvPicPr>
            <a:picLocks noChangeAspect="1"/>
          </p:cNvPicPr>
          <p:nvPr/>
        </p:nvPicPr>
        <p:blipFill>
          <a:blip r:embed="rId14"/>
          <a:stretch>
            <a:fillRect/>
          </a:stretch>
        </p:blipFill>
        <p:spPr>
          <a:xfrm>
            <a:off x="5808135" y="2837113"/>
            <a:ext cx="6079066" cy="2836393"/>
          </a:xfrm>
          <a:prstGeom prst="rect">
            <a:avLst/>
          </a:prstGeom>
        </p:spPr>
      </p:pic>
      <p:pic>
        <p:nvPicPr>
          <p:cNvPr id="15" name="圖片 8"/>
          <p:cNvPicPr>
            <a:picLocks noChangeAspect="1"/>
          </p:cNvPicPr>
          <p:nvPr/>
        </p:nvPicPr>
        <p:blipFill>
          <a:blip r:embed="rId15"/>
          <a:stretch>
            <a:fillRect/>
          </a:stretch>
        </p:blipFill>
        <p:spPr>
          <a:xfrm>
            <a:off x="5808705" y="2193288"/>
            <a:ext cx="6055767" cy="473160"/>
          </a:xfrm>
          <a:prstGeom prst="rect">
            <a:avLst/>
          </a:prstGeom>
        </p:spPr>
      </p:pic>
      <p:graphicFrame>
        <p:nvGraphicFramePr>
          <p:cNvPr id="18" name="表格 17"/>
          <p:cNvGraphicFramePr>
            <a:graphicFrameLocks noGrp="1"/>
          </p:cNvGraphicFramePr>
          <p:nvPr>
            <p:extLst/>
          </p:nvPr>
        </p:nvGraphicFramePr>
        <p:xfrm>
          <a:off x="553479" y="3171337"/>
          <a:ext cx="4938150" cy="1981200"/>
        </p:xfrm>
        <a:graphic>
          <a:graphicData uri="http://schemas.openxmlformats.org/drawingml/2006/table">
            <a:tbl>
              <a:tblPr firstRow="1" bandRow="1">
                <a:tableStyleId>{5940675A-B579-460E-94D1-54222C63F5DA}</a:tableStyleId>
              </a:tblPr>
              <a:tblGrid>
                <a:gridCol w="1306214">
                  <a:extLst>
                    <a:ext uri="{9D8B030D-6E8A-4147-A177-3AD203B41FA5}">
                      <a16:colId xmlns:a16="http://schemas.microsoft.com/office/drawing/2014/main" val="3121662136"/>
                    </a:ext>
                  </a:extLst>
                </a:gridCol>
                <a:gridCol w="3631936">
                  <a:extLst>
                    <a:ext uri="{9D8B030D-6E8A-4147-A177-3AD203B41FA5}">
                      <a16:colId xmlns:a16="http://schemas.microsoft.com/office/drawing/2014/main" val="4116030451"/>
                    </a:ext>
                  </a:extLst>
                </a:gridCol>
              </a:tblGrid>
              <a:tr h="307535">
                <a:tc>
                  <a:txBody>
                    <a:bodyPr/>
                    <a:lstStyle/>
                    <a:p>
                      <a:pPr algn="ctr"/>
                      <a:r>
                        <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支援</a:t>
                      </a:r>
                      <a:r>
                        <a:rPr lang="zh-TW" altLang="en-US" sz="1600" b="0" i="0" kern="1200" dirty="0" smtClean="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度</a:t>
                      </a:r>
                      <a:endParaRPr lang="en-US" altLang="zh-TW" sz="1600" b="0" i="0" kern="1200" dirty="0" smtClean="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TW" sz="1600" b="0" i="0" kern="1200" dirty="0" smtClean="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Support</a:t>
                      </a:r>
                      <a:endParaRPr lang="en-US" altLang="zh-TW"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BC8BA"/>
                    </a:solidFill>
                  </a:tcPr>
                </a:tc>
                <a:tc>
                  <a:txBody>
                    <a:bodyPr/>
                    <a:lstStyle/>
                    <a:p>
                      <a:r>
                        <a:rPr lang="en-US" altLang="zh-TW"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與</a:t>
                      </a:r>
                      <a:r>
                        <a:rPr lang="en-US" altLang="zh-TW"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B</a:t>
                      </a:r>
                      <a:r>
                        <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共同出現的機率 </a:t>
                      </a:r>
                      <a:r>
                        <a:rPr lang="en-US" altLang="zh-TW"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b="0" i="0" kern="1200" dirty="0" smtClean="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P(A∩B</a:t>
                      </a:r>
                      <a:r>
                        <a:rPr lang="en-US" altLang="zh-TW"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598885658"/>
                  </a:ext>
                </a:extLst>
              </a:tr>
              <a:tr h="319211">
                <a:tc>
                  <a:txBody>
                    <a:bodyPr/>
                    <a:lstStyle/>
                    <a:p>
                      <a:pPr algn="ctr"/>
                      <a:r>
                        <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置信</a:t>
                      </a:r>
                      <a:r>
                        <a:rPr lang="zh-TW" altLang="en-US" sz="1600" b="0" i="0" kern="1200" dirty="0" smtClean="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度</a:t>
                      </a:r>
                      <a:endParaRPr lang="en-US" altLang="zh-TW" sz="1600" b="0" i="0" kern="1200" dirty="0" smtClean="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TW" sz="1600" b="0" i="0" kern="1200" dirty="0" smtClean="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Confidence</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BC8BA"/>
                    </a:solidFill>
                  </a:tcPr>
                </a:tc>
                <a:tc>
                  <a:txBody>
                    <a:bodyPr/>
                    <a:lstStyle/>
                    <a:p>
                      <a:r>
                        <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在</a:t>
                      </a:r>
                      <a:r>
                        <a:rPr lang="en-US" altLang="zh-TW"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a:t>
                      </a:r>
                      <a:r>
                        <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出現的前提下，出現</a:t>
                      </a:r>
                      <a:r>
                        <a:rPr lang="en-US" altLang="zh-TW"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B</a:t>
                      </a:r>
                      <a:r>
                        <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的的機率  </a:t>
                      </a:r>
                      <a:r>
                        <a:rPr lang="en-US" altLang="zh-TW"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P(B | A)</a:t>
                      </a:r>
                      <a:endPar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2187603437"/>
                  </a:ext>
                </a:extLst>
              </a:tr>
              <a:tr h="483269">
                <a:tc>
                  <a:txBody>
                    <a:bodyPr/>
                    <a:lstStyle/>
                    <a:p>
                      <a:pPr algn="ctr"/>
                      <a:r>
                        <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提升</a:t>
                      </a:r>
                      <a:r>
                        <a:rPr lang="zh-TW" altLang="en-US" sz="1600" b="0" i="0" kern="1200" dirty="0" smtClean="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度</a:t>
                      </a:r>
                      <a:endParaRPr lang="en-US" altLang="zh-TW" sz="1600" b="0" i="0" kern="1200" dirty="0" smtClean="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TW" sz="1600" b="0" i="0" kern="1200" dirty="0" smtClean="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Lift</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BC8B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B</a:t>
                      </a:r>
                      <a:r>
                        <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單獨出現比率與前項</a:t>
                      </a:r>
                      <a:r>
                        <a:rPr lang="en-US" altLang="zh-TW"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Confidence (A ⇒B)</a:t>
                      </a:r>
                      <a:r>
                        <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的比較，當數值大於</a:t>
                      </a:r>
                      <a:r>
                        <a:rPr lang="en-US" altLang="zh-TW"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TW" altLang="en-US" sz="1600" b="0" i="0" kern="12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表示規則有效  </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P(B | A) / P(B)</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3948816980"/>
                  </a:ext>
                </a:extLst>
              </a:tr>
            </a:tbl>
          </a:graphicData>
        </a:graphic>
      </p:graphicFrame>
    </p:spTree>
    <p:extLst>
      <p:ext uri="{BB962C8B-B14F-4D97-AF65-F5344CB8AC3E}">
        <p14:creationId xmlns:p14="http://schemas.microsoft.com/office/powerpoint/2010/main" val="18313114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2789" name="think-cell 幻灯片" r:id="rId7" imgW="444" imgH="443" progId="TCLayout.ActiveDocument.1">
                  <p:embed/>
                </p:oleObj>
              </mc:Choice>
              <mc:Fallback>
                <p:oleObj name="think-cell 幻灯片" r:id="rId7" imgW="444" imgH="443" progId="TCLayout.ActiveDocument.1">
                  <p:embed/>
                  <p:pic>
                    <p:nvPicPr>
                      <p:cNvPr id="3" name="对象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zh-CN" altLang="en-US" dirty="0"/>
              <a:t>推薦系統： </a:t>
            </a:r>
            <a:r>
              <a:rPr lang="en-US" altLang="zh-CN" dirty="0" smtClean="0"/>
              <a:t>K-means</a:t>
            </a:r>
            <a:r>
              <a:rPr lang="zh-CN" altLang="en-US" dirty="0" smtClean="0"/>
              <a:t>分群</a:t>
            </a:r>
            <a:endParaRPr lang="zh-CN" altLang="en-US" dirty="0"/>
          </a:p>
        </p:txBody>
      </p:sp>
      <p:pic>
        <p:nvPicPr>
          <p:cNvPr id="4" name="圖片 3"/>
          <p:cNvPicPr>
            <a:picLocks noChangeAspect="1"/>
          </p:cNvPicPr>
          <p:nvPr/>
        </p:nvPicPr>
        <p:blipFill>
          <a:blip r:embed="rId9"/>
          <a:stretch>
            <a:fillRect/>
          </a:stretch>
        </p:blipFill>
        <p:spPr>
          <a:xfrm>
            <a:off x="811343" y="3286086"/>
            <a:ext cx="2874194" cy="1800000"/>
          </a:xfrm>
          <a:prstGeom prst="rect">
            <a:avLst/>
          </a:prstGeom>
        </p:spPr>
      </p:pic>
      <p:pic>
        <p:nvPicPr>
          <p:cNvPr id="5" name="圖片 4"/>
          <p:cNvPicPr>
            <a:picLocks noChangeAspect="1"/>
          </p:cNvPicPr>
          <p:nvPr/>
        </p:nvPicPr>
        <p:blipFill>
          <a:blip r:embed="rId10"/>
          <a:stretch>
            <a:fillRect/>
          </a:stretch>
        </p:blipFill>
        <p:spPr>
          <a:xfrm>
            <a:off x="3685537" y="3778627"/>
            <a:ext cx="3008825" cy="1800000"/>
          </a:xfrm>
          <a:prstGeom prst="rect">
            <a:avLst/>
          </a:prstGeom>
        </p:spPr>
      </p:pic>
      <p:sp>
        <p:nvSpPr>
          <p:cNvPr id="8" name="矩形 7"/>
          <p:cNvSpPr/>
          <p:nvPr/>
        </p:nvSpPr>
        <p:spPr>
          <a:xfrm>
            <a:off x="811343" y="2337321"/>
            <a:ext cx="5881898"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软雅黑" panose="020B0503020204020204" pitchFamily="34" charset="-122"/>
                <a:ea typeface="微软雅黑" panose="020B0503020204020204" pitchFamily="34" charset="-122"/>
              </a:rPr>
              <a:t>輪廓係數法找出最適</a:t>
            </a:r>
            <a:r>
              <a:rPr lang="en-US" altLang="zh-TW" b="1" dirty="0">
                <a:latin typeface="微软雅黑" panose="020B0503020204020204" pitchFamily="34" charset="-122"/>
                <a:ea typeface="微软雅黑" panose="020B0503020204020204" pitchFamily="34" charset="-122"/>
              </a:rPr>
              <a:t>N</a:t>
            </a:r>
            <a:r>
              <a:rPr lang="zh-TW" altLang="en-US" b="1" dirty="0">
                <a:latin typeface="微软雅黑" panose="020B0503020204020204" pitchFamily="34" charset="-122"/>
                <a:ea typeface="微软雅黑" panose="020B0503020204020204" pitchFamily="34" charset="-122"/>
              </a:rPr>
              <a:t>值</a:t>
            </a:r>
          </a:p>
        </p:txBody>
      </p:sp>
      <p:sp>
        <p:nvSpPr>
          <p:cNvPr id="9" name="矩形 8"/>
          <p:cNvSpPr/>
          <p:nvPr/>
        </p:nvSpPr>
        <p:spPr>
          <a:xfrm>
            <a:off x="7702061" y="2337320"/>
            <a:ext cx="3592913"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软雅黑" panose="020B0503020204020204" pitchFamily="34" charset="-122"/>
                <a:ea typeface="微软雅黑" panose="020B0503020204020204" pitchFamily="34" charset="-122"/>
              </a:rPr>
              <a:t>文字雲檢視分群結果</a:t>
            </a:r>
          </a:p>
        </p:txBody>
      </p:sp>
      <p:sp>
        <p:nvSpPr>
          <p:cNvPr id="10" name="等腰三角形 9"/>
          <p:cNvSpPr/>
          <p:nvPr/>
        </p:nvSpPr>
        <p:spPr>
          <a:xfrm rot="5400000">
            <a:off x="6144519" y="3608489"/>
            <a:ext cx="2091122" cy="34372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圖片 6"/>
          <p:cNvPicPr>
            <a:picLocks noChangeAspect="1"/>
          </p:cNvPicPr>
          <p:nvPr/>
        </p:nvPicPr>
        <p:blipFill>
          <a:blip r:embed="rId11"/>
          <a:stretch>
            <a:fillRect/>
          </a:stretch>
        </p:blipFill>
        <p:spPr>
          <a:xfrm>
            <a:off x="7702061" y="3286086"/>
            <a:ext cx="3592913" cy="1800000"/>
          </a:xfrm>
          <a:prstGeom prst="rect">
            <a:avLst/>
          </a:prstGeom>
        </p:spPr>
      </p:pic>
      <p:graphicFrame>
        <p:nvGraphicFramePr>
          <p:cNvPr id="12"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3"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閻欣慈</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文字方塊 5"/>
          <p:cNvSpPr txBox="1"/>
          <p:nvPr/>
        </p:nvSpPr>
        <p:spPr>
          <a:xfrm>
            <a:off x="837822" y="1151874"/>
            <a:ext cx="6814686" cy="646331"/>
          </a:xfrm>
          <a:prstGeom prst="rect">
            <a:avLst/>
          </a:prstGeom>
          <a:noFill/>
        </p:spPr>
        <p:txBody>
          <a:bodyPr wrap="none" rtlCol="0">
            <a:spAutoFit/>
          </a:bodyPr>
          <a:lstStyle/>
          <a:p>
            <a:r>
              <a:rPr lang="zh-TW" altLang="en-US" dirty="0">
                <a:latin typeface="Times New Roman" panose="02020603050405020304" pitchFamily="18" charset="0"/>
                <a:cs typeface="Times New Roman" panose="02020603050405020304" pitchFamily="18" charset="0"/>
              </a:rPr>
              <a:t>所有資料劃分進</a:t>
            </a:r>
            <a:r>
              <a:rPr lang="en-US" altLang="zh-TW" dirty="0">
                <a:latin typeface="Times New Roman" panose="02020603050405020304" pitchFamily="18" charset="0"/>
                <a:cs typeface="Times New Roman" panose="02020603050405020304" pitchFamily="18" charset="0"/>
              </a:rPr>
              <a:t>N</a:t>
            </a:r>
            <a:r>
              <a:rPr lang="zh-TW" altLang="en-US" dirty="0">
                <a:latin typeface="Times New Roman" panose="02020603050405020304" pitchFamily="18" charset="0"/>
                <a:cs typeface="Times New Roman" panose="02020603050405020304" pitchFamily="18" charset="0"/>
              </a:rPr>
              <a:t>個群組，使其滿足組內差異最小，組間差異最大</a:t>
            </a:r>
            <a:endParaRPr lang="en-US" altLang="zh-TW" dirty="0">
              <a:latin typeface="Times New Roman" panose="02020603050405020304" pitchFamily="18" charset="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13191832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3812" name="think-cell 幻灯片" r:id="rId5" imgW="444" imgH="443" progId="TCLayout.ActiveDocument.1">
                  <p:embed/>
                </p:oleObj>
              </mc:Choice>
              <mc:Fallback>
                <p:oleObj name="think-cell 幻灯片" r:id="rId5" imgW="444" imgH="443" progId="TCLayout.ActiveDocument.1">
                  <p:embed/>
                  <p:pic>
                    <p:nvPicPr>
                      <p:cNvPr id="4" name="对象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zh-CN" altLang="en-US" dirty="0"/>
              <a:t>推薦系統： </a:t>
            </a:r>
            <a:r>
              <a:rPr lang="en-US" altLang="zh-CN" dirty="0" smtClean="0"/>
              <a:t>K-means</a:t>
            </a:r>
            <a:r>
              <a:rPr lang="zh-CN" altLang="en-US" dirty="0" smtClean="0"/>
              <a:t>分群</a:t>
            </a:r>
            <a:endParaRPr lang="zh-CN" altLang="en-US" dirty="0"/>
          </a:p>
        </p:txBody>
      </p:sp>
      <p:graphicFrame>
        <p:nvGraphicFramePr>
          <p:cNvPr id="5"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閻欣慈</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7" name="圖片 4"/>
          <p:cNvPicPr>
            <a:picLocks noChangeAspect="1"/>
          </p:cNvPicPr>
          <p:nvPr/>
        </p:nvPicPr>
        <p:blipFill>
          <a:blip r:embed="rId12"/>
          <a:stretch>
            <a:fillRect/>
          </a:stretch>
        </p:blipFill>
        <p:spPr>
          <a:xfrm>
            <a:off x="265893" y="1884965"/>
            <a:ext cx="6592107" cy="2917705"/>
          </a:xfrm>
          <a:prstGeom prst="rect">
            <a:avLst/>
          </a:prstGeom>
        </p:spPr>
      </p:pic>
      <p:sp>
        <p:nvSpPr>
          <p:cNvPr id="16" name="等腰三角形 15"/>
          <p:cNvSpPr/>
          <p:nvPr/>
        </p:nvSpPr>
        <p:spPr>
          <a:xfrm rot="10800000">
            <a:off x="1325804" y="4932242"/>
            <a:ext cx="5239983" cy="36495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24691" y="5478772"/>
            <a:ext cx="1168440" cy="65906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西式風味</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1468763" y="5478153"/>
            <a:ext cx="1168440" cy="65906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滋養健康</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2646727" y="5478154"/>
            <a:ext cx="1168440" cy="65906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烘焙點心</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nvGrpSpPr>
          <p:cNvPr id="3" name="群組 2"/>
          <p:cNvGrpSpPr/>
          <p:nvPr/>
        </p:nvGrpSpPr>
        <p:grpSpPr>
          <a:xfrm>
            <a:off x="4983607" y="5478154"/>
            <a:ext cx="4673761" cy="659069"/>
            <a:chOff x="6164707" y="5478154"/>
            <a:chExt cx="4673761" cy="659069"/>
          </a:xfrm>
        </p:grpSpPr>
        <p:sp>
          <p:nvSpPr>
            <p:cNvPr id="24" name="矩形 23"/>
            <p:cNvSpPr/>
            <p:nvPr/>
          </p:nvSpPr>
          <p:spPr>
            <a:xfrm>
              <a:off x="6164707" y="5478154"/>
              <a:ext cx="1168440" cy="65906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清爽滋味</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5" name="矩形 24"/>
            <p:cNvSpPr/>
            <p:nvPr/>
          </p:nvSpPr>
          <p:spPr>
            <a:xfrm>
              <a:off x="7333147" y="5478154"/>
              <a:ext cx="1168440" cy="65906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台灣元素</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8501587" y="5478154"/>
              <a:ext cx="1168440" cy="65906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暖心鍋物</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7" name="矩形 26"/>
            <p:cNvSpPr/>
            <p:nvPr/>
          </p:nvSpPr>
          <p:spPr>
            <a:xfrm>
              <a:off x="9670028" y="5478154"/>
              <a:ext cx="1168440" cy="65906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香</a:t>
              </a:r>
              <a:r>
                <a:rPr lang="zh-TW" altLang="en-US" sz="1600" dirty="0" smtClean="0">
                  <a:solidFill>
                    <a:schemeClr val="tx1"/>
                  </a:solidFill>
                  <a:latin typeface="微软雅黑" panose="020B0503020204020204" pitchFamily="34" charset="-122"/>
                  <a:ea typeface="微软雅黑" panose="020B0503020204020204" pitchFamily="34" charset="-122"/>
                </a:rPr>
                <a:t>滷</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sp>
        <p:nvSpPr>
          <p:cNvPr id="36" name="文字方塊 11"/>
          <p:cNvSpPr txBox="1"/>
          <p:nvPr/>
        </p:nvSpPr>
        <p:spPr>
          <a:xfrm>
            <a:off x="904885" y="1473685"/>
            <a:ext cx="4784648" cy="307777"/>
          </a:xfrm>
          <a:prstGeom prst="rect">
            <a:avLst/>
          </a:prstGeom>
          <a:solidFill>
            <a:srgbClr val="DBC8BA"/>
          </a:solidFill>
          <a:ln>
            <a:solidFill>
              <a:srgbClr val="5D6A60"/>
            </a:solidFill>
          </a:ln>
        </p:spPr>
        <p:txBody>
          <a:bodyPr wrap="square" rtlCol="0">
            <a:spAutoFit/>
          </a:bodyPr>
          <a:lstStyle/>
          <a:p>
            <a:pPr algn="ctr"/>
            <a:r>
              <a:rPr lang="zh-TW" altLang="en-US" sz="1400" b="1" dirty="0">
                <a:latin typeface="微软雅黑" panose="020B0503020204020204" pitchFamily="34" charset="-122"/>
                <a:ea typeface="微软雅黑" panose="020B0503020204020204" pitchFamily="34" charset="-122"/>
                <a:cs typeface="Times New Roman" panose="02020603050405020304" pitchFamily="18" charset="0"/>
              </a:rPr>
              <a:t>食材 → 稀疏矩陣 → </a:t>
            </a:r>
            <a:r>
              <a:rPr lang="en-US" altLang="zh-TW" sz="1400" b="1" dirty="0">
                <a:latin typeface="微软雅黑" panose="020B0503020204020204" pitchFamily="34" charset="-122"/>
                <a:ea typeface="微软雅黑" panose="020B0503020204020204" pitchFamily="34" charset="-122"/>
                <a:cs typeface="Times New Roman" panose="02020603050405020304" pitchFamily="18" charset="0"/>
              </a:rPr>
              <a:t>PCA</a:t>
            </a:r>
            <a:r>
              <a:rPr lang="zh-TW" altLang="en-US" sz="1400" b="1" dirty="0">
                <a:latin typeface="微软雅黑" panose="020B0503020204020204" pitchFamily="34" charset="-122"/>
                <a:ea typeface="微软雅黑" panose="020B0503020204020204" pitchFamily="34" charset="-122"/>
                <a:cs typeface="Times New Roman" panose="02020603050405020304" pitchFamily="18" charset="0"/>
              </a:rPr>
              <a:t>降維 → </a:t>
            </a:r>
            <a:r>
              <a:rPr lang="en-US" altLang="zh-TW" sz="1400" b="1" dirty="0">
                <a:latin typeface="微软雅黑" panose="020B0503020204020204" pitchFamily="34" charset="-122"/>
                <a:ea typeface="微软雅黑" panose="020B0503020204020204" pitchFamily="34" charset="-122"/>
                <a:cs typeface="Times New Roman" panose="02020603050405020304" pitchFamily="18" charset="0"/>
              </a:rPr>
              <a:t>Word2Vec </a:t>
            </a:r>
            <a:r>
              <a:rPr lang="zh-TW" altLang="en-US" sz="1400" b="1" dirty="0">
                <a:latin typeface="微软雅黑" panose="020B0503020204020204" pitchFamily="34" charset="-122"/>
                <a:ea typeface="微软雅黑" panose="020B0503020204020204" pitchFamily="34" charset="-122"/>
                <a:cs typeface="Times New Roman" panose="02020603050405020304" pitchFamily="18" charset="0"/>
              </a:rPr>
              <a:t>訓練模型</a:t>
            </a:r>
            <a:r>
              <a:rPr lang="en-US" altLang="zh-TW" sz="1400" b="1" dirty="0">
                <a:latin typeface="微软雅黑" panose="020B0503020204020204" pitchFamily="34" charset="-122"/>
                <a:ea typeface="微软雅黑" panose="020B0503020204020204" pitchFamily="34" charset="-122"/>
                <a:cs typeface="Times New Roman" panose="02020603050405020304" pitchFamily="18" charset="0"/>
              </a:rPr>
              <a:t> </a:t>
            </a:r>
            <a:r>
              <a:rPr lang="zh-TW" altLang="en-US" sz="1400" b="1" dirty="0">
                <a:latin typeface="微软雅黑" panose="020B0503020204020204" pitchFamily="34" charset="-122"/>
                <a:ea typeface="微软雅黑" panose="020B0503020204020204" pitchFamily="34" charset="-122"/>
                <a:cs typeface="Times New Roman" panose="02020603050405020304" pitchFamily="18" charset="0"/>
              </a:rPr>
              <a:t> </a:t>
            </a:r>
            <a:endParaRPr lang="zh-TW"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4983607" y="5478154"/>
            <a:ext cx="1168440" cy="65906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solidFill>
                  <a:schemeClr val="tx1"/>
                </a:solidFill>
                <a:latin typeface="微软雅黑" panose="020B0503020204020204" pitchFamily="34" charset="-122"/>
                <a:ea typeface="微软雅黑" panose="020B0503020204020204" pitchFamily="34" charset="-122"/>
              </a:rPr>
              <a:t>中</a:t>
            </a:r>
            <a:r>
              <a:rPr lang="zh-TW" altLang="en-US" sz="1600" dirty="0">
                <a:solidFill>
                  <a:schemeClr val="tx1"/>
                </a:solidFill>
                <a:latin typeface="微软雅黑" panose="020B0503020204020204" pitchFamily="34" charset="-122"/>
                <a:ea typeface="微软雅黑" panose="020B0503020204020204" pitchFamily="34" charset="-122"/>
              </a:rPr>
              <a:t>式</a:t>
            </a:r>
            <a:r>
              <a:rPr lang="zh-TW" altLang="en-US" sz="1600" dirty="0" smtClean="0">
                <a:solidFill>
                  <a:schemeClr val="tx1"/>
                </a:solidFill>
                <a:latin typeface="微软雅黑" panose="020B0503020204020204" pitchFamily="34" charset="-122"/>
                <a:ea typeface="微软雅黑" panose="020B0503020204020204" pitchFamily="34" charset="-122"/>
              </a:rPr>
              <a:t>風</a:t>
            </a:r>
            <a:r>
              <a:rPr lang="zh-TW" altLang="en-US" sz="1600" dirty="0">
                <a:solidFill>
                  <a:schemeClr val="tx1"/>
                </a:solidFill>
                <a:latin typeface="微软雅黑" panose="020B0503020204020204" pitchFamily="34" charset="-122"/>
                <a:ea typeface="微软雅黑" panose="020B0503020204020204" pitchFamily="34" charset="-122"/>
              </a:rPr>
              <a:t>味</a:t>
            </a:r>
            <a:endParaRPr lang="zh-CN" altLang="en-US" sz="1600" dirty="0">
              <a:solidFill>
                <a:schemeClr val="tx1"/>
              </a:solidFill>
              <a:latin typeface="微软雅黑" panose="020B0503020204020204" pitchFamily="34" charset="-122"/>
              <a:ea typeface="微软雅黑" panose="020B0503020204020204" pitchFamily="34" charset="-122"/>
            </a:endParaRPr>
          </a:p>
        </p:txBody>
      </p:sp>
      <p:pic>
        <p:nvPicPr>
          <p:cNvPr id="39" name="圖片 38"/>
          <p:cNvPicPr>
            <a:picLocks noChangeAspect="1"/>
          </p:cNvPicPr>
          <p:nvPr/>
        </p:nvPicPr>
        <p:blipFill>
          <a:blip r:embed="rId13"/>
          <a:stretch>
            <a:fillRect/>
          </a:stretch>
        </p:blipFill>
        <p:spPr>
          <a:xfrm>
            <a:off x="8035651" y="649921"/>
            <a:ext cx="1519571" cy="762812"/>
          </a:xfrm>
          <a:prstGeom prst="rect">
            <a:avLst/>
          </a:prstGeom>
        </p:spPr>
      </p:pic>
      <p:pic>
        <p:nvPicPr>
          <p:cNvPr id="40" name="圖片 39"/>
          <p:cNvPicPr>
            <a:picLocks noChangeAspect="1"/>
          </p:cNvPicPr>
          <p:nvPr/>
        </p:nvPicPr>
        <p:blipFill>
          <a:blip r:embed="rId14"/>
          <a:stretch>
            <a:fillRect/>
          </a:stretch>
        </p:blipFill>
        <p:spPr>
          <a:xfrm>
            <a:off x="9593989" y="478577"/>
            <a:ext cx="1141515" cy="579817"/>
          </a:xfrm>
          <a:prstGeom prst="rect">
            <a:avLst/>
          </a:prstGeom>
        </p:spPr>
      </p:pic>
      <p:pic>
        <p:nvPicPr>
          <p:cNvPr id="41" name="圖片 40"/>
          <p:cNvPicPr>
            <a:picLocks noChangeAspect="1"/>
          </p:cNvPicPr>
          <p:nvPr/>
        </p:nvPicPr>
        <p:blipFill>
          <a:blip r:embed="rId15"/>
          <a:stretch>
            <a:fillRect/>
          </a:stretch>
        </p:blipFill>
        <p:spPr>
          <a:xfrm>
            <a:off x="8238442" y="1444530"/>
            <a:ext cx="1316780" cy="670217"/>
          </a:xfrm>
          <a:prstGeom prst="rect">
            <a:avLst/>
          </a:prstGeom>
        </p:spPr>
      </p:pic>
      <p:pic>
        <p:nvPicPr>
          <p:cNvPr id="42" name="圖片 41"/>
          <p:cNvPicPr>
            <a:picLocks noChangeAspect="1"/>
          </p:cNvPicPr>
          <p:nvPr/>
        </p:nvPicPr>
        <p:blipFill>
          <a:blip r:embed="rId16"/>
          <a:stretch>
            <a:fillRect/>
          </a:stretch>
        </p:blipFill>
        <p:spPr>
          <a:xfrm>
            <a:off x="9593990" y="1102495"/>
            <a:ext cx="1345351" cy="668695"/>
          </a:xfrm>
          <a:prstGeom prst="rect">
            <a:avLst/>
          </a:prstGeom>
        </p:spPr>
      </p:pic>
      <p:pic>
        <p:nvPicPr>
          <p:cNvPr id="43" name="圖片 42"/>
          <p:cNvPicPr>
            <a:picLocks noChangeAspect="1"/>
          </p:cNvPicPr>
          <p:nvPr/>
        </p:nvPicPr>
        <p:blipFill>
          <a:blip r:embed="rId17"/>
          <a:stretch>
            <a:fillRect/>
          </a:stretch>
        </p:blipFill>
        <p:spPr>
          <a:xfrm>
            <a:off x="7462100" y="2586551"/>
            <a:ext cx="2093122" cy="1052853"/>
          </a:xfrm>
          <a:prstGeom prst="rect">
            <a:avLst/>
          </a:prstGeom>
        </p:spPr>
      </p:pic>
      <p:pic>
        <p:nvPicPr>
          <p:cNvPr id="44" name="圖片 43"/>
          <p:cNvPicPr>
            <a:picLocks noChangeAspect="1"/>
          </p:cNvPicPr>
          <p:nvPr/>
        </p:nvPicPr>
        <p:blipFill>
          <a:blip r:embed="rId18"/>
          <a:stretch>
            <a:fillRect/>
          </a:stretch>
        </p:blipFill>
        <p:spPr>
          <a:xfrm>
            <a:off x="9593989" y="2399984"/>
            <a:ext cx="1844870" cy="931605"/>
          </a:xfrm>
          <a:prstGeom prst="rect">
            <a:avLst/>
          </a:prstGeom>
        </p:spPr>
      </p:pic>
      <p:pic>
        <p:nvPicPr>
          <p:cNvPr id="45" name="圖片 44"/>
          <p:cNvPicPr>
            <a:picLocks noChangeAspect="1"/>
          </p:cNvPicPr>
          <p:nvPr/>
        </p:nvPicPr>
        <p:blipFill>
          <a:blip r:embed="rId19"/>
          <a:stretch>
            <a:fillRect/>
          </a:stretch>
        </p:blipFill>
        <p:spPr>
          <a:xfrm>
            <a:off x="9604950" y="3387185"/>
            <a:ext cx="2261108" cy="1141838"/>
          </a:xfrm>
          <a:prstGeom prst="rect">
            <a:avLst/>
          </a:prstGeom>
        </p:spPr>
      </p:pic>
      <p:pic>
        <p:nvPicPr>
          <p:cNvPr id="46" name="圖片 45"/>
          <p:cNvPicPr>
            <a:picLocks noChangeAspect="1"/>
          </p:cNvPicPr>
          <p:nvPr/>
        </p:nvPicPr>
        <p:blipFill>
          <a:blip r:embed="rId20"/>
          <a:stretch>
            <a:fillRect/>
          </a:stretch>
        </p:blipFill>
        <p:spPr>
          <a:xfrm>
            <a:off x="7894549" y="3692097"/>
            <a:ext cx="1660673" cy="836926"/>
          </a:xfrm>
          <a:prstGeom prst="rect">
            <a:avLst/>
          </a:prstGeom>
        </p:spPr>
      </p:pic>
      <p:sp>
        <p:nvSpPr>
          <p:cNvPr id="47" name="等腰三角形 46"/>
          <p:cNvSpPr/>
          <p:nvPr/>
        </p:nvSpPr>
        <p:spPr>
          <a:xfrm rot="10800000">
            <a:off x="6973998" y="4932242"/>
            <a:ext cx="5239983" cy="36495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字方塊 47"/>
          <p:cNvSpPr txBox="1"/>
          <p:nvPr/>
        </p:nvSpPr>
        <p:spPr>
          <a:xfrm>
            <a:off x="8884261" y="4914547"/>
            <a:ext cx="1723549" cy="338554"/>
          </a:xfrm>
          <a:prstGeom prst="rect">
            <a:avLst/>
          </a:prstGeom>
          <a:noFill/>
        </p:spPr>
        <p:txBody>
          <a:bodyPr wrap="none" rtlCol="0">
            <a:spAutoFit/>
          </a:bodyPr>
          <a:lstStyle/>
          <a:p>
            <a:r>
              <a:rPr lang="en-US" altLang="zh-TW" sz="1600" b="1" dirty="0">
                <a:latin typeface="Times New Roman" panose="02020603050405020304" pitchFamily="18" charset="0"/>
                <a:ea typeface="微軟正黑體" panose="020B0604030504040204" pitchFamily="34" charset="-120"/>
                <a:cs typeface="Times New Roman" panose="02020603050405020304" pitchFamily="18" charset="0"/>
              </a:rPr>
              <a:t>7</a:t>
            </a:r>
            <a:r>
              <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rPr>
              <a:t>群食材成功貼標</a:t>
            </a:r>
          </a:p>
        </p:txBody>
      </p:sp>
      <p:sp>
        <p:nvSpPr>
          <p:cNvPr id="8" name="矩形 7"/>
          <p:cNvSpPr/>
          <p:nvPr/>
        </p:nvSpPr>
        <p:spPr>
          <a:xfrm>
            <a:off x="4983607" y="5478154"/>
            <a:ext cx="4673761" cy="6590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607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9"/>
                                        </p:tgtEl>
                                      </p:cBhvr>
                                    </p:animEffect>
                                    <p:set>
                                      <p:cBhvr>
                                        <p:cTn id="29" dur="1" fill="hold">
                                          <p:stCondLst>
                                            <p:cond delay="499"/>
                                          </p:stCondLst>
                                        </p:cTn>
                                        <p:tgtEl>
                                          <p:spTgt spid="3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0"/>
                                        </p:tgtEl>
                                      </p:cBhvr>
                                    </p:animEffect>
                                    <p:set>
                                      <p:cBhvr>
                                        <p:cTn id="32" dur="1" fill="hold">
                                          <p:stCondLst>
                                            <p:cond delay="499"/>
                                          </p:stCondLst>
                                        </p:cTn>
                                        <p:tgtEl>
                                          <p:spTgt spid="40"/>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1"/>
                                        </p:tgtEl>
                                      </p:cBhvr>
                                    </p:animEffect>
                                    <p:set>
                                      <p:cBhvr>
                                        <p:cTn id="35" dur="1" fill="hold">
                                          <p:stCondLst>
                                            <p:cond delay="499"/>
                                          </p:stCondLst>
                                        </p:cTn>
                                        <p:tgtEl>
                                          <p:spTgt spid="4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2"/>
                                        </p:tgtEl>
                                      </p:cBhvr>
                                    </p:animEffect>
                                    <p:set>
                                      <p:cBhvr>
                                        <p:cTn id="38" dur="1" fill="hold">
                                          <p:stCondLst>
                                            <p:cond delay="499"/>
                                          </p:stCondLst>
                                        </p:cTn>
                                        <p:tgtEl>
                                          <p:spTgt spid="42"/>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par>
                          <p:cTn id="52" fill="hold">
                            <p:stCondLst>
                              <p:cond delay="1000"/>
                            </p:stCondLst>
                            <p:childTnLst>
                              <p:par>
                                <p:cTn id="53" presetID="1"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37" grpId="0" animBg="1"/>
      <p:bldP spid="47" grpId="0" animBg="1"/>
      <p:bldP spid="48"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9947" name="think-cell 幻灯片" r:id="rId4" imgW="444" imgH="443" progId="TCLayout.ActiveDocument.1">
                  <p:embed/>
                </p:oleObj>
              </mc:Choice>
              <mc:Fallback>
                <p:oleObj name="think-cell 幻灯片" r:id="rId4" imgW="444" imgH="443" progId="TCLayout.ActiveDocument.1">
                  <p:embed/>
                  <p:pic>
                    <p:nvPicPr>
                      <p:cNvPr id="4" name="对象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矩形 6"/>
          <p:cNvSpPr/>
          <p:nvPr/>
        </p:nvSpPr>
        <p:spPr>
          <a:xfrm>
            <a:off x="-8138" y="0"/>
            <a:ext cx="12192000" cy="6858000"/>
          </a:xfrm>
          <a:prstGeom prst="rect">
            <a:avLst/>
          </a:prstGeom>
          <a:solidFill>
            <a:srgbClr val="FCF5E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75000"/>
                </a:schemeClr>
              </a:solidFill>
            </a:endParaRPr>
          </a:p>
        </p:txBody>
      </p:sp>
      <p:sp>
        <p:nvSpPr>
          <p:cNvPr id="8" name="Shape 124"/>
          <p:cNvSpPr/>
          <p:nvPr/>
        </p:nvSpPr>
        <p:spPr>
          <a:xfrm>
            <a:off x="781357" y="548541"/>
            <a:ext cx="1179811" cy="728405"/>
          </a:xfrm>
          <a:prstGeom prst="rect">
            <a:avLst/>
          </a:prstGeom>
          <a:ln w="12700">
            <a:miter lim="400000"/>
          </a:ln>
        </p:spPr>
        <p:txBody>
          <a:bodyPr wrap="none" lIns="25400" tIns="25400" rIns="25400" bIns="25400" anchor="ctr">
            <a:spAutoFit/>
          </a:bodyPr>
          <a:lstStyle>
            <a:lvl1pPr>
              <a:defRPr sz="7200" b="1">
                <a:solidFill>
                  <a:srgbClr val="FFFFFF"/>
                </a:solidFill>
                <a:latin typeface="Helvetica"/>
                <a:ea typeface="Helvetica"/>
                <a:cs typeface="Helvetica"/>
                <a:sym typeface="Helvetica"/>
              </a:defRPr>
            </a:lvl1pPr>
          </a:lstStyle>
          <a:p>
            <a:pPr lvl="0" algn="ctr" defTabSz="412750" hangingPunct="0">
              <a:defRPr/>
            </a:pPr>
            <a:r>
              <a:rPr lang="zh-TW" altLang="en-US" sz="4400" kern="0" dirty="0">
                <a:solidFill>
                  <a:schemeClr val="tx1"/>
                </a:solidFill>
                <a:latin typeface="微软雅黑" panose="020B0503020204020204" pitchFamily="34" charset="-122"/>
                <a:ea typeface="微软雅黑" panose="020B0503020204020204" pitchFamily="34" charset="-122"/>
              </a:rPr>
              <a:t>目錄</a:t>
            </a:r>
          </a:p>
        </p:txBody>
      </p:sp>
      <p:sp>
        <p:nvSpPr>
          <p:cNvPr id="9" name="Shape 125"/>
          <p:cNvSpPr/>
          <p:nvPr/>
        </p:nvSpPr>
        <p:spPr>
          <a:xfrm flipH="1" flipV="1">
            <a:off x="1371261" y="-774343"/>
            <a:ext cx="1" cy="1220662"/>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0" name="Shape 126"/>
          <p:cNvSpPr/>
          <p:nvPr/>
        </p:nvSpPr>
        <p:spPr>
          <a:xfrm flipV="1">
            <a:off x="1371261" y="1474415"/>
            <a:ext cx="1" cy="5400000"/>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3" name="文本框 12"/>
          <p:cNvSpPr txBox="1"/>
          <p:nvPr/>
        </p:nvSpPr>
        <p:spPr>
          <a:xfrm>
            <a:off x="2179463" y="1315642"/>
            <a:ext cx="6876047" cy="5304016"/>
          </a:xfrm>
          <a:prstGeom prst="rect">
            <a:avLst/>
          </a:prstGeom>
          <a:noFill/>
        </p:spPr>
        <p:txBody>
          <a:bodyPr wrap="square" rtlCol="0">
            <a:spAutoFit/>
          </a:bodyPr>
          <a:lstStyle/>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專題簡介</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資料爬取</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ETL</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資料庫</a:t>
            </a:r>
            <a:endParaRPr lang="en-US" altLang="zh-TW"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食譜推薦系統</a:t>
            </a:r>
          </a:p>
          <a:p>
            <a:pPr marL="457200" indent="-457200">
              <a:spcAft>
                <a:spcPts val="800"/>
              </a:spcAft>
              <a:buFont typeface="Arial" panose="020B0604020202020204" pitchFamily="34" charset="0"/>
              <a:buChar char="•"/>
            </a:pPr>
            <a:r>
              <a:rPr lang="zh-TW" altLang="en-US" sz="3200" b="1" dirty="0">
                <a:latin typeface="微软雅黑" panose="020B0503020204020204" pitchFamily="34" charset="-122"/>
                <a:ea typeface="微软雅黑" panose="020B0503020204020204" pitchFamily="34" charset="-122"/>
              </a:rPr>
              <a:t>推薦系統建置</a:t>
            </a:r>
            <a:r>
              <a:rPr lang="zh-CN" altLang="en-US" sz="3200" b="1" dirty="0">
                <a:latin typeface="微软雅黑" panose="020B0503020204020204" pitchFamily="34" charset="-122"/>
                <a:ea typeface="微软雅黑" panose="020B0503020204020204" pitchFamily="34" charset="-122"/>
              </a:rPr>
              <a:t>（報告人：劉俊毅）</a:t>
            </a:r>
            <a:endParaRPr lang="zh-TW" altLang="en-US" sz="3200" b="1" dirty="0">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圖像辨識</a:t>
            </a:r>
            <a:endParaRPr lang="zh-TW" altLang="en-US"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IoT</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Line Bot</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網頁視覺化</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未來展望</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0740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8" name="对象 7" hidden="1"/>
          <p:cNvGraphicFramePr>
            <a:graphicFrameLocks noChangeAspect="1"/>
          </p:cNvGraphicFramePr>
          <p:nvPr>
            <p:custDataLst>
              <p:tags r:id="rId2"/>
            </p:custDataLst>
            <p:extLst>
              <p:ext uri="{D42A27DB-BD31-4B8C-83A1-F6EECF244321}">
                <p14:modId xmlns:p14="http://schemas.microsoft.com/office/powerpoint/2010/main" val="3898451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636" name="think-cell 幻灯片" r:id="rId6" imgW="444" imgH="443" progId="TCLayout.ActiveDocument.1">
                  <p:embed/>
                </p:oleObj>
              </mc:Choice>
              <mc:Fallback>
                <p:oleObj name="think-cell 幻灯片" r:id="rId6" imgW="444" imgH="443"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推薦系統</a:t>
            </a:r>
          </a:p>
        </p:txBody>
      </p:sp>
      <p:graphicFrame>
        <p:nvGraphicFramePr>
          <p:cNvPr id="3" name="資料庫圖表 8"/>
          <p:cNvGraphicFramePr/>
          <p:nvPr>
            <p:extLst>
              <p:ext uri="{D42A27DB-BD31-4B8C-83A1-F6EECF244321}">
                <p14:modId xmlns:p14="http://schemas.microsoft.com/office/powerpoint/2010/main" val="2218745357"/>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劉俊毅</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4644288" y="1339904"/>
            <a:ext cx="2903425" cy="950400"/>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Recommender System</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0" name="矩形 9"/>
          <p:cNvSpPr/>
          <p:nvPr/>
        </p:nvSpPr>
        <p:spPr>
          <a:xfrm>
            <a:off x="1203421" y="3007435"/>
            <a:ext cx="1800000" cy="94970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Content </a:t>
            </a:r>
          </a:p>
          <a:p>
            <a:pPr algn="ctr"/>
            <a:r>
              <a:rPr lang="en-US" altLang="zh-CN" b="1" dirty="0" smtClean="0">
                <a:solidFill>
                  <a:schemeClr val="tx1"/>
                </a:solidFill>
                <a:latin typeface="微软雅黑" panose="020B0503020204020204" pitchFamily="34" charset="-122"/>
                <a:ea typeface="微软雅黑" panose="020B0503020204020204" pitchFamily="34" charset="-122"/>
              </a:rPr>
              <a:t>Filtering</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3854298" y="3015997"/>
            <a:ext cx="1800000" cy="94970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Collaborative </a:t>
            </a:r>
          </a:p>
          <a:p>
            <a:pPr algn="ctr"/>
            <a:r>
              <a:rPr lang="en-US" altLang="zh-CN" b="1" dirty="0" smtClean="0">
                <a:solidFill>
                  <a:schemeClr val="tx1"/>
                </a:solidFill>
                <a:latin typeface="微软雅黑" panose="020B0503020204020204" pitchFamily="34" charset="-122"/>
                <a:ea typeface="微软雅黑" panose="020B0503020204020204" pitchFamily="34" charset="-122"/>
              </a:rPr>
              <a:t>Filtering</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6505175" y="3015997"/>
            <a:ext cx="1800000" cy="94970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Knowledge Based Filtering</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9156052" y="3007436"/>
            <a:ext cx="1800000" cy="94970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Hybrid</a:t>
            </a:r>
          </a:p>
          <a:p>
            <a:pPr algn="ctr"/>
            <a:r>
              <a:rPr lang="en-US" altLang="zh-CN" b="1" dirty="0">
                <a:solidFill>
                  <a:schemeClr val="tx1"/>
                </a:solidFill>
                <a:latin typeface="微软雅黑" panose="020B0503020204020204" pitchFamily="34" charset="-122"/>
                <a:ea typeface="微软雅黑" panose="020B0503020204020204" pitchFamily="34" charset="-122"/>
              </a:rPr>
              <a:t>Filtering</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1203421" y="4687922"/>
            <a:ext cx="1800000" cy="94970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Memory</a:t>
            </a:r>
          </a:p>
          <a:p>
            <a:pPr algn="ctr"/>
            <a:r>
              <a:rPr lang="en-US" altLang="zh-CN" b="1" dirty="0">
                <a:solidFill>
                  <a:schemeClr val="tx1"/>
                </a:solidFill>
                <a:latin typeface="微软雅黑" panose="020B0503020204020204" pitchFamily="34" charset="-122"/>
                <a:ea typeface="微软雅黑" panose="020B0503020204020204" pitchFamily="34" charset="-122"/>
              </a:rPr>
              <a:t>Based</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3854298" y="4687922"/>
            <a:ext cx="1800000" cy="94970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Model</a:t>
            </a:r>
          </a:p>
          <a:p>
            <a:pPr algn="ctr"/>
            <a:r>
              <a:rPr lang="en-US" altLang="zh-CN" b="1" dirty="0">
                <a:solidFill>
                  <a:schemeClr val="tx1"/>
                </a:solidFill>
                <a:latin typeface="微软雅黑" panose="020B0503020204020204" pitchFamily="34" charset="-122"/>
                <a:ea typeface="微软雅黑" panose="020B0503020204020204" pitchFamily="34" charset="-122"/>
              </a:rPr>
              <a:t>Based</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7" name="矩形 16"/>
          <p:cNvSpPr/>
          <p:nvPr/>
        </p:nvSpPr>
        <p:spPr>
          <a:xfrm>
            <a:off x="6505175" y="4687922"/>
            <a:ext cx="1800000" cy="949709"/>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latin typeface="微软雅黑" panose="020B0503020204020204" pitchFamily="34" charset="-122"/>
                <a:ea typeface="微软雅黑" panose="020B0503020204020204" pitchFamily="34" charset="-122"/>
              </a:rPr>
              <a:t>Hybrid</a:t>
            </a:r>
            <a:endParaRPr lang="zh-CN" altLang="en-US" b="1" dirty="0">
              <a:solidFill>
                <a:schemeClr val="tx1"/>
              </a:solidFill>
              <a:latin typeface="微软雅黑" panose="020B0503020204020204" pitchFamily="34" charset="-122"/>
              <a:ea typeface="微软雅黑" panose="020B0503020204020204" pitchFamily="34" charset="-122"/>
            </a:endParaRPr>
          </a:p>
        </p:txBody>
      </p:sp>
      <p:cxnSp>
        <p:nvCxnSpPr>
          <p:cNvPr id="21" name="肘形连接符 20"/>
          <p:cNvCxnSpPr>
            <a:stCxn id="9" idx="2"/>
            <a:endCxn id="12" idx="0"/>
          </p:cNvCxnSpPr>
          <p:nvPr/>
        </p:nvCxnSpPr>
        <p:spPr>
          <a:xfrm rot="5400000">
            <a:off x="5062304" y="1982299"/>
            <a:ext cx="725693" cy="1341703"/>
          </a:xfrm>
          <a:prstGeom prst="bentConnector3">
            <a:avLst/>
          </a:prstGeom>
          <a:ln w="28575">
            <a:solidFill>
              <a:srgbClr val="5D6A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9" idx="2"/>
            <a:endCxn id="10" idx="0"/>
          </p:cNvCxnSpPr>
          <p:nvPr/>
        </p:nvCxnSpPr>
        <p:spPr>
          <a:xfrm rot="5400000">
            <a:off x="3741146" y="652579"/>
            <a:ext cx="717131" cy="3992580"/>
          </a:xfrm>
          <a:prstGeom prst="bentConnector3">
            <a:avLst>
              <a:gd name="adj1" fmla="val 50000"/>
            </a:avLst>
          </a:prstGeom>
          <a:ln w="28575">
            <a:solidFill>
              <a:srgbClr val="5D6A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9" idx="2"/>
            <a:endCxn id="13" idx="0"/>
          </p:cNvCxnSpPr>
          <p:nvPr/>
        </p:nvCxnSpPr>
        <p:spPr>
          <a:xfrm rot="16200000" flipH="1">
            <a:off x="6387742" y="1998563"/>
            <a:ext cx="725693" cy="1309174"/>
          </a:xfrm>
          <a:prstGeom prst="bentConnector3">
            <a:avLst>
              <a:gd name="adj1" fmla="val 50000"/>
            </a:avLst>
          </a:prstGeom>
          <a:ln w="28575">
            <a:solidFill>
              <a:srgbClr val="5D6A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9" idx="2"/>
            <a:endCxn id="14" idx="0"/>
          </p:cNvCxnSpPr>
          <p:nvPr/>
        </p:nvCxnSpPr>
        <p:spPr>
          <a:xfrm rot="16200000" flipH="1">
            <a:off x="7717460" y="668844"/>
            <a:ext cx="717132" cy="3960051"/>
          </a:xfrm>
          <a:prstGeom prst="bentConnector3">
            <a:avLst>
              <a:gd name="adj1" fmla="val 50000"/>
            </a:avLst>
          </a:prstGeom>
          <a:ln w="28575">
            <a:solidFill>
              <a:srgbClr val="5D6A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12" idx="2"/>
            <a:endCxn id="16" idx="0"/>
          </p:cNvCxnSpPr>
          <p:nvPr/>
        </p:nvCxnSpPr>
        <p:spPr>
          <a:xfrm rot="5400000">
            <a:off x="4393190" y="4326814"/>
            <a:ext cx="722216" cy="12700"/>
          </a:xfrm>
          <a:prstGeom prst="bentConnector3">
            <a:avLst/>
          </a:prstGeom>
          <a:ln w="28575">
            <a:solidFill>
              <a:srgbClr val="5D6A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2" idx="2"/>
            <a:endCxn id="15" idx="0"/>
          </p:cNvCxnSpPr>
          <p:nvPr/>
        </p:nvCxnSpPr>
        <p:spPr>
          <a:xfrm rot="5400000">
            <a:off x="3067752" y="3001376"/>
            <a:ext cx="722216" cy="2650877"/>
          </a:xfrm>
          <a:prstGeom prst="bentConnector3">
            <a:avLst>
              <a:gd name="adj1" fmla="val 50000"/>
            </a:avLst>
          </a:prstGeom>
          <a:ln w="28575">
            <a:solidFill>
              <a:srgbClr val="5D6A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2" idx="2"/>
            <a:endCxn id="17" idx="0"/>
          </p:cNvCxnSpPr>
          <p:nvPr/>
        </p:nvCxnSpPr>
        <p:spPr>
          <a:xfrm rot="16200000" flipH="1">
            <a:off x="5718628" y="3001375"/>
            <a:ext cx="722216" cy="2650877"/>
          </a:xfrm>
          <a:prstGeom prst="bentConnector3">
            <a:avLst>
              <a:gd name="adj1" fmla="val 50000"/>
            </a:avLst>
          </a:prstGeom>
          <a:ln w="28575">
            <a:solidFill>
              <a:srgbClr val="5D6A6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002323" y="2795951"/>
            <a:ext cx="2198077" cy="1336431"/>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3860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865265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653" name="think-cell 幻灯片" r:id="rId6" imgW="444" imgH="443" progId="TCLayout.ActiveDocument.1">
                  <p:embed/>
                </p:oleObj>
              </mc:Choice>
              <mc:Fallback>
                <p:oleObj name="think-cell 幻灯片" r:id="rId6" imgW="444" imgH="443"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食譜向量化</a:t>
            </a:r>
          </a:p>
        </p:txBody>
      </p:sp>
      <p:sp>
        <p:nvSpPr>
          <p:cNvPr id="3" name="矩形 2"/>
          <p:cNvSpPr/>
          <p:nvPr/>
        </p:nvSpPr>
        <p:spPr>
          <a:xfrm>
            <a:off x="1497143" y="1858358"/>
            <a:ext cx="4225473"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软雅黑" panose="020B0503020204020204" pitchFamily="34" charset="-122"/>
                <a:ea typeface="微软雅黑" panose="020B0503020204020204" pitchFamily="34" charset="-122"/>
              </a:rPr>
              <a:t>特徵選取</a:t>
            </a:r>
          </a:p>
        </p:txBody>
      </p:sp>
      <p:sp>
        <p:nvSpPr>
          <p:cNvPr id="6" name="矩形 5"/>
          <p:cNvSpPr/>
          <p:nvPr/>
        </p:nvSpPr>
        <p:spPr>
          <a:xfrm>
            <a:off x="6428850" y="1858358"/>
            <a:ext cx="4225473"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從食材到食譜</a:t>
            </a:r>
            <a:endParaRPr lang="zh-TW" altLang="en-US" b="1" dirty="0">
              <a:latin typeface="微软雅黑" panose="020B0503020204020204" pitchFamily="34" charset="-122"/>
              <a:ea typeface="微软雅黑" panose="020B0503020204020204" pitchFamily="34" charset="-122"/>
            </a:endParaRPr>
          </a:p>
        </p:txBody>
      </p:sp>
      <p:pic>
        <p:nvPicPr>
          <p:cNvPr id="7" name="Picture 2" descr="讓人萌生做菜意願，可愛手繪插畫食譜"/>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39865" y="2639097"/>
            <a:ext cx="1896423" cy="26802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讓人萌生做菜意願，可愛手繪插畫食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36288" y="2639097"/>
            <a:ext cx="1865622" cy="268027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p:cNvGrpSpPr/>
          <p:nvPr/>
        </p:nvGrpSpPr>
        <p:grpSpPr>
          <a:xfrm>
            <a:off x="2217035" y="2639097"/>
            <a:ext cx="2785689" cy="2553548"/>
            <a:chOff x="907080" y="2571750"/>
            <a:chExt cx="1832460" cy="1679755"/>
          </a:xfrm>
        </p:grpSpPr>
        <p:sp>
          <p:nvSpPr>
            <p:cNvPr id="10" name="圓角矩形 5"/>
            <p:cNvSpPr/>
            <p:nvPr/>
          </p:nvSpPr>
          <p:spPr>
            <a:xfrm>
              <a:off x="907080" y="3182570"/>
              <a:ext cx="1832460" cy="458115"/>
            </a:xfrm>
            <a:prstGeom prst="round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Bag of words</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圓角矩形 10"/>
            <p:cNvSpPr/>
            <p:nvPr/>
          </p:nvSpPr>
          <p:spPr>
            <a:xfrm>
              <a:off x="907080" y="3793390"/>
              <a:ext cx="1832460" cy="458115"/>
            </a:xfrm>
            <a:prstGeom prst="round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Word2Vec</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圓角矩形 11"/>
            <p:cNvSpPr/>
            <p:nvPr/>
          </p:nvSpPr>
          <p:spPr>
            <a:xfrm>
              <a:off x="907080" y="2571750"/>
              <a:ext cx="1832460" cy="458115"/>
            </a:xfrm>
            <a:prstGeom prst="roundRect">
              <a:avLst/>
            </a:prstGeom>
            <a:solidFill>
              <a:srgbClr val="DBC8BA"/>
            </a:solidFill>
            <a:ln w="38100">
              <a:solidFill>
                <a:srgbClr val="5D6A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向量化</a:t>
              </a:r>
            </a:p>
          </p:txBody>
        </p:sp>
      </p:grpSp>
      <p:graphicFrame>
        <p:nvGraphicFramePr>
          <p:cNvPr id="13" name="資料庫圖表 8"/>
          <p:cNvGraphicFramePr/>
          <p:nvPr>
            <p:extLst>
              <p:ext uri="{D42A27DB-BD31-4B8C-83A1-F6EECF244321}">
                <p14:modId xmlns:p14="http://schemas.microsoft.com/office/powerpoint/2010/main" val="154669402"/>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劉俊毅</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98450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ext uri="{D42A27DB-BD31-4B8C-83A1-F6EECF244321}">
                <p14:modId xmlns:p14="http://schemas.microsoft.com/office/powerpoint/2010/main" val="2041417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675" name="think-cell 幻灯片" r:id="rId7" imgW="444" imgH="443" progId="TCLayout.ActiveDocument.1">
                  <p:embed/>
                </p:oleObj>
              </mc:Choice>
              <mc:Fallback>
                <p:oleObj name="think-cell 幻灯片" r:id="rId7" imgW="444" imgH="443"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矩形 2"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15" name="等腰三角形 14"/>
          <p:cNvSpPr/>
          <p:nvPr/>
        </p:nvSpPr>
        <p:spPr>
          <a:xfrm rot="10800000">
            <a:off x="3616603" y="2977305"/>
            <a:ext cx="5239983" cy="508409"/>
          </a:xfrm>
          <a:prstGeom prst="triangle">
            <a:avLst>
              <a:gd name="adj" fmla="val 4993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Bag of words</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766159664"/>
              </p:ext>
            </p:extLst>
          </p:nvPr>
        </p:nvGraphicFramePr>
        <p:xfrm>
          <a:off x="2663158" y="1731522"/>
          <a:ext cx="7146879" cy="1017215"/>
        </p:xfrm>
        <a:graphic>
          <a:graphicData uri="http://schemas.openxmlformats.org/drawingml/2006/table">
            <a:tbl>
              <a:tblPr firstRow="1" bandRow="1">
                <a:tableStyleId>{D7AC3CCA-C797-4891-BE02-D94E43425B78}</a:tableStyleId>
              </a:tblPr>
              <a:tblGrid>
                <a:gridCol w="1527050">
                  <a:extLst>
                    <a:ext uri="{9D8B030D-6E8A-4147-A177-3AD203B41FA5}">
                      <a16:colId xmlns:a16="http://schemas.microsoft.com/office/drawing/2014/main" val="2743444189"/>
                    </a:ext>
                  </a:extLst>
                </a:gridCol>
                <a:gridCol w="3711829">
                  <a:extLst>
                    <a:ext uri="{9D8B030D-6E8A-4147-A177-3AD203B41FA5}">
                      <a16:colId xmlns:a16="http://schemas.microsoft.com/office/drawing/2014/main" val="2152977077"/>
                    </a:ext>
                  </a:extLst>
                </a:gridCol>
                <a:gridCol w="1908000">
                  <a:extLst>
                    <a:ext uri="{9D8B030D-6E8A-4147-A177-3AD203B41FA5}">
                      <a16:colId xmlns:a16="http://schemas.microsoft.com/office/drawing/2014/main" val="1607700203"/>
                    </a:ext>
                  </a:extLst>
                </a:gridCol>
              </a:tblGrid>
              <a:tr h="1017215">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Hi everyone!</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I’m so excited</a:t>
                      </a:r>
                      <a:r>
                        <a:rPr lang="en-US" altLang="zh-TW" sz="1600" baseline="0" dirty="0">
                          <a:latin typeface="微软雅黑" panose="020B0503020204020204" pitchFamily="34" charset="-122"/>
                          <a:ea typeface="微软雅黑" panose="020B0503020204020204" pitchFamily="34" charset="-122"/>
                          <a:cs typeface="Times New Roman" panose="02020603050405020304" pitchFamily="18" charset="0"/>
                        </a:rPr>
                        <a:t> about this course!</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So excited.</a:t>
                      </a:r>
                    </a:p>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SO</a:t>
                      </a:r>
                      <a:r>
                        <a:rPr lang="en-US" altLang="zh-TW" sz="1600" baseline="0" dirty="0">
                          <a:latin typeface="微软雅黑" panose="020B0503020204020204" pitchFamily="34" charset="-122"/>
                          <a:ea typeface="微软雅黑" panose="020B0503020204020204" pitchFamily="34" charset="-122"/>
                          <a:cs typeface="Times New Roman" panose="02020603050405020304" pitchFamily="18" charset="0"/>
                        </a:rPr>
                        <a:t> EXCITED.</a:t>
                      </a:r>
                    </a:p>
                    <a:p>
                      <a:pPr algn="ctr"/>
                      <a:r>
                        <a:rPr lang="en-US" altLang="zh-TW" sz="1600" baseline="0" dirty="0">
                          <a:latin typeface="微软雅黑" panose="020B0503020204020204" pitchFamily="34" charset="-122"/>
                          <a:ea typeface="微软雅黑" panose="020B0503020204020204" pitchFamily="34" charset="-122"/>
                          <a:cs typeface="Times New Roman" panose="02020603050405020304" pitchFamily="18" charset="0"/>
                        </a:rPr>
                        <a:t>EXCITED, I AM!</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3427717618"/>
                  </a:ext>
                </a:extLst>
              </a:tr>
            </a:tbl>
          </a:graphicData>
        </a:graphic>
      </p:graphicFrame>
      <p:sp>
        <p:nvSpPr>
          <p:cNvPr id="6" name="文字方塊 4"/>
          <p:cNvSpPr txBox="1"/>
          <p:nvPr/>
        </p:nvSpPr>
        <p:spPr>
          <a:xfrm>
            <a:off x="5355394" y="2989662"/>
            <a:ext cx="1846916" cy="338554"/>
          </a:xfrm>
          <a:prstGeom prst="rect">
            <a:avLst/>
          </a:prstGeom>
          <a:noFill/>
        </p:spPr>
        <p:txBody>
          <a:bodyPr wrap="none" rtlCol="0">
            <a:spAutoFit/>
          </a:bodyPr>
          <a:lstStyle/>
          <a:p>
            <a:r>
              <a:rPr lang="en-US" altLang="zh-TW" sz="1600" b="1" dirty="0" err="1">
                <a:latin typeface="微软雅黑" panose="020B0503020204020204" pitchFamily="34" charset="-122"/>
                <a:ea typeface="微软雅黑" panose="020B0503020204020204" pitchFamily="34" charset="-122"/>
                <a:cs typeface="Times New Roman" panose="02020603050405020304" pitchFamily="18" charset="0"/>
              </a:rPr>
              <a:t>CountVectorizer</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259499012"/>
              </p:ext>
            </p:extLst>
          </p:nvPr>
        </p:nvGraphicFramePr>
        <p:xfrm>
          <a:off x="2663157" y="3721905"/>
          <a:ext cx="7146880" cy="1788888"/>
        </p:xfrm>
        <a:graphic>
          <a:graphicData uri="http://schemas.openxmlformats.org/drawingml/2006/table">
            <a:tbl>
              <a:tblPr firstRow="1" bandRow="1">
                <a:tableStyleId>{D7AC3CCA-C797-4891-BE02-D94E43425B78}</a:tableStyleId>
              </a:tblPr>
              <a:tblGrid>
                <a:gridCol w="594427">
                  <a:extLst>
                    <a:ext uri="{9D8B030D-6E8A-4147-A177-3AD203B41FA5}">
                      <a16:colId xmlns:a16="http://schemas.microsoft.com/office/drawing/2014/main" val="6554027"/>
                    </a:ext>
                  </a:extLst>
                </a:gridCol>
                <a:gridCol w="594427">
                  <a:extLst>
                    <a:ext uri="{9D8B030D-6E8A-4147-A177-3AD203B41FA5}">
                      <a16:colId xmlns:a16="http://schemas.microsoft.com/office/drawing/2014/main" val="561103914"/>
                    </a:ext>
                  </a:extLst>
                </a:gridCol>
                <a:gridCol w="1207555">
                  <a:extLst>
                    <a:ext uri="{9D8B030D-6E8A-4147-A177-3AD203B41FA5}">
                      <a16:colId xmlns:a16="http://schemas.microsoft.com/office/drawing/2014/main" val="4265967623"/>
                    </a:ext>
                  </a:extLst>
                </a:gridCol>
                <a:gridCol w="724855">
                  <a:extLst>
                    <a:ext uri="{9D8B030D-6E8A-4147-A177-3AD203B41FA5}">
                      <a16:colId xmlns:a16="http://schemas.microsoft.com/office/drawing/2014/main" val="1540594835"/>
                    </a:ext>
                  </a:extLst>
                </a:gridCol>
                <a:gridCol w="594427">
                  <a:extLst>
                    <a:ext uri="{9D8B030D-6E8A-4147-A177-3AD203B41FA5}">
                      <a16:colId xmlns:a16="http://schemas.microsoft.com/office/drawing/2014/main" val="3390267862"/>
                    </a:ext>
                  </a:extLst>
                </a:gridCol>
                <a:gridCol w="994059">
                  <a:extLst>
                    <a:ext uri="{9D8B030D-6E8A-4147-A177-3AD203B41FA5}">
                      <a16:colId xmlns:a16="http://schemas.microsoft.com/office/drawing/2014/main" val="1025500647"/>
                    </a:ext>
                  </a:extLst>
                </a:gridCol>
                <a:gridCol w="856882">
                  <a:extLst>
                    <a:ext uri="{9D8B030D-6E8A-4147-A177-3AD203B41FA5}">
                      <a16:colId xmlns:a16="http://schemas.microsoft.com/office/drawing/2014/main" val="2538324460"/>
                    </a:ext>
                  </a:extLst>
                </a:gridCol>
                <a:gridCol w="594427">
                  <a:extLst>
                    <a:ext uri="{9D8B030D-6E8A-4147-A177-3AD203B41FA5}">
                      <a16:colId xmlns:a16="http://schemas.microsoft.com/office/drawing/2014/main" val="2459833267"/>
                    </a:ext>
                  </a:extLst>
                </a:gridCol>
                <a:gridCol w="985821">
                  <a:extLst>
                    <a:ext uri="{9D8B030D-6E8A-4147-A177-3AD203B41FA5}">
                      <a16:colId xmlns:a16="http://schemas.microsoft.com/office/drawing/2014/main" val="348056443"/>
                    </a:ext>
                  </a:extLst>
                </a:gridCol>
              </a:tblGrid>
              <a:tr h="447222">
                <a:tc>
                  <a:txBody>
                    <a:bodyPr/>
                    <a:lstStyle/>
                    <a:p>
                      <a:pPr algn="ct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hi</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everyone</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I’m</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so</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excited</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about</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this</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course</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extLst>
                  <a:ext uri="{0D108BD9-81ED-4DB2-BD59-A6C34878D82A}">
                    <a16:rowId xmlns:a16="http://schemas.microsoft.com/office/drawing/2014/main" val="816944097"/>
                  </a:ext>
                </a:extLst>
              </a:tr>
              <a:tr h="447222">
                <a:tc>
                  <a:txBody>
                    <a:bodyP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630338788"/>
                  </a:ext>
                </a:extLst>
              </a:tr>
              <a:tr h="447222">
                <a:tc>
                  <a:txBody>
                    <a:bodyP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B</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934148323"/>
                  </a:ext>
                </a:extLst>
              </a:tr>
              <a:tr h="447222">
                <a:tc>
                  <a:txBody>
                    <a:bodyP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2</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3</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699915018"/>
                  </a:ext>
                </a:extLst>
              </a:tr>
            </a:tbl>
          </a:graphicData>
        </a:graphic>
      </p:graphicFrame>
      <p:sp>
        <p:nvSpPr>
          <p:cNvPr id="9" name="橢圓 8"/>
          <p:cNvSpPr/>
          <p:nvPr/>
        </p:nvSpPr>
        <p:spPr>
          <a:xfrm>
            <a:off x="2788043" y="1554819"/>
            <a:ext cx="305410" cy="305410"/>
          </a:xfrm>
          <a:prstGeom prst="ellipse">
            <a:avLst/>
          </a:prstGeom>
          <a:solidFill>
            <a:srgbClr val="5D6A60"/>
          </a:solidFill>
          <a:ln w="28575">
            <a:solidFill>
              <a:srgbClr val="5D6A6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a:t>
            </a:r>
            <a:endParaRPr lang="zh-TW"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橢圓 12"/>
          <p:cNvSpPr/>
          <p:nvPr/>
        </p:nvSpPr>
        <p:spPr>
          <a:xfrm>
            <a:off x="4272112" y="1538888"/>
            <a:ext cx="305410" cy="305410"/>
          </a:xfrm>
          <a:prstGeom prst="ellipse">
            <a:avLst/>
          </a:prstGeom>
          <a:solidFill>
            <a:srgbClr val="5D6A60"/>
          </a:solidFill>
          <a:ln w="28575">
            <a:solidFill>
              <a:srgbClr val="5D6A6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B</a:t>
            </a:r>
            <a:endParaRPr lang="zh-TW"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橢圓 13"/>
          <p:cNvSpPr/>
          <p:nvPr/>
        </p:nvSpPr>
        <p:spPr>
          <a:xfrm>
            <a:off x="8016788" y="1535578"/>
            <a:ext cx="305410" cy="305410"/>
          </a:xfrm>
          <a:prstGeom prst="ellipse">
            <a:avLst/>
          </a:prstGeom>
          <a:solidFill>
            <a:srgbClr val="5D6A60"/>
          </a:solidFill>
          <a:ln w="28575">
            <a:solidFill>
              <a:srgbClr val="5D6A6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a:t>
            </a:r>
            <a:endParaRPr lang="zh-TW"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圓角矩形 1"/>
          <p:cNvSpPr/>
          <p:nvPr/>
        </p:nvSpPr>
        <p:spPr>
          <a:xfrm>
            <a:off x="2505519" y="4111354"/>
            <a:ext cx="7462157" cy="538727"/>
          </a:xfrm>
          <a:prstGeom prst="round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3" name="資料庫圖表 8"/>
          <p:cNvGraphicFramePr/>
          <p:nvPr>
            <p:extLst>
              <p:ext uri="{D42A27DB-BD31-4B8C-83A1-F6EECF244321}">
                <p14:modId xmlns:p14="http://schemas.microsoft.com/office/powerpoint/2010/main" val="2158598296"/>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劉俊毅</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1035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extLst>
              <p:ext uri="{D42A27DB-BD31-4B8C-83A1-F6EECF244321}">
                <p14:modId xmlns:p14="http://schemas.microsoft.com/office/powerpoint/2010/main" val="42837718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85" name="think-cell 幻灯片" r:id="rId6" imgW="444" imgH="443" progId="TCLayout.ActiveDocument.1">
                  <p:embed/>
                </p:oleObj>
              </mc:Choice>
              <mc:Fallback>
                <p:oleObj name="think-cell 幻灯片" r:id="rId6" imgW="444" imgH="443"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smtClean="0"/>
              <a:t>動機</a:t>
            </a:r>
            <a:endParaRPr lang="zh-CN" altLang="en-US" dirty="0"/>
          </a:p>
        </p:txBody>
      </p:sp>
      <p:sp>
        <p:nvSpPr>
          <p:cNvPr id="4" name="圆角矩形 3"/>
          <p:cNvSpPr/>
          <p:nvPr/>
        </p:nvSpPr>
        <p:spPr>
          <a:xfrm>
            <a:off x="2254663" y="2307796"/>
            <a:ext cx="7682675" cy="2144991"/>
          </a:xfrm>
          <a:prstGeom prst="roundRect">
            <a:avLst/>
          </a:prstGeom>
          <a:solidFill>
            <a:srgbClr val="FCF5EA"/>
          </a:solidFill>
          <a:ln w="762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rgbClr val="5D6A60"/>
                </a:solidFill>
                <a:latin typeface="微软雅黑" panose="020B0503020204020204" pitchFamily="34" charset="-122"/>
                <a:ea typeface="微软雅黑" panose="020B0503020204020204" pitchFamily="34" charset="-122"/>
              </a:rPr>
              <a:t>為了做出讓人們感到幸福的料理</a:t>
            </a:r>
            <a:endParaRPr lang="zh-CN" altLang="en-US" sz="3200" b="1" dirty="0">
              <a:solidFill>
                <a:srgbClr val="5D6A60"/>
              </a:solidFill>
              <a:latin typeface="微软雅黑" panose="020B0503020204020204" pitchFamily="34" charset="-122"/>
              <a:ea typeface="微软雅黑" panose="020B0503020204020204" pitchFamily="34" charset="-122"/>
            </a:endParaRPr>
          </a:p>
        </p:txBody>
      </p:sp>
      <p:pic>
        <p:nvPicPr>
          <p:cNvPr id="5" name="圖片 5">
            <a:extLst>
              <a:ext uri="{FF2B5EF4-FFF2-40B4-BE49-F238E27FC236}">
                <a16:creationId xmlns:a16="http://schemas.microsoft.com/office/drawing/2014/main" id="{26852724-CC62-4CBE-BC64-7735069904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15714" y="2210579"/>
            <a:ext cx="2360573" cy="2360573"/>
          </a:xfrm>
          <a:prstGeom prst="rect">
            <a:avLst/>
          </a:prstGeom>
        </p:spPr>
      </p:pic>
      <p:graphicFrame>
        <p:nvGraphicFramePr>
          <p:cNvPr id="8" name="資料庫圖表 8"/>
          <p:cNvGraphicFramePr/>
          <p:nvPr>
            <p:extLst>
              <p:ext uri="{D42A27DB-BD31-4B8C-83A1-F6EECF244321}">
                <p14:modId xmlns:p14="http://schemas.microsoft.com/office/powerpoint/2010/main" val="3348751154"/>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劉俊毅</a:t>
            </a:r>
          </a:p>
        </p:txBody>
      </p:sp>
    </p:spTree>
    <p:extLst>
      <p:ext uri="{BB962C8B-B14F-4D97-AF65-F5344CB8AC3E}">
        <p14:creationId xmlns:p14="http://schemas.microsoft.com/office/powerpoint/2010/main" val="333062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extLst>
              <p:ext uri="{D42A27DB-BD31-4B8C-83A1-F6EECF244321}">
                <p14:modId xmlns:p14="http://schemas.microsoft.com/office/powerpoint/2010/main" val="1725069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691" name="think-cell 幻灯片" r:id="rId6" imgW="444" imgH="443" progId="TCLayout.ActiveDocument.1">
                  <p:embed/>
                </p:oleObj>
              </mc:Choice>
              <mc:Fallback>
                <p:oleObj name="think-cell 幻灯片" r:id="rId6" imgW="444" imgH="443"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右箭头 12"/>
          <p:cNvSpPr/>
          <p:nvPr/>
        </p:nvSpPr>
        <p:spPr>
          <a:xfrm>
            <a:off x="925646" y="2064187"/>
            <a:ext cx="10724246" cy="2915739"/>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食譜</a:t>
            </a:r>
            <a:r>
              <a:rPr lang="zh-CN" altLang="en-US" dirty="0" smtClean="0"/>
              <a:t>向量化：番茄炒蛋</a:t>
            </a:r>
            <a:endParaRPr lang="zh-CN" altLang="en-US" dirty="0"/>
          </a:p>
        </p:txBody>
      </p:sp>
      <p:graphicFrame>
        <p:nvGraphicFramePr>
          <p:cNvPr id="4" name="資料庫圖表 8"/>
          <p:cNvGraphicFramePr/>
          <p:nvPr>
            <p:extLst>
              <p:ext uri="{D42A27DB-BD31-4B8C-83A1-F6EECF244321}">
                <p14:modId xmlns:p14="http://schemas.microsoft.com/office/powerpoint/2010/main" val="4075087580"/>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劉俊毅</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7" name="表格 6"/>
          <p:cNvGraphicFramePr>
            <a:graphicFrameLocks noGrp="1"/>
          </p:cNvGraphicFramePr>
          <p:nvPr>
            <p:extLst>
              <p:ext uri="{D42A27DB-BD31-4B8C-83A1-F6EECF244321}">
                <p14:modId xmlns:p14="http://schemas.microsoft.com/office/powerpoint/2010/main" val="1146636001"/>
              </p:ext>
            </p:extLst>
          </p:nvPr>
        </p:nvGraphicFramePr>
        <p:xfrm>
          <a:off x="3146494" y="2270740"/>
          <a:ext cx="2765178" cy="2164080"/>
        </p:xfrm>
        <a:graphic>
          <a:graphicData uri="http://schemas.openxmlformats.org/drawingml/2006/table">
            <a:tbl>
              <a:tblPr firstRow="1" bandRow="1">
                <a:tableStyleId>{D7AC3CCA-C797-4891-BE02-D94E43425B78}</a:tableStyleId>
              </a:tblPr>
              <a:tblGrid>
                <a:gridCol w="488656">
                  <a:extLst>
                    <a:ext uri="{9D8B030D-6E8A-4147-A177-3AD203B41FA5}">
                      <a16:colId xmlns:a16="http://schemas.microsoft.com/office/drawing/2014/main" val="4056156465"/>
                    </a:ext>
                  </a:extLst>
                </a:gridCol>
                <a:gridCol w="649605">
                  <a:extLst>
                    <a:ext uri="{9D8B030D-6E8A-4147-A177-3AD203B41FA5}">
                      <a16:colId xmlns:a16="http://schemas.microsoft.com/office/drawing/2014/main" val="561103914"/>
                    </a:ext>
                  </a:extLst>
                </a:gridCol>
                <a:gridCol w="649605">
                  <a:extLst>
                    <a:ext uri="{9D8B030D-6E8A-4147-A177-3AD203B41FA5}">
                      <a16:colId xmlns:a16="http://schemas.microsoft.com/office/drawing/2014/main" val="4265967623"/>
                    </a:ext>
                  </a:extLst>
                </a:gridCol>
                <a:gridCol w="488656">
                  <a:extLst>
                    <a:ext uri="{9D8B030D-6E8A-4147-A177-3AD203B41FA5}">
                      <a16:colId xmlns:a16="http://schemas.microsoft.com/office/drawing/2014/main" val="1540594835"/>
                    </a:ext>
                  </a:extLst>
                </a:gridCol>
                <a:gridCol w="488656">
                  <a:extLst>
                    <a:ext uri="{9D8B030D-6E8A-4147-A177-3AD203B41FA5}">
                      <a16:colId xmlns:a16="http://schemas.microsoft.com/office/drawing/2014/main" val="3390267862"/>
                    </a:ext>
                  </a:extLst>
                </a:gridCol>
              </a:tblGrid>
              <a:tr h="295034">
                <a:tc>
                  <a:txBody>
                    <a:bodyPr/>
                    <a:lstStyle/>
                    <a:p>
                      <a:pPr algn="ct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番茄</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雞蛋</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蔥</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薑</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816944097"/>
                  </a:ext>
                </a:extLst>
              </a:tr>
              <a:tr h="207065">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番茄</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1630338788"/>
                  </a:ext>
                </a:extLst>
              </a:tr>
              <a:tr h="2070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雞蛋</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2934148323"/>
                  </a:ext>
                </a:extLst>
              </a:tr>
              <a:tr h="207065">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蔥</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1699915018"/>
                  </a:ext>
                </a:extLst>
              </a:tr>
              <a:tr h="207065">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薑</a:t>
                      </a:r>
                      <a:endParaRPr lang="en-US" altLang="zh-TW"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2366117306"/>
                  </a:ext>
                </a:extLst>
              </a:tr>
            </a:tbl>
          </a:graphicData>
        </a:graphic>
      </p:graphicFrame>
      <p:sp>
        <p:nvSpPr>
          <p:cNvPr id="12" name="矩形 11"/>
          <p:cNvSpPr/>
          <p:nvPr/>
        </p:nvSpPr>
        <p:spPr>
          <a:xfrm>
            <a:off x="6613282" y="2270740"/>
            <a:ext cx="1886388" cy="2164080"/>
          </a:xfrm>
          <a:prstGeom prst="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番茄 </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(1,0,0,0)</a:t>
            </a:r>
          </a:p>
          <a:p>
            <a:pPr>
              <a:spcAft>
                <a:spcPts val="1200"/>
              </a:spcAft>
            </a:pP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雞蛋 </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(0,1,0,0)</a:t>
            </a:r>
          </a:p>
          <a:p>
            <a:pPr>
              <a:spcAft>
                <a:spcPts val="1200"/>
              </a:spcAft>
            </a:pP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蔥 </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(0,0,1,0)</a:t>
            </a:r>
          </a:p>
          <a:p>
            <a:pPr>
              <a:spcAft>
                <a:spcPts val="1200"/>
              </a:spcAft>
            </a:pP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薑 </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(0,0,0,1)</a:t>
            </a:r>
            <a:endPar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1166171" y="2270740"/>
            <a:ext cx="1278714" cy="2164080"/>
          </a:xfrm>
          <a:prstGeom prst="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200"/>
              </a:spcAft>
            </a:pP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番茄炒蛋</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p>
          <a:p>
            <a:pPr marL="285750" indent="-285750">
              <a:spcAft>
                <a:spcPts val="1200"/>
              </a:spcAft>
              <a:buFont typeface="Arial" panose="020B0604020202020204" pitchFamily="34" charset="0"/>
              <a:buChar char="•"/>
            </a:pPr>
            <a:r>
              <a:rPr lang="zh-TW" altLang="en-US" sz="16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番茄</a:t>
            </a:r>
            <a:endParaRPr lang="en-US" altLang="zh-TW" sz="16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spcAft>
                <a:spcPts val="1200"/>
              </a:spcAft>
              <a:buFont typeface="Arial" panose="020B0604020202020204" pitchFamily="34" charset="0"/>
              <a:buChar char="•"/>
            </a:pPr>
            <a:r>
              <a:rPr lang="zh-TW" altLang="en-US" sz="16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雞蛋</a:t>
            </a:r>
            <a:endParaRPr lang="en-US" altLang="zh-TW" sz="16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spcAft>
                <a:spcPts val="1200"/>
              </a:spcAft>
              <a:buFont typeface="Arial" panose="020B0604020202020204" pitchFamily="34" charset="0"/>
              <a:buChar char="•"/>
            </a:pPr>
            <a:r>
              <a:rPr lang="zh-TW" altLang="en-US" sz="16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蔥</a:t>
            </a:r>
            <a:endParaRPr lang="en-US" altLang="zh-TW" sz="16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spcAft>
                <a:spcPts val="1200"/>
              </a:spcAft>
              <a:buFont typeface="Arial" panose="020B0604020202020204" pitchFamily="34" charset="0"/>
              <a:buChar char="•"/>
            </a:pPr>
            <a:r>
              <a:rPr lang="zh-TW" altLang="en-US" sz="16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薑</a:t>
            </a:r>
            <a:endPar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9201280" y="2270740"/>
            <a:ext cx="1886388" cy="2164080"/>
          </a:xfrm>
          <a:prstGeom prst="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番茄</a:t>
            </a:r>
            <a:r>
              <a:rPr lang="zh-TW" altLang="en-US" sz="16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炒蛋</a:t>
            </a:r>
            <a:r>
              <a:rPr lang="en-US" altLang="zh-TW" sz="16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p>
          <a:p>
            <a:pPr algn="ctr">
              <a:spcAft>
                <a:spcPts val="1200"/>
              </a:spcAft>
            </a:pPr>
            <a:r>
              <a:rPr lang="en-US" altLang="zh-TW" sz="16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1,1,1,1)</a:t>
            </a:r>
          </a:p>
        </p:txBody>
      </p:sp>
    </p:spTree>
    <p:extLst>
      <p:ext uri="{BB962C8B-B14F-4D97-AF65-F5344CB8AC3E}">
        <p14:creationId xmlns:p14="http://schemas.microsoft.com/office/powerpoint/2010/main" val="21748877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39994377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705" name="think-cell 幻灯片" r:id="rId6" imgW="444" imgH="443" progId="TCLayout.ActiveDocument.1">
                  <p:embed/>
                </p:oleObj>
              </mc:Choice>
              <mc:Fallback>
                <p:oleObj name="think-cell 幻灯片" r:id="rId6" imgW="444" imgH="443"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食譜向量化</a:t>
            </a:r>
            <a:r>
              <a:rPr lang="zh-CN" altLang="en-US" dirty="0" smtClean="0"/>
              <a:t>：泰式打拋豬</a:t>
            </a:r>
            <a:endParaRPr lang="zh-CN" altLang="en-US" dirty="0"/>
          </a:p>
        </p:txBody>
      </p:sp>
      <p:graphicFrame>
        <p:nvGraphicFramePr>
          <p:cNvPr id="3" name="資料庫圖表 8"/>
          <p:cNvGraphicFramePr/>
          <p:nvPr>
            <p:extLst>
              <p:ext uri="{D42A27DB-BD31-4B8C-83A1-F6EECF244321}">
                <p14:modId xmlns:p14="http://schemas.microsoft.com/office/powerpoint/2010/main" val="4230812258"/>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劉俊毅</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右箭头 5"/>
          <p:cNvSpPr/>
          <p:nvPr/>
        </p:nvSpPr>
        <p:spPr>
          <a:xfrm>
            <a:off x="925646" y="2064187"/>
            <a:ext cx="10724246" cy="2915739"/>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3376664619"/>
              </p:ext>
            </p:extLst>
          </p:nvPr>
        </p:nvGraphicFramePr>
        <p:xfrm>
          <a:off x="867142" y="2064187"/>
          <a:ext cx="1701701" cy="3042436"/>
        </p:xfrm>
        <a:graphic>
          <a:graphicData uri="http://schemas.openxmlformats.org/drawingml/2006/table">
            <a:tbl>
              <a:tblPr firstRow="1" bandRow="1">
                <a:tableStyleId>{D7AC3CCA-C797-4891-BE02-D94E43425B78}</a:tableStyleId>
              </a:tblPr>
              <a:tblGrid>
                <a:gridCol w="1701701">
                  <a:extLst>
                    <a:ext uri="{9D8B030D-6E8A-4147-A177-3AD203B41FA5}">
                      <a16:colId xmlns:a16="http://schemas.microsoft.com/office/drawing/2014/main" val="2033486808"/>
                    </a:ext>
                  </a:extLst>
                </a:gridCol>
              </a:tblGrid>
              <a:tr h="1447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latin typeface="微软雅黑" panose="020B0503020204020204" pitchFamily="34" charset="-122"/>
                          <a:ea typeface="微软雅黑" panose="020B0503020204020204" pitchFamily="34" charset="-122"/>
                        </a:rPr>
                        <a:t>番茄炒蛋</a:t>
                      </a:r>
                      <a:r>
                        <a:rPr lang="en-US" altLang="zh-TW" sz="1600" b="1" dirty="0" smtClean="0">
                          <a:latin typeface="微软雅黑" panose="020B0503020204020204" pitchFamily="34" charset="-122"/>
                          <a:ea typeface="微软雅黑" panose="020B0503020204020204" pitchFamily="34" charset="-122"/>
                        </a:rPr>
                        <a:t>: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smtClean="0">
                          <a:latin typeface="微软雅黑" panose="020B0503020204020204" pitchFamily="34" charset="-122"/>
                          <a:ea typeface="微软雅黑" panose="020B0503020204020204" pitchFamily="34" charset="-122"/>
                        </a:rPr>
                        <a:t>番茄</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smtClean="0">
                          <a:latin typeface="微软雅黑" panose="020B0503020204020204" pitchFamily="34" charset="-122"/>
                          <a:ea typeface="微软雅黑" panose="020B0503020204020204" pitchFamily="34" charset="-122"/>
                        </a:rPr>
                        <a:t>雞蛋</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smtClean="0">
                          <a:latin typeface="微软雅黑" panose="020B0503020204020204" pitchFamily="34" charset="-122"/>
                          <a:ea typeface="微软雅黑" panose="020B0503020204020204" pitchFamily="34" charset="-122"/>
                        </a:rPr>
                        <a:t>蔥</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smtClean="0">
                          <a:latin typeface="微软雅黑" panose="020B0503020204020204" pitchFamily="34" charset="-122"/>
                          <a:ea typeface="微软雅黑" panose="020B0503020204020204" pitchFamily="34" charset="-122"/>
                        </a:rPr>
                        <a:t>薑</a:t>
                      </a:r>
                    </a:p>
                  </a:txBody>
                  <a:tcPr anchor="ctr">
                    <a:lnL w="28575" cap="flat" cmpd="sng" algn="ctr">
                      <a:solidFill>
                        <a:srgbClr val="5D6A60"/>
                      </a:solidFill>
                      <a:prstDash val="solid"/>
                      <a:round/>
                      <a:headEnd type="none" w="med" len="med"/>
                      <a:tailEnd type="none" w="med" len="med"/>
                    </a:lnL>
                    <a:lnR w="28575" cap="flat" cmpd="sng" algn="ctr">
                      <a:solidFill>
                        <a:srgbClr val="5D6A60"/>
                      </a:solidFill>
                      <a:prstDash val="solid"/>
                      <a:round/>
                      <a:headEnd type="none" w="med" len="med"/>
                      <a:tailEnd type="none" w="med" len="med"/>
                    </a:lnR>
                    <a:lnT w="28575" cap="flat" cmpd="sng" algn="ctr">
                      <a:solidFill>
                        <a:srgbClr val="5D6A60"/>
                      </a:solidFill>
                      <a:prstDash val="solid"/>
                      <a:round/>
                      <a:headEnd type="none" w="med" len="med"/>
                      <a:tailEnd type="none" w="med" len="med"/>
                    </a:lnT>
                    <a:lnB w="28575" cap="flat" cmpd="sng" algn="ctr">
                      <a:solidFill>
                        <a:srgbClr val="5D6A60"/>
                      </a:solidFill>
                      <a:prstDash val="solid"/>
                      <a:round/>
                      <a:headEnd type="none" w="med" len="med"/>
                      <a:tailEnd type="none" w="med" len="med"/>
                    </a:lnB>
                    <a:solidFill>
                      <a:srgbClr val="DBC8BA"/>
                    </a:solidFill>
                  </a:tcPr>
                </a:tc>
                <a:extLst>
                  <a:ext uri="{0D108BD9-81ED-4DB2-BD59-A6C34878D82A}">
                    <a16:rowId xmlns:a16="http://schemas.microsoft.com/office/drawing/2014/main" val="3427717618"/>
                  </a:ext>
                </a:extLst>
              </a:tr>
              <a:tr h="1594636">
                <a:tc>
                  <a:txBody>
                    <a:bodyPr/>
                    <a:lstStyle/>
                    <a:p>
                      <a:pPr algn="l"/>
                      <a:r>
                        <a:rPr lang="zh-TW" altLang="en-US" sz="1600" b="1" dirty="0" smtClean="0">
                          <a:latin typeface="微软雅黑" panose="020B0503020204020204" pitchFamily="34" charset="-122"/>
                          <a:ea typeface="微软雅黑" panose="020B0503020204020204" pitchFamily="34" charset="-122"/>
                        </a:rPr>
                        <a:t>泰式打拋豬</a:t>
                      </a:r>
                      <a:r>
                        <a:rPr lang="en-US" altLang="zh-TW" sz="1600" b="1" dirty="0" smtClean="0">
                          <a:latin typeface="微软雅黑" panose="020B0503020204020204" pitchFamily="34" charset="-122"/>
                          <a:ea typeface="微软雅黑" panose="020B0503020204020204" pitchFamily="34" charset="-122"/>
                        </a:rPr>
                        <a:t>:</a:t>
                      </a:r>
                      <a:r>
                        <a:rPr lang="zh-TW" altLang="en-US" sz="1600" b="1" dirty="0" smtClean="0">
                          <a:latin typeface="微软雅黑" panose="020B0503020204020204" pitchFamily="34" charset="-122"/>
                          <a:ea typeface="微软雅黑" panose="020B0503020204020204" pitchFamily="34" charset="-122"/>
                        </a:rPr>
                        <a:t> </a:t>
                      </a:r>
                      <a:endParaRPr lang="en-US" altLang="zh-TW" sz="1600" b="1" dirty="0" smtClean="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TW" altLang="en-US" sz="1600" b="1" dirty="0" smtClean="0">
                          <a:latin typeface="微软雅黑" panose="020B0503020204020204" pitchFamily="34" charset="-122"/>
                          <a:ea typeface="微软雅黑" panose="020B0503020204020204" pitchFamily="34" charset="-122"/>
                        </a:rPr>
                        <a:t>豬肉</a:t>
                      </a:r>
                      <a:endParaRPr lang="en-US" altLang="zh-TW" sz="1600" b="1" dirty="0" smtClean="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TW" altLang="en-US" sz="1600" b="1" dirty="0" smtClean="0">
                          <a:latin typeface="微软雅黑" panose="020B0503020204020204" pitchFamily="34" charset="-122"/>
                          <a:ea typeface="微软雅黑" panose="020B0503020204020204" pitchFamily="34" charset="-122"/>
                        </a:rPr>
                        <a:t>大蒜</a:t>
                      </a:r>
                      <a:endParaRPr lang="en-US" altLang="zh-TW" sz="1600" b="1" dirty="0" smtClean="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TW" altLang="en-US" sz="1600" b="1" dirty="0" smtClean="0">
                          <a:latin typeface="微软雅黑" panose="020B0503020204020204" pitchFamily="34" charset="-122"/>
                          <a:ea typeface="微软雅黑" panose="020B0503020204020204" pitchFamily="34" charset="-122"/>
                        </a:rPr>
                        <a:t>辣椒</a:t>
                      </a:r>
                      <a:endParaRPr lang="en-US" altLang="zh-TW" sz="1600" b="1" dirty="0" smtClean="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TW" altLang="en-US" sz="1600" b="1" dirty="0" smtClean="0">
                          <a:latin typeface="微软雅黑" panose="020B0503020204020204" pitchFamily="34" charset="-122"/>
                          <a:ea typeface="微软雅黑" panose="020B0503020204020204" pitchFamily="34" charset="-122"/>
                        </a:rPr>
                        <a:t>九層塔</a:t>
                      </a:r>
                      <a:endParaRPr lang="en-US" altLang="zh-TW" sz="1600" b="1" dirty="0" smtClean="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TW" altLang="en-US" sz="1600" b="1" dirty="0" smtClean="0">
                          <a:latin typeface="微软雅黑" panose="020B0503020204020204" pitchFamily="34" charset="-122"/>
                          <a:ea typeface="微软雅黑" panose="020B0503020204020204" pitchFamily="34" charset="-122"/>
                        </a:rPr>
                        <a:t>番茄</a:t>
                      </a:r>
                    </a:p>
                  </a:txBody>
                  <a:tcPr anchor="ctr">
                    <a:lnL w="28575" cap="flat" cmpd="sng" algn="ctr">
                      <a:solidFill>
                        <a:srgbClr val="5D6A60"/>
                      </a:solidFill>
                      <a:prstDash val="solid"/>
                      <a:round/>
                      <a:headEnd type="none" w="med" len="med"/>
                      <a:tailEnd type="none" w="med" len="med"/>
                    </a:lnL>
                    <a:lnR w="28575" cap="flat" cmpd="sng" algn="ctr">
                      <a:solidFill>
                        <a:srgbClr val="5D6A60"/>
                      </a:solidFill>
                      <a:prstDash val="solid"/>
                      <a:round/>
                      <a:headEnd type="none" w="med" len="med"/>
                      <a:tailEnd type="none" w="med" len="med"/>
                    </a:lnR>
                    <a:lnT w="28575" cap="flat" cmpd="sng" algn="ctr">
                      <a:solidFill>
                        <a:srgbClr val="5D6A60"/>
                      </a:solidFill>
                      <a:prstDash val="solid"/>
                      <a:round/>
                      <a:headEnd type="none" w="med" len="med"/>
                      <a:tailEnd type="none" w="med" len="med"/>
                    </a:lnT>
                    <a:lnB w="28575" cap="flat" cmpd="sng" algn="ctr">
                      <a:solidFill>
                        <a:srgbClr val="5D6A60"/>
                      </a:solidFill>
                      <a:prstDash val="solid"/>
                      <a:round/>
                      <a:headEnd type="none" w="med" len="med"/>
                      <a:tailEnd type="none" w="med" len="med"/>
                    </a:lnB>
                    <a:solidFill>
                      <a:srgbClr val="DBC8BA"/>
                    </a:solidFill>
                  </a:tcPr>
                </a:tc>
                <a:extLst>
                  <a:ext uri="{0D108BD9-81ED-4DB2-BD59-A6C34878D82A}">
                    <a16:rowId xmlns:a16="http://schemas.microsoft.com/office/drawing/2014/main" val="1165141285"/>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483125397"/>
              </p:ext>
            </p:extLst>
          </p:nvPr>
        </p:nvGraphicFramePr>
        <p:xfrm>
          <a:off x="2861675" y="2089103"/>
          <a:ext cx="5878994" cy="3017520"/>
        </p:xfrm>
        <a:graphic>
          <a:graphicData uri="http://schemas.openxmlformats.org/drawingml/2006/table">
            <a:tbl>
              <a:tblPr firstRow="1" bandRow="1">
                <a:tableStyleId>{D7AC3CCA-C797-4891-BE02-D94E43425B78}</a:tableStyleId>
              </a:tblPr>
              <a:tblGrid>
                <a:gridCol w="852805">
                  <a:extLst>
                    <a:ext uri="{9D8B030D-6E8A-4147-A177-3AD203B41FA5}">
                      <a16:colId xmlns:a16="http://schemas.microsoft.com/office/drawing/2014/main" val="4056156465"/>
                    </a:ext>
                  </a:extLst>
                </a:gridCol>
                <a:gridCol w="649605">
                  <a:extLst>
                    <a:ext uri="{9D8B030D-6E8A-4147-A177-3AD203B41FA5}">
                      <a16:colId xmlns:a16="http://schemas.microsoft.com/office/drawing/2014/main" val="561103914"/>
                    </a:ext>
                  </a:extLst>
                </a:gridCol>
                <a:gridCol w="649605">
                  <a:extLst>
                    <a:ext uri="{9D8B030D-6E8A-4147-A177-3AD203B41FA5}">
                      <a16:colId xmlns:a16="http://schemas.microsoft.com/office/drawing/2014/main" val="4265967623"/>
                    </a:ext>
                  </a:extLst>
                </a:gridCol>
                <a:gridCol w="475082">
                  <a:extLst>
                    <a:ext uri="{9D8B030D-6E8A-4147-A177-3AD203B41FA5}">
                      <a16:colId xmlns:a16="http://schemas.microsoft.com/office/drawing/2014/main" val="1540594835"/>
                    </a:ext>
                  </a:extLst>
                </a:gridCol>
                <a:gridCol w="475082">
                  <a:extLst>
                    <a:ext uri="{9D8B030D-6E8A-4147-A177-3AD203B41FA5}">
                      <a16:colId xmlns:a16="http://schemas.microsoft.com/office/drawing/2014/main" val="3390267862"/>
                    </a:ext>
                  </a:extLst>
                </a:gridCol>
                <a:gridCol w="649605">
                  <a:extLst>
                    <a:ext uri="{9D8B030D-6E8A-4147-A177-3AD203B41FA5}">
                      <a16:colId xmlns:a16="http://schemas.microsoft.com/office/drawing/2014/main" val="1162705971"/>
                    </a:ext>
                  </a:extLst>
                </a:gridCol>
                <a:gridCol w="649605">
                  <a:extLst>
                    <a:ext uri="{9D8B030D-6E8A-4147-A177-3AD203B41FA5}">
                      <a16:colId xmlns:a16="http://schemas.microsoft.com/office/drawing/2014/main" val="4234586080"/>
                    </a:ext>
                  </a:extLst>
                </a:gridCol>
                <a:gridCol w="649605">
                  <a:extLst>
                    <a:ext uri="{9D8B030D-6E8A-4147-A177-3AD203B41FA5}">
                      <a16:colId xmlns:a16="http://schemas.microsoft.com/office/drawing/2014/main" val="1767303608"/>
                    </a:ext>
                  </a:extLst>
                </a:gridCol>
                <a:gridCol w="828000">
                  <a:extLst>
                    <a:ext uri="{9D8B030D-6E8A-4147-A177-3AD203B41FA5}">
                      <a16:colId xmlns:a16="http://schemas.microsoft.com/office/drawing/2014/main" val="4167869142"/>
                    </a:ext>
                  </a:extLst>
                </a:gridCol>
              </a:tblGrid>
              <a:tr h="279959">
                <a:tc>
                  <a:txBody>
                    <a:bodyPr/>
                    <a:lstStyle/>
                    <a:p>
                      <a:pPr algn="ct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番茄</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雞蛋</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蔥</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薑</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豬肉</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大蒜</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辣椒</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九層塔</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816944097"/>
                  </a:ext>
                </a:extLst>
              </a:tr>
              <a:tr h="203607">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番茄</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1630338788"/>
                  </a:ext>
                </a:extLst>
              </a:tr>
              <a:tr h="2036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雞蛋</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2934148323"/>
                  </a:ext>
                </a:extLst>
              </a:tr>
              <a:tr h="127254">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蔥</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1699915018"/>
                  </a:ext>
                </a:extLst>
              </a:tr>
              <a:tr h="127254">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薑</a:t>
                      </a:r>
                      <a:endParaRPr lang="en-US" altLang="zh-TW"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2366117306"/>
                  </a:ext>
                </a:extLst>
              </a:tr>
              <a:tr h="203607">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豬肉</a:t>
                      </a:r>
                      <a:endParaRPr lang="en-US" altLang="zh-TW"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3697542115"/>
                  </a:ext>
                </a:extLst>
              </a:tr>
              <a:tr h="203607">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大蒜</a:t>
                      </a:r>
                      <a:endParaRPr lang="en-US" altLang="zh-TW"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645936268"/>
                  </a:ext>
                </a:extLst>
              </a:tr>
              <a:tr h="203607">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辣椒</a:t>
                      </a:r>
                      <a:endParaRPr lang="en-US" altLang="zh-TW"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2074813595"/>
                  </a:ext>
                </a:extLst>
              </a:tr>
              <a:tr h="279959">
                <a:tc>
                  <a:txBody>
                    <a:bodyPr/>
                    <a:lstStyle/>
                    <a:p>
                      <a:pPr algn="ctr"/>
                      <a:r>
                        <a:rPr lang="zh-TW" altLang="en-US" sz="1600" b="1" dirty="0">
                          <a:latin typeface="微软雅黑" panose="020B0503020204020204" pitchFamily="34" charset="-122"/>
                          <a:ea typeface="微软雅黑" panose="020B0503020204020204" pitchFamily="34" charset="-122"/>
                          <a:cs typeface="Times New Roman" panose="02020603050405020304" pitchFamily="18" charset="0"/>
                        </a:rPr>
                        <a:t>九層塔</a:t>
                      </a:r>
                      <a:endParaRPr lang="en-US" altLang="zh-TW"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0</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tc>
                  <a:txBody>
                    <a:bodyPr/>
                    <a:lstStyle/>
                    <a:p>
                      <a:pPr algn="ctr"/>
                      <a:r>
                        <a:rPr lang="en-US" altLang="zh-TW" sz="1600" b="1" dirty="0">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BC8BA"/>
                    </a:solidFill>
                  </a:tcPr>
                </a:tc>
                <a:extLst>
                  <a:ext uri="{0D108BD9-81ED-4DB2-BD59-A6C34878D82A}">
                    <a16:rowId xmlns:a16="http://schemas.microsoft.com/office/drawing/2014/main" val="2674835017"/>
                  </a:ext>
                </a:extLst>
              </a:tr>
            </a:tbl>
          </a:graphicData>
        </a:graphic>
      </p:graphicFrame>
      <p:sp>
        <p:nvSpPr>
          <p:cNvPr id="10" name="矩形 9"/>
          <p:cNvSpPr/>
          <p:nvPr/>
        </p:nvSpPr>
        <p:spPr>
          <a:xfrm>
            <a:off x="9033501" y="2089103"/>
            <a:ext cx="1886388" cy="3017520"/>
          </a:xfrm>
          <a:prstGeom prst="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番茄炒蛋 </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(1,1,1,1,0,0,0,0</a:t>
            </a:r>
            <a:r>
              <a:rPr lang="en-US" altLang="zh-TW" sz="16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p>
          <a:p>
            <a:pPr algn="ctr">
              <a:spcAft>
                <a:spcPts val="1200"/>
              </a:spcAft>
            </a:pPr>
            <a:endPar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1200"/>
              </a:spcAft>
            </a:pPr>
            <a:r>
              <a:rPr lang="zh-TW"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泰式打拋豬 </a:t>
            </a:r>
            <a:r>
              <a:rPr lang="en-US" altLang="zh-TW"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(1,0,0,0,1,1,1,1)</a:t>
            </a:r>
          </a:p>
        </p:txBody>
      </p:sp>
    </p:spTree>
    <p:extLst>
      <p:ext uri="{BB962C8B-B14F-4D97-AF65-F5344CB8AC3E}">
        <p14:creationId xmlns:p14="http://schemas.microsoft.com/office/powerpoint/2010/main" val="34131601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14" name="对象 13" hidden="1"/>
          <p:cNvGraphicFramePr>
            <a:graphicFrameLocks noChangeAspect="1"/>
          </p:cNvGraphicFramePr>
          <p:nvPr>
            <p:custDataLst>
              <p:tags r:id="rId2"/>
            </p:custDataLst>
            <p:extLst>
              <p:ext uri="{D42A27DB-BD31-4B8C-83A1-F6EECF244321}">
                <p14:modId xmlns:p14="http://schemas.microsoft.com/office/powerpoint/2010/main" val="38663890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719" name="think-cell 幻灯片" r:id="rId7" imgW="444" imgH="443" progId="TCLayout.ActiveDocument.1">
                  <p:embed/>
                </p:oleObj>
              </mc:Choice>
              <mc:Fallback>
                <p:oleObj name="think-cell 幻灯片" r:id="rId7" imgW="444" imgH="443"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5" name="矩形 14"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200" b="1" dirty="0">
              <a:latin typeface="Times New Roman" panose="02020603050405020304" pitchFamily="18" charset="0"/>
              <a:ea typeface="微軟正黑體" panose="020B0604030504040204" pitchFamily="34" charset="-120"/>
              <a:cs typeface="Times New Roman" panose="02020603050405020304" pitchFamily="18" charset="0"/>
              <a:sym typeface="Times New Roman" panose="02020603050405020304" pitchFamily="18" charset="0"/>
            </a:endParaRPr>
          </a:p>
        </p:txBody>
      </p:sp>
      <p:sp>
        <p:nvSpPr>
          <p:cNvPr id="2" name="标题 1"/>
          <p:cNvSpPr>
            <a:spLocks noGrp="1"/>
          </p:cNvSpPr>
          <p:nvPr>
            <p:ph type="title"/>
          </p:nvPr>
        </p:nvSpPr>
        <p:spPr>
          <a:xfrm>
            <a:off x="811343" y="478971"/>
            <a:ext cx="10504357" cy="592447"/>
          </a:xfrm>
        </p:spPr>
        <p:txBody>
          <a:bodyPr>
            <a:normAutofit fontScale="90000"/>
          </a:bodyPr>
          <a:lstStyle/>
          <a:p>
            <a:r>
              <a:rPr lang="zh-CN" altLang="en-US" dirty="0" smtClean="0"/>
              <a:t>問題：向量過於稀疏、維度災難</a:t>
            </a:r>
            <a:r>
              <a:rPr lang="en-US" altLang="zh-CN" dirty="0" smtClean="0"/>
              <a:t>(</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curse of </a:t>
            </a:r>
            <a:r>
              <a:rPr lang="en-US" altLang="zh-TW" dirty="0" smtClean="0">
                <a:latin typeface="Times New Roman" panose="02020603050405020304" pitchFamily="18" charset="0"/>
                <a:ea typeface="微軟正黑體" panose="020B0604030504040204" pitchFamily="34" charset="-120"/>
                <a:cs typeface="Times New Roman" panose="02020603050405020304" pitchFamily="18" charset="0"/>
              </a:rPr>
              <a:t>dimensionality)</a:t>
            </a:r>
            <a:endParaRPr lang="zh-CN" altLang="en-US" dirty="0"/>
          </a:p>
        </p:txBody>
      </p:sp>
      <p:graphicFrame>
        <p:nvGraphicFramePr>
          <p:cNvPr id="3" name="資料庫圖表 8"/>
          <p:cNvGraphicFramePr/>
          <p:nvPr>
            <p:extLst>
              <p:ext uri="{D42A27DB-BD31-4B8C-83A1-F6EECF244321}">
                <p14:modId xmlns:p14="http://schemas.microsoft.com/office/powerpoint/2010/main" val="1734346255"/>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劉俊毅</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6" name="群組 10"/>
          <p:cNvGrpSpPr/>
          <p:nvPr/>
        </p:nvGrpSpPr>
        <p:grpSpPr>
          <a:xfrm>
            <a:off x="3249386" y="1676561"/>
            <a:ext cx="6923314" cy="152705"/>
            <a:chOff x="1976015" y="1502815"/>
            <a:chExt cx="5955495" cy="152705"/>
          </a:xfrm>
        </p:grpSpPr>
        <p:cxnSp>
          <p:nvCxnSpPr>
            <p:cNvPr id="8" name="直線接點 6"/>
            <p:cNvCxnSpPr/>
            <p:nvPr/>
          </p:nvCxnSpPr>
          <p:spPr>
            <a:xfrm>
              <a:off x="1976015" y="1502815"/>
              <a:ext cx="5955495" cy="0"/>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9" name="直線接點 8"/>
            <p:cNvCxnSpPr/>
            <p:nvPr/>
          </p:nvCxnSpPr>
          <p:spPr>
            <a:xfrm>
              <a:off x="1976015" y="1502815"/>
              <a:ext cx="0" cy="152705"/>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0" name="直線接點 9"/>
            <p:cNvCxnSpPr/>
            <p:nvPr/>
          </p:nvCxnSpPr>
          <p:spPr>
            <a:xfrm>
              <a:off x="7931510" y="1502815"/>
              <a:ext cx="0" cy="152705"/>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7" name="文字方塊 11"/>
          <p:cNvSpPr txBox="1"/>
          <p:nvPr/>
        </p:nvSpPr>
        <p:spPr>
          <a:xfrm>
            <a:off x="6157045" y="1283230"/>
            <a:ext cx="1107996" cy="369332"/>
          </a:xfrm>
          <a:prstGeom prst="rect">
            <a:avLst/>
          </a:prstGeom>
          <a:noFill/>
        </p:spPr>
        <p:txBody>
          <a:bodyPr wrap="none" rtlCol="0">
            <a:spAutoFit/>
          </a:bodyPr>
          <a:lstStyle/>
          <a:p>
            <a:r>
              <a:rPr lang="zh-TW"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維度過大</a:t>
            </a:r>
          </a:p>
        </p:txBody>
      </p:sp>
      <p:pic>
        <p:nvPicPr>
          <p:cNvPr id="11" name="圖片 2">
            <a:extLst>
              <a:ext uri="{FF2B5EF4-FFF2-40B4-BE49-F238E27FC236}">
                <a16:creationId xmlns:a16="http://schemas.microsoft.com/office/drawing/2014/main" id="{B0D8896E-ABFC-436F-95CB-E11758E10189}"/>
              </a:ext>
            </a:extLst>
          </p:cNvPr>
          <p:cNvPicPr>
            <a:picLocks noChangeAspect="1"/>
          </p:cNvPicPr>
          <p:nvPr/>
        </p:nvPicPr>
        <p:blipFill rotWithShape="1">
          <a:blip r:embed="rId14">
            <a:extLst>
              <a:ext uri="{28A0092B-C50C-407E-A947-70E740481C1C}">
                <a14:useLocalDpi xmlns:a14="http://schemas.microsoft.com/office/drawing/2010/main" val="0"/>
              </a:ext>
            </a:extLst>
          </a:blip>
          <a:srcRect l="13973" t="30461" r="7538" b="8280"/>
          <a:stretch/>
        </p:blipFill>
        <p:spPr>
          <a:xfrm>
            <a:off x="1772039" y="1972591"/>
            <a:ext cx="8647923" cy="3796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28258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380899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738" name="think-cell 幻灯片" r:id="rId6" imgW="444" imgH="443" progId="TCLayout.ActiveDocument.1">
                  <p:embed/>
                </p:oleObj>
              </mc:Choice>
              <mc:Fallback>
                <p:oleObj name="think-cell 幻灯片" r:id="rId6" imgW="444" imgH="443"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en-US" altLang="zh-CN" dirty="0"/>
              <a:t>Word2Vec</a:t>
            </a:r>
            <a:endParaRPr lang="zh-CN" altLang="en-US" dirty="0"/>
          </a:p>
        </p:txBody>
      </p:sp>
      <p:graphicFrame>
        <p:nvGraphicFramePr>
          <p:cNvPr id="3" name="資料庫圖表 8"/>
          <p:cNvGraphicFramePr/>
          <p:nvPr>
            <p:extLst>
              <p:ext uri="{D42A27DB-BD31-4B8C-83A1-F6EECF244321}">
                <p14:modId xmlns:p14="http://schemas.microsoft.com/office/powerpoint/2010/main" val="4230812258"/>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劉俊毅</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Picture 2" descr="讓電腦聽懂人話: 直觀理解Word2Vec 模型. Word2Vec 是Google 於2013 年由Tomas… | by TengYuan  Chang | 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12973" y="1925280"/>
            <a:ext cx="5547258" cy="3602115"/>
          </a:xfrm>
          <a:prstGeom prst="rect">
            <a:avLst/>
          </a:prstGeom>
          <a:ln w="1905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2" descr="年假過後，如何利用剩餘食材，讓全家吃得清爽又簡便呢...|親子天下"/>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11343" y="2488593"/>
            <a:ext cx="1878237" cy="12502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經典法式名菜「紅酒燉牛肉」第一次料理就上手"/>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06586" y="4281855"/>
            <a:ext cx="1884589" cy="1263123"/>
          </a:xfrm>
          <a:prstGeom prst="rect">
            <a:avLst/>
          </a:prstGeom>
          <a:noFill/>
          <a:extLst>
            <a:ext uri="{909E8E84-426E-40DD-AFC4-6F175D3DCCD1}">
              <a14:hiddenFill xmlns:a14="http://schemas.microsoft.com/office/drawing/2010/main">
                <a:solidFill>
                  <a:srgbClr val="FFFFFF"/>
                </a:solidFill>
              </a14:hiddenFill>
            </a:ext>
          </a:extLst>
        </p:spPr>
      </p:pic>
      <p:sp>
        <p:nvSpPr>
          <p:cNvPr id="10" name="左-右雙向箭號 11"/>
          <p:cNvSpPr/>
          <p:nvPr/>
        </p:nvSpPr>
        <p:spPr>
          <a:xfrm rot="2662055">
            <a:off x="2736572" y="3807957"/>
            <a:ext cx="850769" cy="687977"/>
          </a:xfrm>
          <a:prstGeom prst="leftRightArrow">
            <a:avLst>
              <a:gd name="adj1" fmla="val 50000"/>
              <a:gd name="adj2" fmla="val 31171"/>
            </a:avLst>
          </a:prstGeom>
          <a:solidFill>
            <a:schemeClr val="bg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1" name="矩形 10"/>
          <p:cNvSpPr/>
          <p:nvPr/>
        </p:nvSpPr>
        <p:spPr>
          <a:xfrm>
            <a:off x="811343" y="1460147"/>
            <a:ext cx="4779832"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詞向量訓練</a:t>
            </a:r>
            <a:endParaRPr lang="zh-TW" altLang="en-US" b="1" dirty="0">
              <a:latin typeface="微软雅黑" panose="020B0503020204020204" pitchFamily="34" charset="-122"/>
              <a:ea typeface="微软雅黑" panose="020B0503020204020204" pitchFamily="34" charset="-122"/>
            </a:endParaRPr>
          </a:p>
        </p:txBody>
      </p:sp>
      <p:sp>
        <p:nvSpPr>
          <p:cNvPr id="12" name="矩形 11"/>
          <p:cNvSpPr/>
          <p:nvPr/>
        </p:nvSpPr>
        <p:spPr>
          <a:xfrm>
            <a:off x="5812973" y="1460147"/>
            <a:ext cx="5547258"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示意圖</a:t>
            </a:r>
            <a:endParaRPr lang="zh-TW"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11343" y="1931228"/>
            <a:ext cx="5881898"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latin typeface="微软雅黑" panose="020B0503020204020204" pitchFamily="34" charset="-122"/>
                <a:ea typeface="微软雅黑" panose="020B0503020204020204" pitchFamily="34" charset="-122"/>
              </a:rPr>
              <a:t>Features: 100</a:t>
            </a:r>
          </a:p>
        </p:txBody>
      </p:sp>
    </p:spTree>
    <p:extLst>
      <p:ext uri="{BB962C8B-B14F-4D97-AF65-F5344CB8AC3E}">
        <p14:creationId xmlns:p14="http://schemas.microsoft.com/office/powerpoint/2010/main" val="9781822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3102979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754" name="think-cell 幻灯片" r:id="rId16" imgW="444" imgH="443" progId="TCLayout.ActiveDocument.1">
                  <p:embed/>
                </p:oleObj>
              </mc:Choice>
              <mc:Fallback>
                <p:oleObj name="think-cell 幻灯片" r:id="rId16" imgW="444" imgH="443"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0" name="矩形 19"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16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title"/>
          </p:nvPr>
        </p:nvSpPr>
        <p:spPr/>
        <p:txBody>
          <a:bodyPr/>
          <a:lstStyle/>
          <a:p>
            <a:r>
              <a:rPr lang="zh-CN" altLang="en-US" dirty="0"/>
              <a:t>相似度計算</a:t>
            </a:r>
          </a:p>
        </p:txBody>
      </p:sp>
      <p:graphicFrame>
        <p:nvGraphicFramePr>
          <p:cNvPr id="3" name="資料庫圖表 8"/>
          <p:cNvGraphicFramePr/>
          <p:nvPr>
            <p:extLst>
              <p:ext uri="{D42A27DB-BD31-4B8C-83A1-F6EECF244321}">
                <p14:modId xmlns:p14="http://schemas.microsoft.com/office/powerpoint/2010/main" val="3833320902"/>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劉俊毅</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Picture 2" descr="cosin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18381" y="2463313"/>
            <a:ext cx="3613376" cy="2771161"/>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1252538" y="1541834"/>
            <a:ext cx="4945063"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Cosine Similarity (</a:t>
            </a:r>
            <a:r>
              <a:rPr lang="zh-CN" altLang="en-US" b="1" dirty="0">
                <a:latin typeface="微软雅黑" panose="020B0503020204020204" pitchFamily="34" charset="-122"/>
                <a:ea typeface="微软雅黑" panose="020B0503020204020204" pitchFamily="34" charset="-122"/>
              </a:rPr>
              <a:t>餘弦相似度</a:t>
            </a:r>
            <a:r>
              <a:rPr lang="en-US" altLang="zh-CN" b="1" dirty="0">
                <a:latin typeface="微软雅黑" panose="020B0503020204020204" pitchFamily="34" charset="-122"/>
                <a:ea typeface="微软雅黑" panose="020B0503020204020204" pitchFamily="34" charset="-122"/>
              </a:rPr>
              <a:t>)</a:t>
            </a:r>
          </a:p>
        </p:txBody>
      </p:sp>
      <p:sp>
        <p:nvSpPr>
          <p:cNvPr id="8" name="矩形 7"/>
          <p:cNvSpPr/>
          <p:nvPr/>
        </p:nvSpPr>
        <p:spPr>
          <a:xfrm>
            <a:off x="6442075" y="1538459"/>
            <a:ext cx="4945063"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更快的運算</a:t>
            </a:r>
            <a:r>
              <a:rPr lang="zh-CN" altLang="en-US" b="1" dirty="0" smtClean="0">
                <a:latin typeface="微软雅黑" panose="020B0503020204020204" pitchFamily="34" charset="-122"/>
                <a:ea typeface="微软雅黑" panose="020B0503020204020204" pitchFamily="34" charset="-122"/>
              </a:rPr>
              <a:t>速度：</a:t>
            </a:r>
            <a:r>
              <a:rPr lang="en-US" altLang="zh-CN" b="1" dirty="0" smtClean="0">
                <a:latin typeface="微软雅黑" panose="020B0503020204020204" pitchFamily="34" charset="-122"/>
                <a:ea typeface="微软雅黑" panose="020B0503020204020204" pitchFamily="34" charset="-122"/>
              </a:rPr>
              <a:t>Word2Vec</a:t>
            </a:r>
            <a:endParaRPr lang="zh-CN" altLang="en-US" b="1" dirty="0">
              <a:latin typeface="微软雅黑" panose="020B0503020204020204" pitchFamily="34" charset="-122"/>
              <a:ea typeface="微软雅黑" panose="020B0503020204020204" pitchFamily="34" charset="-122"/>
            </a:endParaRPr>
          </a:p>
        </p:txBody>
      </p:sp>
      <p:graphicFrame>
        <p:nvGraphicFramePr>
          <p:cNvPr id="33" name="Chart 3"/>
          <p:cNvGraphicFramePr/>
          <p:nvPr>
            <p:custDataLst>
              <p:tags r:id="rId4"/>
            </p:custDataLst>
            <p:extLst>
              <p:ext uri="{D42A27DB-BD31-4B8C-83A1-F6EECF244321}">
                <p14:modId xmlns:p14="http://schemas.microsoft.com/office/powerpoint/2010/main" val="667341569"/>
              </p:ext>
            </p:extLst>
          </p:nvPr>
        </p:nvGraphicFramePr>
        <p:xfrm>
          <a:off x="6359525" y="2930525"/>
          <a:ext cx="5110163" cy="2195513"/>
        </p:xfrm>
        <a:graphic>
          <a:graphicData uri="http://schemas.openxmlformats.org/drawingml/2006/chart">
            <c:chart xmlns:c="http://schemas.openxmlformats.org/drawingml/2006/chart" xmlns:r="http://schemas.openxmlformats.org/officeDocument/2006/relationships" r:id="rId24"/>
          </a:graphicData>
        </a:graphic>
      </p:graphicFrame>
      <p:cxnSp>
        <p:nvCxnSpPr>
          <p:cNvPr id="11" name="直接连接符 10"/>
          <p:cNvCxnSpPr/>
          <p:nvPr>
            <p:custDataLst>
              <p:tags r:id="rId5"/>
            </p:custDataLst>
          </p:nvPr>
        </p:nvCxnSpPr>
        <p:spPr bwMode="auto">
          <a:xfrm>
            <a:off x="10150475" y="2857500"/>
            <a:ext cx="0" cy="1536700"/>
          </a:xfrm>
          <a:prstGeom prst="line">
            <a:avLst/>
          </a:prstGeom>
          <a:ln w="12700" cap="flat" cmpd="sng" algn="ctr">
            <a:solidFill>
              <a:schemeClr val="tx1"/>
            </a:solidFill>
            <a:prstDash val="solid"/>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6"/>
            </p:custDataLst>
          </p:nvPr>
        </p:nvCxnSpPr>
        <p:spPr bwMode="auto">
          <a:xfrm>
            <a:off x="7678738" y="2857500"/>
            <a:ext cx="2471738" cy="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bwMode="auto">
          <a:xfrm flipV="1">
            <a:off x="7678738" y="2857500"/>
            <a:ext cx="0" cy="7620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custDataLst>
              <p:tags r:id="rId8"/>
            </p:custDataLst>
          </p:nvPr>
        </p:nvSpPr>
        <p:spPr bwMode="auto">
          <a:xfrm>
            <a:off x="9647238" y="5111750"/>
            <a:ext cx="1008063"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14B5AD9E-3294-4570-922D-E849C494D242}" type="datetime'''''''''Wo''r''''''''''''''d''2''''''''V''''''''''''ec'''">
              <a:rPr lang="en-US"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lgn="ctr">
                <a:spcBef>
                  <a:spcPct val="0"/>
                </a:spcBef>
                <a:spcAft>
                  <a:spcPct val="0"/>
                </a:spcAft>
                <a:buNone/>
              </a:pPr>
              <a:t>Word2Vec</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ext Placeholder 2"/>
          <p:cNvSpPr>
            <a:spLocks noGrp="1"/>
          </p:cNvSpPr>
          <p:nvPr>
            <p:custDataLst>
              <p:tags r:id="rId9"/>
            </p:custDataLst>
          </p:nvPr>
        </p:nvSpPr>
        <p:spPr bwMode="auto">
          <a:xfrm>
            <a:off x="7423150" y="5111751"/>
            <a:ext cx="511175"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EFDC2D06-8593-496F-911A-E79FBA829449}" type="datetime'''B''''''''''''''''''''''''O''''''''''''W'''''''''''">
              <a:rPr lang="en-US"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lgn="ctr">
                <a:spcBef>
                  <a:spcPct val="0"/>
                </a:spcBef>
                <a:spcAft>
                  <a:spcPct val="0"/>
                </a:spcAft>
                <a:buNone/>
              </a:pPr>
              <a:t>BOW</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 Placeholder 2"/>
          <p:cNvSpPr>
            <a:spLocks noGrp="1"/>
          </p:cNvSpPr>
          <p:nvPr>
            <p:custDataLst>
              <p:tags r:id="rId10"/>
            </p:custDataLst>
          </p:nvPr>
        </p:nvSpPr>
        <p:spPr bwMode="gray">
          <a:xfrm>
            <a:off x="8540751" y="2701925"/>
            <a:ext cx="747713" cy="311150"/>
          </a:xfrm>
          <a:prstGeom prst="ellipse">
            <a:avLst/>
          </a:prstGeom>
          <a:solidFill>
            <a:schemeClr val="bg1"/>
          </a:solidFill>
          <a:ln w="9525" algn="ctr">
            <a:solidFill>
              <a:schemeClr val="tx1"/>
            </a:solidFill>
          </a:ln>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85DE039-11BD-4FB4-A32B-E7418F0D9E02}" type="datetime'-''''''''''''''''''''''''''''''''''8''''0''''''''''''%'">
              <a:rPr lang="en-US" altLang="en-US" sz="1600" b="1" smtClean="0">
                <a:solidFill>
                  <a:srgbClr val="000000"/>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lgn="ctr">
                <a:spcBef>
                  <a:spcPct val="0"/>
                </a:spcBef>
                <a:spcAft>
                  <a:spcPct val="0"/>
                </a:spcAft>
                <a:buNone/>
              </a:pPr>
              <a:t>-80%</a:t>
            </a:fld>
            <a:endParaRPr lang="en-US" altLang="zh-CN" sz="1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p:nvPr>
            <p:custDataLst>
              <p:tags r:id="rId11"/>
            </p:custDataLst>
          </p:nvPr>
        </p:nvSpPr>
        <p:spPr bwMode="auto">
          <a:xfrm>
            <a:off x="10156825" y="2551113"/>
            <a:ext cx="285750" cy="214313"/>
          </a:xfrm>
          <a:prstGeom prst="rect">
            <a:avLst/>
          </a:prstGeom>
          <a:solidFill>
            <a:srgbClr val="A06250"/>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 Placeholder 2"/>
          <p:cNvSpPr>
            <a:spLocks noGrp="1"/>
          </p:cNvSpPr>
          <p:nvPr>
            <p:custDataLst>
              <p:tags r:id="rId12"/>
            </p:custDataLst>
          </p:nvPr>
        </p:nvSpPr>
        <p:spPr bwMode="auto">
          <a:xfrm>
            <a:off x="10493375" y="2544763"/>
            <a:ext cx="812800"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C5665ACC-5AA0-4D57-8D90-A0C6F93B0E99}" type="datetime'''''''''S''''''''''e''c''''on''''d''''''''''''''''''''''s'''''">
              <a:rPr lang="en-US"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spcBef>
                  <a:spcPct val="0"/>
                </a:spcBef>
                <a:spcAft>
                  <a:spcPct val="0"/>
                </a:spcAft>
                <a:buNone/>
              </a:pPr>
              <a:t>Seconds</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6228761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118954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772" name="think-cell 幻灯片" r:id="rId14" imgW="444" imgH="443" progId="TCLayout.ActiveDocument.1">
                  <p:embed/>
                </p:oleObj>
              </mc:Choice>
              <mc:Fallback>
                <p:oleObj name="think-cell 幻灯片" r:id="rId14" imgW="444" imgH="443" progId="TCLayout.ActiveDocument.1">
                  <p:embed/>
                  <p:pic>
                    <p:nvPicPr>
                      <p:cNvPr id="0" name=""/>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7" name="矩形 26"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title"/>
          </p:nvPr>
        </p:nvSpPr>
        <p:spPr/>
        <p:txBody>
          <a:bodyPr/>
          <a:lstStyle/>
          <a:p>
            <a:r>
              <a:rPr lang="zh-TW" altLang="en-US" dirty="0"/>
              <a:t>實現使用者操作的即時運算</a:t>
            </a:r>
            <a:endParaRPr lang="zh-CN" altLang="en-US" dirty="0"/>
          </a:p>
        </p:txBody>
      </p:sp>
      <p:graphicFrame>
        <p:nvGraphicFramePr>
          <p:cNvPr id="3" name="資料庫圖表 8"/>
          <p:cNvGraphicFramePr/>
          <p:nvPr>
            <p:extLst>
              <p:ext uri="{D42A27DB-BD31-4B8C-83A1-F6EECF244321}">
                <p14:modId xmlns:p14="http://schemas.microsoft.com/office/powerpoint/2010/main" val="2416038582"/>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劉俊毅</a:t>
            </a:r>
            <a:endPar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6" name="群組 23"/>
          <p:cNvGrpSpPr/>
          <p:nvPr/>
        </p:nvGrpSpPr>
        <p:grpSpPr>
          <a:xfrm>
            <a:off x="6241576" y="2751715"/>
            <a:ext cx="5076001" cy="2160000"/>
            <a:chOff x="3503065" y="1333751"/>
            <a:chExt cx="5076001" cy="2160000"/>
          </a:xfrm>
        </p:grpSpPr>
        <p:pic>
          <p:nvPicPr>
            <p:cNvPr id="7" name="圖片 13"/>
            <p:cNvPicPr>
              <a:picLocks noChangeAspect="1"/>
            </p:cNvPicPr>
            <p:nvPr/>
          </p:nvPicPr>
          <p:blipFill rotWithShape="1">
            <a:blip r:embed="rId21"/>
            <a:srcRect l="15765" t="35156" r="5745" b="5467"/>
            <a:stretch/>
          </p:blipFill>
          <p:spPr>
            <a:xfrm>
              <a:off x="3503065" y="1333751"/>
              <a:ext cx="5076001" cy="2160000"/>
            </a:xfrm>
            <a:prstGeom prst="rect">
              <a:avLst/>
            </a:prstGeom>
            <a:ln w="38100" cap="sq">
              <a:noFill/>
              <a:prstDash val="solid"/>
              <a:miter lim="800000"/>
            </a:ln>
            <a:effectLst>
              <a:outerShdw blurRad="50800" dist="38100" dir="2700000" algn="tl" rotWithShape="0">
                <a:srgbClr val="000000">
                  <a:alpha val="43000"/>
                </a:srgbClr>
              </a:outerShdw>
            </a:effectLst>
          </p:spPr>
        </p:pic>
        <p:cxnSp>
          <p:nvCxnSpPr>
            <p:cNvPr id="8" name="直線接點 15"/>
            <p:cNvCxnSpPr/>
            <p:nvPr/>
          </p:nvCxnSpPr>
          <p:spPr>
            <a:xfrm>
              <a:off x="6251755" y="3312000"/>
              <a:ext cx="648000" cy="0"/>
            </a:xfrm>
            <a:prstGeom prst="line">
              <a:avLst/>
            </a:prstGeom>
            <a:ln>
              <a:noFill/>
            </a:ln>
          </p:spPr>
          <p:style>
            <a:lnRef idx="2">
              <a:schemeClr val="accent2"/>
            </a:lnRef>
            <a:fillRef idx="0">
              <a:schemeClr val="accent2"/>
            </a:fillRef>
            <a:effectRef idx="1">
              <a:schemeClr val="accent2"/>
            </a:effectRef>
            <a:fontRef idx="minor">
              <a:schemeClr val="tx1"/>
            </a:fontRef>
          </p:style>
        </p:cxnSp>
        <p:cxnSp>
          <p:nvCxnSpPr>
            <p:cNvPr id="9" name="直線接點 17"/>
            <p:cNvCxnSpPr/>
            <p:nvPr/>
          </p:nvCxnSpPr>
          <p:spPr>
            <a:xfrm>
              <a:off x="3528000" y="3456000"/>
              <a:ext cx="288000" cy="0"/>
            </a:xfrm>
            <a:prstGeom prst="line">
              <a:avLst/>
            </a:prstGeom>
            <a:ln>
              <a:noFill/>
            </a:ln>
          </p:spPr>
          <p:style>
            <a:lnRef idx="2">
              <a:schemeClr val="accent2"/>
            </a:lnRef>
            <a:fillRef idx="0">
              <a:schemeClr val="accent2"/>
            </a:fillRef>
            <a:effectRef idx="1">
              <a:schemeClr val="accent2"/>
            </a:effectRef>
            <a:fontRef idx="minor">
              <a:schemeClr val="tx1"/>
            </a:fontRef>
          </p:style>
        </p:cxnSp>
        <p:cxnSp>
          <p:nvCxnSpPr>
            <p:cNvPr id="10" name="直線接點 18"/>
            <p:cNvCxnSpPr/>
            <p:nvPr/>
          </p:nvCxnSpPr>
          <p:spPr>
            <a:xfrm>
              <a:off x="5946345" y="3456000"/>
              <a:ext cx="648000" cy="0"/>
            </a:xfrm>
            <a:prstGeom prst="line">
              <a:avLst/>
            </a:prstGeom>
            <a:ln>
              <a:noFill/>
            </a:ln>
          </p:spPr>
          <p:style>
            <a:lnRef idx="2">
              <a:schemeClr val="accent2"/>
            </a:lnRef>
            <a:fillRef idx="0">
              <a:schemeClr val="accent2"/>
            </a:fillRef>
            <a:effectRef idx="1">
              <a:schemeClr val="accent2"/>
            </a:effectRef>
            <a:fontRef idx="minor">
              <a:schemeClr val="tx1"/>
            </a:fontRef>
          </p:style>
        </p:cxnSp>
        <p:cxnSp>
          <p:nvCxnSpPr>
            <p:cNvPr id="11" name="直線接點 19"/>
            <p:cNvCxnSpPr/>
            <p:nvPr/>
          </p:nvCxnSpPr>
          <p:spPr>
            <a:xfrm>
              <a:off x="3564000" y="3322501"/>
              <a:ext cx="540000" cy="0"/>
            </a:xfrm>
            <a:prstGeom prst="line">
              <a:avLst/>
            </a:prstGeom>
            <a:ln>
              <a:noFill/>
            </a:ln>
          </p:spPr>
          <p:style>
            <a:lnRef idx="2">
              <a:schemeClr val="accent2"/>
            </a:lnRef>
            <a:fillRef idx="0">
              <a:schemeClr val="accent2"/>
            </a:fillRef>
            <a:effectRef idx="1">
              <a:schemeClr val="accent2"/>
            </a:effectRef>
            <a:fontRef idx="minor">
              <a:schemeClr val="tx1"/>
            </a:fontRef>
          </p:style>
        </p:cxnSp>
      </p:grpSp>
      <p:grpSp>
        <p:nvGrpSpPr>
          <p:cNvPr id="12" name="群組 28"/>
          <p:cNvGrpSpPr/>
          <p:nvPr/>
        </p:nvGrpSpPr>
        <p:grpSpPr>
          <a:xfrm>
            <a:off x="6295576" y="2751715"/>
            <a:ext cx="4968001" cy="2160000"/>
            <a:chOff x="3727034" y="1373493"/>
            <a:chExt cx="4968001" cy="2160000"/>
          </a:xfrm>
        </p:grpSpPr>
        <p:pic>
          <p:nvPicPr>
            <p:cNvPr id="13" name="圖片 27"/>
            <p:cNvPicPr>
              <a:picLocks noChangeAspect="1"/>
            </p:cNvPicPr>
            <p:nvPr/>
          </p:nvPicPr>
          <p:blipFill rotWithShape="1">
            <a:blip r:embed="rId22"/>
            <a:srcRect l="15407" t="35283" r="5846" b="3850"/>
            <a:stretch/>
          </p:blipFill>
          <p:spPr>
            <a:xfrm>
              <a:off x="3727034" y="1373493"/>
              <a:ext cx="4968001" cy="2160000"/>
            </a:xfrm>
            <a:prstGeom prst="rect">
              <a:avLst/>
            </a:prstGeom>
            <a:ln w="38100" cap="sq">
              <a:noFill/>
              <a:prstDash val="solid"/>
              <a:miter lim="800000"/>
            </a:ln>
            <a:effectLst>
              <a:outerShdw blurRad="50800" dist="38100" dir="2700000" algn="tl" rotWithShape="0">
                <a:srgbClr val="000000">
                  <a:alpha val="43000"/>
                </a:srgbClr>
              </a:outerShdw>
            </a:effectLst>
          </p:spPr>
        </p:pic>
        <p:cxnSp>
          <p:nvCxnSpPr>
            <p:cNvPr id="14" name="直線接點 10"/>
            <p:cNvCxnSpPr/>
            <p:nvPr/>
          </p:nvCxnSpPr>
          <p:spPr>
            <a:xfrm>
              <a:off x="3816000" y="3486222"/>
              <a:ext cx="252000" cy="0"/>
            </a:xfrm>
            <a:prstGeom prst="line">
              <a:avLst/>
            </a:prstGeom>
            <a:ln>
              <a:noFill/>
            </a:ln>
          </p:spPr>
          <p:style>
            <a:lnRef idx="2">
              <a:schemeClr val="accent2"/>
            </a:lnRef>
            <a:fillRef idx="0">
              <a:schemeClr val="accent2"/>
            </a:fillRef>
            <a:effectRef idx="1">
              <a:schemeClr val="accent2"/>
            </a:effectRef>
            <a:fontRef idx="minor">
              <a:schemeClr val="tx1"/>
            </a:fontRef>
          </p:style>
        </p:cxnSp>
        <p:cxnSp>
          <p:nvCxnSpPr>
            <p:cNvPr id="15" name="直線接點 20"/>
            <p:cNvCxnSpPr/>
            <p:nvPr/>
          </p:nvCxnSpPr>
          <p:spPr>
            <a:xfrm>
              <a:off x="6446548" y="3335275"/>
              <a:ext cx="504000" cy="0"/>
            </a:xfrm>
            <a:prstGeom prst="line">
              <a:avLst/>
            </a:prstGeom>
            <a:ln>
              <a:noFill/>
            </a:ln>
          </p:spPr>
          <p:style>
            <a:lnRef idx="2">
              <a:schemeClr val="accent2"/>
            </a:lnRef>
            <a:fillRef idx="0">
              <a:schemeClr val="accent2"/>
            </a:fillRef>
            <a:effectRef idx="1">
              <a:schemeClr val="accent2"/>
            </a:effectRef>
            <a:fontRef idx="minor">
              <a:schemeClr val="tx1"/>
            </a:fontRef>
          </p:style>
        </p:cxnSp>
        <p:cxnSp>
          <p:nvCxnSpPr>
            <p:cNvPr id="16" name="直線接點 21"/>
            <p:cNvCxnSpPr/>
            <p:nvPr/>
          </p:nvCxnSpPr>
          <p:spPr>
            <a:xfrm>
              <a:off x="6120000" y="3492000"/>
              <a:ext cx="540000" cy="0"/>
            </a:xfrm>
            <a:prstGeom prst="line">
              <a:avLst/>
            </a:prstGeom>
            <a:ln>
              <a:noFill/>
            </a:ln>
          </p:spPr>
          <p:style>
            <a:lnRef idx="2">
              <a:schemeClr val="accent2"/>
            </a:lnRef>
            <a:fillRef idx="0">
              <a:schemeClr val="accent2"/>
            </a:fillRef>
            <a:effectRef idx="1">
              <a:schemeClr val="accent2"/>
            </a:effectRef>
            <a:fontRef idx="minor">
              <a:schemeClr val="tx1"/>
            </a:fontRef>
          </p:style>
        </p:cxnSp>
        <p:cxnSp>
          <p:nvCxnSpPr>
            <p:cNvPr id="17" name="直線接點 22"/>
            <p:cNvCxnSpPr/>
            <p:nvPr/>
          </p:nvCxnSpPr>
          <p:spPr>
            <a:xfrm>
              <a:off x="3816000" y="3335275"/>
              <a:ext cx="504000" cy="0"/>
            </a:xfrm>
            <a:prstGeom prst="line">
              <a:avLst/>
            </a:prstGeom>
            <a:ln>
              <a:noFill/>
            </a:ln>
          </p:spPr>
          <p:style>
            <a:lnRef idx="2">
              <a:schemeClr val="accent2"/>
            </a:lnRef>
            <a:fillRef idx="0">
              <a:schemeClr val="accent2"/>
            </a:fillRef>
            <a:effectRef idx="1">
              <a:schemeClr val="accent2"/>
            </a:effectRef>
            <a:fontRef idx="minor">
              <a:schemeClr val="tx1"/>
            </a:fontRef>
          </p:style>
        </p:cxnSp>
      </p:grpSp>
      <p:sp>
        <p:nvSpPr>
          <p:cNvPr id="18" name="矩形 17"/>
          <p:cNvSpPr/>
          <p:nvPr/>
        </p:nvSpPr>
        <p:spPr>
          <a:xfrm>
            <a:off x="1252538" y="1541834"/>
            <a:ext cx="4475163"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運算時間（秒）</a:t>
            </a:r>
            <a:endParaRPr lang="en-US" altLang="zh-CN" b="1" dirty="0">
              <a:latin typeface="微软雅黑" panose="020B0503020204020204" pitchFamily="34" charset="-122"/>
              <a:ea typeface="微软雅黑" panose="020B0503020204020204" pitchFamily="34" charset="-122"/>
            </a:endParaRPr>
          </a:p>
        </p:txBody>
      </p:sp>
      <p:sp>
        <p:nvSpPr>
          <p:cNvPr id="19" name="矩形 18"/>
          <p:cNvSpPr/>
          <p:nvPr/>
        </p:nvSpPr>
        <p:spPr>
          <a:xfrm>
            <a:off x="6073793" y="1538459"/>
            <a:ext cx="5411568"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示意圖</a:t>
            </a:r>
            <a:endParaRPr lang="zh-CN" altLang="en-US" b="1" dirty="0">
              <a:latin typeface="微软雅黑" panose="020B0503020204020204" pitchFamily="34" charset="-122"/>
              <a:ea typeface="微软雅黑" panose="020B0503020204020204" pitchFamily="34" charset="-122"/>
            </a:endParaRPr>
          </a:p>
        </p:txBody>
      </p:sp>
      <p:graphicFrame>
        <p:nvGraphicFramePr>
          <p:cNvPr id="54" name="Chart 3"/>
          <p:cNvGraphicFramePr/>
          <p:nvPr>
            <p:custDataLst>
              <p:tags r:id="rId4"/>
            </p:custDataLst>
            <p:extLst>
              <p:ext uri="{D42A27DB-BD31-4B8C-83A1-F6EECF244321}">
                <p14:modId xmlns:p14="http://schemas.microsoft.com/office/powerpoint/2010/main" val="856926176"/>
              </p:ext>
            </p:extLst>
          </p:nvPr>
        </p:nvGraphicFramePr>
        <p:xfrm>
          <a:off x="1169988" y="2195513"/>
          <a:ext cx="4640262" cy="3198812"/>
        </p:xfrm>
        <a:graphic>
          <a:graphicData uri="http://schemas.openxmlformats.org/drawingml/2006/chart">
            <c:chart xmlns:c="http://schemas.openxmlformats.org/drawingml/2006/chart" xmlns:r="http://schemas.openxmlformats.org/officeDocument/2006/relationships" r:id="rId23"/>
          </a:graphicData>
        </a:graphic>
      </p:graphicFrame>
      <p:sp>
        <p:nvSpPr>
          <p:cNvPr id="21" name="Text Placeholder 2"/>
          <p:cNvSpPr>
            <a:spLocks noGrp="1"/>
          </p:cNvSpPr>
          <p:nvPr>
            <p:custDataLst>
              <p:tags r:id="rId5"/>
            </p:custDataLst>
          </p:nvPr>
        </p:nvSpPr>
        <p:spPr bwMode="auto">
          <a:xfrm>
            <a:off x="1828800" y="5380038"/>
            <a:ext cx="1087438"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2170A61-0D45-4AD3-B651-6806DC5FCBBE}" type="datetime'''N''''''''o'''''' N''''''''''''u''''''''''m''b''''a'''''''">
              <a:rPr lang="en-US"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lgn="ctr">
                <a:spcBef>
                  <a:spcPct val="0"/>
                </a:spcBef>
                <a:spcAft>
                  <a:spcPct val="0"/>
                </a:spcAft>
                <a:buNone/>
              </a:pPr>
              <a:t>No Numba</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Text Placeholder 2"/>
          <p:cNvSpPr>
            <a:spLocks noGrp="1"/>
          </p:cNvSpPr>
          <p:nvPr>
            <p:custDataLst>
              <p:tags r:id="rId6"/>
            </p:custDataLst>
          </p:nvPr>
        </p:nvSpPr>
        <p:spPr bwMode="auto">
          <a:xfrm>
            <a:off x="3981450" y="5380038"/>
            <a:ext cx="1255713"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0256462-8698-470F-92A3-1D7A9991190D}" type="datetime'''''''''''W''''it''h'''''''''''''''' ''''''N''''''um''''ba'">
              <a:rPr lang="en-US"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lgn="ctr">
                <a:spcBef>
                  <a:spcPct val="0"/>
                </a:spcBef>
                <a:spcAft>
                  <a:spcPct val="0"/>
                </a:spcAft>
                <a:buNone/>
              </a:pPr>
              <a:t>With Numba</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22"/>
          <p:cNvSpPr/>
          <p:nvPr>
            <p:custDataLst>
              <p:tags r:id="rId7"/>
            </p:custDataLst>
          </p:nvPr>
        </p:nvSpPr>
        <p:spPr bwMode="auto">
          <a:xfrm>
            <a:off x="4314825" y="2568575"/>
            <a:ext cx="285750" cy="214313"/>
          </a:xfrm>
          <a:prstGeom prst="rect">
            <a:avLst/>
          </a:prstGeom>
          <a:solidFill>
            <a:srgbClr val="C29255"/>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8"/>
            </p:custDataLst>
          </p:nvPr>
        </p:nvSpPr>
        <p:spPr bwMode="auto">
          <a:xfrm>
            <a:off x="4314825" y="2838450"/>
            <a:ext cx="285750" cy="214313"/>
          </a:xfrm>
          <a:prstGeom prst="rect">
            <a:avLst/>
          </a:prstGeom>
          <a:solidFill>
            <a:srgbClr val="A06250"/>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 Placeholder 2"/>
          <p:cNvSpPr>
            <a:spLocks noGrp="1"/>
          </p:cNvSpPr>
          <p:nvPr>
            <p:custDataLst>
              <p:tags r:id="rId9"/>
            </p:custDataLst>
          </p:nvPr>
        </p:nvSpPr>
        <p:spPr bwMode="auto">
          <a:xfrm>
            <a:off x="4651375" y="2562225"/>
            <a:ext cx="995363"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C6F36317-7A1C-461E-BF88-B0652A46E2CB}" type="datetime'''''''''''W''''o''r''''d''2''''Vec'''''''">
              <a:rPr lang="en-US"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spcBef>
                  <a:spcPct val="0"/>
                </a:spcBef>
                <a:spcAft>
                  <a:spcPct val="0"/>
                </a:spcAft>
                <a:buNone/>
              </a:pPr>
              <a:t>Word2Vec</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ext Placeholder 2"/>
          <p:cNvSpPr>
            <a:spLocks noGrp="1"/>
          </p:cNvSpPr>
          <p:nvPr>
            <p:custDataLst>
              <p:tags r:id="rId10"/>
            </p:custDataLst>
          </p:nvPr>
        </p:nvSpPr>
        <p:spPr bwMode="auto">
          <a:xfrm>
            <a:off x="4651375" y="2832100"/>
            <a:ext cx="498475" cy="2190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FABCA0F8-9B07-428E-8791-5B664E393CE5}" type="datetime'''''''''''''''''''B''''''''''''''O''''''''W'''">
              <a:rPr lang="en-US" altLang="en-US" sz="1600" smtClean="0">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rPr>
              <a:pPr marL="0" indent="0">
                <a:spcBef>
                  <a:spcPct val="0"/>
                </a:spcBef>
                <a:spcAft>
                  <a:spcPct val="0"/>
                </a:spcAft>
                <a:buNone/>
              </a:pPr>
              <a:t>BOW</a:t>
            </a:fld>
            <a:endParaRPr lang="en-US" altLang="zh-CN" sz="1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08830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0971" name="think-cell 幻灯片" r:id="rId4" imgW="444" imgH="443" progId="TCLayout.ActiveDocument.1">
                  <p:embed/>
                </p:oleObj>
              </mc:Choice>
              <mc:Fallback>
                <p:oleObj name="think-cell 幻灯片" r:id="rId4" imgW="444" imgH="443" progId="TCLayout.ActiveDocument.1">
                  <p:embed/>
                  <p:pic>
                    <p:nvPicPr>
                      <p:cNvPr id="4" name="对象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矩形 6"/>
          <p:cNvSpPr/>
          <p:nvPr/>
        </p:nvSpPr>
        <p:spPr>
          <a:xfrm>
            <a:off x="-8138" y="0"/>
            <a:ext cx="12192000" cy="6858000"/>
          </a:xfrm>
          <a:prstGeom prst="rect">
            <a:avLst/>
          </a:prstGeom>
          <a:solidFill>
            <a:srgbClr val="FCF5E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75000"/>
                </a:schemeClr>
              </a:solidFill>
            </a:endParaRPr>
          </a:p>
        </p:txBody>
      </p:sp>
      <p:sp>
        <p:nvSpPr>
          <p:cNvPr id="8" name="Shape 124"/>
          <p:cNvSpPr/>
          <p:nvPr/>
        </p:nvSpPr>
        <p:spPr>
          <a:xfrm>
            <a:off x="781357" y="548541"/>
            <a:ext cx="1179811" cy="728405"/>
          </a:xfrm>
          <a:prstGeom prst="rect">
            <a:avLst/>
          </a:prstGeom>
          <a:ln w="12700">
            <a:miter lim="400000"/>
          </a:ln>
        </p:spPr>
        <p:txBody>
          <a:bodyPr wrap="none" lIns="25400" tIns="25400" rIns="25400" bIns="25400" anchor="ctr">
            <a:spAutoFit/>
          </a:bodyPr>
          <a:lstStyle>
            <a:lvl1pPr>
              <a:defRPr sz="7200" b="1">
                <a:solidFill>
                  <a:srgbClr val="FFFFFF"/>
                </a:solidFill>
                <a:latin typeface="Helvetica"/>
                <a:ea typeface="Helvetica"/>
                <a:cs typeface="Helvetica"/>
                <a:sym typeface="Helvetica"/>
              </a:defRPr>
            </a:lvl1pPr>
          </a:lstStyle>
          <a:p>
            <a:pPr lvl="0" algn="ctr" defTabSz="412750" hangingPunct="0">
              <a:defRPr/>
            </a:pPr>
            <a:r>
              <a:rPr lang="zh-TW" altLang="en-US" sz="4400" kern="0" dirty="0">
                <a:solidFill>
                  <a:schemeClr val="tx1"/>
                </a:solidFill>
                <a:latin typeface="微软雅黑" panose="020B0503020204020204" pitchFamily="34" charset="-122"/>
                <a:ea typeface="微软雅黑" panose="020B0503020204020204" pitchFamily="34" charset="-122"/>
              </a:rPr>
              <a:t>目錄</a:t>
            </a:r>
          </a:p>
        </p:txBody>
      </p:sp>
      <p:sp>
        <p:nvSpPr>
          <p:cNvPr id="9" name="Shape 125"/>
          <p:cNvSpPr/>
          <p:nvPr/>
        </p:nvSpPr>
        <p:spPr>
          <a:xfrm flipH="1" flipV="1">
            <a:off x="1371261" y="-774343"/>
            <a:ext cx="1" cy="1220662"/>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0" name="Shape 126"/>
          <p:cNvSpPr/>
          <p:nvPr/>
        </p:nvSpPr>
        <p:spPr>
          <a:xfrm flipV="1">
            <a:off x="1371261" y="1474415"/>
            <a:ext cx="1" cy="5400000"/>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3" name="文本框 12"/>
          <p:cNvSpPr txBox="1"/>
          <p:nvPr/>
        </p:nvSpPr>
        <p:spPr>
          <a:xfrm>
            <a:off x="2179463" y="1315642"/>
            <a:ext cx="6876047" cy="5304016"/>
          </a:xfrm>
          <a:prstGeom prst="rect">
            <a:avLst/>
          </a:prstGeom>
          <a:noFill/>
        </p:spPr>
        <p:txBody>
          <a:bodyPr wrap="square" rtlCol="0">
            <a:spAutoFit/>
          </a:bodyPr>
          <a:lstStyle/>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專題簡介</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資料爬取</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ETL</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資料庫</a:t>
            </a:r>
            <a:endParaRPr lang="en-US" altLang="zh-TW"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食譜推薦系統</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推薦系統建置</a:t>
            </a:r>
          </a:p>
          <a:p>
            <a:pPr marL="457200" indent="-457200">
              <a:spcAft>
                <a:spcPts val="800"/>
              </a:spcAft>
              <a:buFont typeface="Arial" panose="020B0604020202020204" pitchFamily="34" charset="0"/>
              <a:buChar char="•"/>
            </a:pPr>
            <a:r>
              <a:rPr lang="zh-TW" altLang="en-US" sz="3200" b="1" dirty="0" smtClean="0">
                <a:latin typeface="微软雅黑" panose="020B0503020204020204" pitchFamily="34" charset="-122"/>
                <a:ea typeface="微软雅黑" panose="020B0503020204020204" pitchFamily="34" charset="-122"/>
              </a:rPr>
              <a:t>圖像辨識</a:t>
            </a:r>
            <a:r>
              <a:rPr lang="zh-CN" altLang="en-US" sz="3200" b="1" dirty="0">
                <a:latin typeface="微软雅黑" panose="020B0503020204020204" pitchFamily="34" charset="-122"/>
                <a:ea typeface="微软雅黑" panose="020B0503020204020204" pitchFamily="34" charset="-122"/>
              </a:rPr>
              <a:t>（報告人：陳睿濂）</a:t>
            </a:r>
            <a:endParaRPr lang="zh-TW" altLang="en-US" sz="3200" b="1" dirty="0">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IoT</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Line Bot</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網頁視覺化</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未來展望</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33702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p:custDataLst>
              <p:tags r:id="rId2"/>
            </p:custDataLst>
            <p:extLst>
              <p:ext uri="{D42A27DB-BD31-4B8C-83A1-F6EECF244321}">
                <p14:modId xmlns:p14="http://schemas.microsoft.com/office/powerpoint/2010/main" val="33486310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811" name="think-cell 幻灯片" r:id="rId6" imgW="444" imgH="443" progId="TCLayout.ActiveDocument.1">
                  <p:embed/>
                </p:oleObj>
              </mc:Choice>
              <mc:Fallback>
                <p:oleObj name="think-cell 幻灯片" r:id="rId6" imgW="444" imgH="443"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TW" altLang="en-US" dirty="0"/>
              <a:t>辨識框架選擇</a:t>
            </a:r>
          </a:p>
        </p:txBody>
      </p:sp>
      <p:graphicFrame>
        <p:nvGraphicFramePr>
          <p:cNvPr id="3" name="資料庫圖表 8"/>
          <p:cNvGraphicFramePr/>
          <p:nvPr>
            <p:extLst>
              <p:ext uri="{D42A27DB-BD31-4B8C-83A1-F6EECF244321}">
                <p14:modId xmlns:p14="http://schemas.microsoft.com/office/powerpoint/2010/main" val="4190323281"/>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pic>
        <p:nvPicPr>
          <p:cNvPr id="7" name="圖片 5"/>
          <p:cNvPicPr>
            <a:picLocks noChangeAspect="1"/>
          </p:cNvPicPr>
          <p:nvPr/>
        </p:nvPicPr>
        <p:blipFill>
          <a:blip r:embed="rId13"/>
          <a:stretch>
            <a:fillRect/>
          </a:stretch>
        </p:blipFill>
        <p:spPr>
          <a:xfrm>
            <a:off x="6709198" y="2550587"/>
            <a:ext cx="2512503" cy="2520000"/>
          </a:xfrm>
          <a:prstGeom prst="rect">
            <a:avLst/>
          </a:prstGeom>
        </p:spPr>
      </p:pic>
      <p:pic>
        <p:nvPicPr>
          <p:cNvPr id="8" name="內容版面配置區 7"/>
          <p:cNvPicPr>
            <a:picLocks noChangeAspect="1"/>
          </p:cNvPicPr>
          <p:nvPr/>
        </p:nvPicPr>
        <p:blipFill>
          <a:blip r:embed="rId14"/>
          <a:stretch>
            <a:fillRect/>
          </a:stretch>
        </p:blipFill>
        <p:spPr>
          <a:xfrm>
            <a:off x="2804943" y="2550587"/>
            <a:ext cx="2509434" cy="2520000"/>
          </a:xfrm>
          <a:prstGeom prst="rect">
            <a:avLst/>
          </a:prstGeom>
        </p:spPr>
      </p:pic>
      <p:sp>
        <p:nvSpPr>
          <p:cNvPr id="9" name="矩形 8"/>
          <p:cNvSpPr/>
          <p:nvPr/>
        </p:nvSpPr>
        <p:spPr>
          <a:xfrm>
            <a:off x="2804943" y="1901534"/>
            <a:ext cx="2509434"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latin typeface="微软雅黑" panose="020B0503020204020204" pitchFamily="34" charset="-122"/>
                <a:ea typeface="微软雅黑" panose="020B0503020204020204" pitchFamily="34" charset="-122"/>
              </a:rPr>
              <a:t>Keras</a:t>
            </a:r>
            <a:endParaRPr lang="en-US" altLang="zh-CN" b="1" dirty="0">
              <a:latin typeface="微软雅黑" panose="020B0503020204020204" pitchFamily="34" charset="-122"/>
              <a:ea typeface="微软雅黑" panose="020B0503020204020204" pitchFamily="34" charset="-122"/>
            </a:endParaRPr>
          </a:p>
        </p:txBody>
      </p:sp>
      <p:sp>
        <p:nvSpPr>
          <p:cNvPr id="10" name="矩形 9"/>
          <p:cNvSpPr/>
          <p:nvPr/>
        </p:nvSpPr>
        <p:spPr>
          <a:xfrm>
            <a:off x="6709198" y="1901533"/>
            <a:ext cx="2512503"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anose="020B0503020204020204" pitchFamily="34" charset="-122"/>
                <a:ea typeface="微软雅黑" panose="020B0503020204020204" pitchFamily="34" charset="-122"/>
              </a:rPr>
              <a:t>YOLO</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78128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7059" name="think-cell 幻灯片" r:id="rId7" imgW="444" imgH="443" progId="TCLayout.ActiveDocument.1">
                  <p:embed/>
                </p:oleObj>
              </mc:Choice>
              <mc:Fallback>
                <p:oleObj name="think-cell 幻灯片" r:id="rId7" imgW="444" imgH="443" progId="TCLayout.ActiveDocument.1">
                  <p:embed/>
                  <p:pic>
                    <p:nvPicPr>
                      <p:cNvPr id="5" name="对象 4"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6" name="矩形 5"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en-US" altLang="zh-CN" dirty="0" err="1" smtClean="0"/>
              <a:t>Keras</a:t>
            </a:r>
            <a:r>
              <a:rPr lang="en-US" altLang="zh-CN" dirty="0" smtClean="0"/>
              <a:t> </a:t>
            </a:r>
            <a:r>
              <a:rPr lang="zh-CN" altLang="en-US" dirty="0" smtClean="0"/>
              <a:t>和 </a:t>
            </a:r>
            <a:r>
              <a:rPr lang="en-US" altLang="zh-CN" dirty="0" smtClean="0"/>
              <a:t>YOLO </a:t>
            </a:r>
            <a:r>
              <a:rPr lang="en-US" altLang="zh-TW" dirty="0" smtClean="0"/>
              <a:t>(</a:t>
            </a:r>
            <a:r>
              <a:rPr lang="en-US" altLang="zh-CN" dirty="0" err="1" smtClean="0"/>
              <a:t>V4</a:t>
            </a:r>
            <a:r>
              <a:rPr lang="en-US" altLang="zh-TW" dirty="0" smtClean="0"/>
              <a:t>)</a:t>
            </a:r>
            <a:r>
              <a:rPr lang="en-US" altLang="zh-CN" dirty="0" smtClean="0"/>
              <a:t> </a:t>
            </a:r>
            <a:r>
              <a:rPr lang="zh-CN" altLang="en-US" dirty="0" smtClean="0"/>
              <a:t>的對比</a:t>
            </a:r>
            <a:endParaRPr lang="zh-CN" altLang="en-US" dirty="0"/>
          </a:p>
        </p:txBody>
      </p:sp>
      <p:graphicFrame>
        <p:nvGraphicFramePr>
          <p:cNvPr id="7"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aphicFrame>
        <p:nvGraphicFramePr>
          <p:cNvPr id="9" name="表格 8"/>
          <p:cNvGraphicFramePr>
            <a:graphicFrameLocks noGrp="1"/>
          </p:cNvGraphicFramePr>
          <p:nvPr>
            <p:extLst>
              <p:ext uri="{D42A27DB-BD31-4B8C-83A1-F6EECF244321}">
                <p14:modId xmlns:p14="http://schemas.microsoft.com/office/powerpoint/2010/main" val="2939091077"/>
              </p:ext>
            </p:extLst>
          </p:nvPr>
        </p:nvGraphicFramePr>
        <p:xfrm>
          <a:off x="1975757" y="1845128"/>
          <a:ext cx="8213272" cy="3428999"/>
        </p:xfrm>
        <a:graphic>
          <a:graphicData uri="http://schemas.openxmlformats.org/drawingml/2006/table">
            <a:tbl>
              <a:tblPr firstRow="1" bandRow="1">
                <a:tableStyleId>{5DA37D80-6434-44D0-A028-1B22A696006F}</a:tableStyleId>
              </a:tblPr>
              <a:tblGrid>
                <a:gridCol w="1879287">
                  <a:extLst>
                    <a:ext uri="{9D8B030D-6E8A-4147-A177-3AD203B41FA5}">
                      <a16:colId xmlns:a16="http://schemas.microsoft.com/office/drawing/2014/main" val="1068670700"/>
                    </a:ext>
                  </a:extLst>
                </a:gridCol>
                <a:gridCol w="3143831">
                  <a:extLst>
                    <a:ext uri="{9D8B030D-6E8A-4147-A177-3AD203B41FA5}">
                      <a16:colId xmlns:a16="http://schemas.microsoft.com/office/drawing/2014/main" val="1510295238"/>
                    </a:ext>
                  </a:extLst>
                </a:gridCol>
                <a:gridCol w="3190154">
                  <a:extLst>
                    <a:ext uri="{9D8B030D-6E8A-4147-A177-3AD203B41FA5}">
                      <a16:colId xmlns:a16="http://schemas.microsoft.com/office/drawing/2014/main" val="3720194843"/>
                    </a:ext>
                  </a:extLst>
                </a:gridCol>
              </a:tblGrid>
              <a:tr h="489857">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框架</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Keras</a:t>
                      </a: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YOLO </a:t>
                      </a:r>
                      <a:r>
                        <a:rPr lang="en-US" altLang="zh-TW" sz="1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TW" sz="1800" dirty="0" err="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V4</a:t>
                      </a:r>
                      <a:r>
                        <a:rPr lang="en-US" altLang="zh-TW" sz="1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extLst>
                  <a:ext uri="{0D108BD9-81ED-4DB2-BD59-A6C34878D82A}">
                    <a16:rowId xmlns:a16="http://schemas.microsoft.com/office/drawing/2014/main" val="510888044"/>
                  </a:ext>
                </a:extLst>
              </a:tr>
              <a:tr h="489857">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模型編譯</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制式化框架、易上手</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少見框架，額外學習</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131290912"/>
                  </a:ext>
                </a:extLst>
              </a:tr>
              <a:tr h="489857">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參數設定</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參數與函式一體化</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參數獨立檔案之外</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763795683"/>
                  </a:ext>
                </a:extLst>
              </a:tr>
              <a:tr h="489857">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資料處理</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不限格式，向量即可</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特殊</a:t>
                      </a:r>
                      <a:r>
                        <a:rPr lang="en-US" altLang="zh-TW" sz="1800" dirty="0">
                          <a:latin typeface="微软雅黑" panose="020B0503020204020204" pitchFamily="34" charset="-122"/>
                          <a:ea typeface="微软雅黑" panose="020B0503020204020204" pitchFamily="34" charset="-122"/>
                          <a:cs typeface="Times New Roman" panose="02020603050405020304" pitchFamily="18" charset="0"/>
                        </a:rPr>
                        <a:t>VOC</a:t>
                      </a: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標籤格式</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642878045"/>
                  </a:ext>
                </a:extLst>
              </a:tr>
              <a:tr h="489857">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標籤偵測</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單一標籤建立</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多標籤建立</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816700387"/>
                  </a:ext>
                </a:extLst>
              </a:tr>
              <a:tr h="489857">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訓練時間</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依照模型深度</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依照參數設定</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996366081"/>
                  </a:ext>
                </a:extLst>
              </a:tr>
              <a:tr h="489857">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模型精度</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依照模型類別</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依照參數設定</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065798925"/>
                  </a:ext>
                </a:extLst>
              </a:tr>
            </a:tbl>
          </a:graphicData>
        </a:graphic>
      </p:graphicFrame>
      <p:sp>
        <p:nvSpPr>
          <p:cNvPr id="12" name="矩形 11"/>
          <p:cNvSpPr/>
          <p:nvPr/>
        </p:nvSpPr>
        <p:spPr>
          <a:xfrm>
            <a:off x="1975757" y="3821127"/>
            <a:ext cx="1877786" cy="145300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sz="1350"/>
          </a:p>
        </p:txBody>
      </p:sp>
    </p:spTree>
    <p:extLst>
      <p:ext uri="{BB962C8B-B14F-4D97-AF65-F5344CB8AC3E}">
        <p14:creationId xmlns:p14="http://schemas.microsoft.com/office/powerpoint/2010/main" val="29272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10" name="对象 9"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083" name="think-cell 幻灯片" r:id="rId6" imgW="444" imgH="443" progId="TCLayout.ActiveDocument.1">
                  <p:embed/>
                </p:oleObj>
              </mc:Choice>
              <mc:Fallback>
                <p:oleObj name="think-cell 幻灯片" r:id="rId6" imgW="444" imgH="443" progId="TCLayout.ActiveDocument.1">
                  <p:embed/>
                  <p:pic>
                    <p:nvPicPr>
                      <p:cNvPr id="10" name="对象 9"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zh-TW" altLang="en-US" dirty="0"/>
              <a:t>主要模型實驗數</a:t>
            </a:r>
            <a:r>
              <a:rPr lang="zh-TW" altLang="en-US" dirty="0" smtClean="0"/>
              <a:t>據</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aphicFrame>
        <p:nvGraphicFramePr>
          <p:cNvPr id="7" name="表格 6"/>
          <p:cNvGraphicFramePr>
            <a:graphicFrameLocks noGrp="1"/>
          </p:cNvGraphicFramePr>
          <p:nvPr>
            <p:extLst>
              <p:ext uri="{D42A27DB-BD31-4B8C-83A1-F6EECF244321}">
                <p14:modId xmlns:p14="http://schemas.microsoft.com/office/powerpoint/2010/main" val="2223949117"/>
              </p:ext>
            </p:extLst>
          </p:nvPr>
        </p:nvGraphicFramePr>
        <p:xfrm>
          <a:off x="1994892" y="1904999"/>
          <a:ext cx="8392716" cy="2921000"/>
        </p:xfrm>
        <a:graphic>
          <a:graphicData uri="http://schemas.openxmlformats.org/drawingml/2006/table">
            <a:tbl>
              <a:tblPr firstRow="1" bandRow="1">
                <a:tableStyleId>{ED083AE6-46FA-4A59-8FB0-9F97EB10719F}</a:tableStyleId>
              </a:tblPr>
              <a:tblGrid>
                <a:gridCol w="1339753">
                  <a:extLst>
                    <a:ext uri="{9D8B030D-6E8A-4147-A177-3AD203B41FA5}">
                      <a16:colId xmlns:a16="http://schemas.microsoft.com/office/drawing/2014/main" val="630526477"/>
                    </a:ext>
                  </a:extLst>
                </a:gridCol>
                <a:gridCol w="1460180">
                  <a:extLst>
                    <a:ext uri="{9D8B030D-6E8A-4147-A177-3AD203B41FA5}">
                      <a16:colId xmlns:a16="http://schemas.microsoft.com/office/drawing/2014/main" val="446450734"/>
                    </a:ext>
                  </a:extLst>
                </a:gridCol>
                <a:gridCol w="1813560">
                  <a:extLst>
                    <a:ext uri="{9D8B030D-6E8A-4147-A177-3AD203B41FA5}">
                      <a16:colId xmlns:a16="http://schemas.microsoft.com/office/drawing/2014/main" val="1247094985"/>
                    </a:ext>
                  </a:extLst>
                </a:gridCol>
                <a:gridCol w="1907223">
                  <a:extLst>
                    <a:ext uri="{9D8B030D-6E8A-4147-A177-3AD203B41FA5}">
                      <a16:colId xmlns:a16="http://schemas.microsoft.com/office/drawing/2014/main" val="2054742202"/>
                    </a:ext>
                  </a:extLst>
                </a:gridCol>
                <a:gridCol w="1872000">
                  <a:extLst>
                    <a:ext uri="{9D8B030D-6E8A-4147-A177-3AD203B41FA5}">
                      <a16:colId xmlns:a16="http://schemas.microsoft.com/office/drawing/2014/main" val="84938907"/>
                    </a:ext>
                  </a:extLst>
                </a:gridCol>
              </a:tblGrid>
              <a:tr h="584200">
                <a:tc>
                  <a:txBody>
                    <a:bodyPr/>
                    <a:lstStyle/>
                    <a:p>
                      <a:pPr algn="ct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YOLO (</a:t>
                      </a:r>
                      <a:r>
                        <a:rPr lang="en-US" altLang="zh-TW" sz="1800" dirty="0" err="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V4</a:t>
                      </a:r>
                      <a:r>
                        <a:rPr lang="en-US" altLang="zh-TW"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Inception (</a:t>
                      </a:r>
                      <a:r>
                        <a:rPr lang="en-US" altLang="zh-TW" sz="1800" dirty="0" err="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V3</a:t>
                      </a:r>
                      <a:r>
                        <a:rPr lang="en-US" altLang="zh-TW"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CNN (</a:t>
                      </a:r>
                      <a:r>
                        <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自主建模</a:t>
                      </a:r>
                      <a:r>
                        <a:rPr lang="en-US" altLang="zh-TW"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KNN (</a:t>
                      </a:r>
                      <a:r>
                        <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自主建模</a:t>
                      </a:r>
                      <a:r>
                        <a:rPr lang="en-US" altLang="zh-TW"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extLst>
                  <a:ext uri="{0D108BD9-81ED-4DB2-BD59-A6C34878D82A}">
                    <a16:rowId xmlns:a16="http://schemas.microsoft.com/office/drawing/2014/main" val="755575643"/>
                  </a:ext>
                </a:extLst>
              </a:tr>
              <a:tr h="584200">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使用目標</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智能冰箱</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買菜助手</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智能冰箱</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智能冰箱</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482046012"/>
                  </a:ext>
                </a:extLst>
              </a:tr>
              <a:tr h="584200">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辨識效果</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0" kern="12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b="0" kern="1200" dirty="0">
                          <a:effectLst/>
                          <a:latin typeface="微软雅黑" panose="020B0503020204020204" pitchFamily="34" charset="-122"/>
                          <a:ea typeface="微软雅黑" panose="020B0503020204020204" pitchFamily="34" charset="-122"/>
                          <a:cs typeface="Times New Roman" panose="02020603050405020304" pitchFamily="18" charset="0"/>
                        </a:rPr>
                        <a:t>0.71</a:t>
                      </a:r>
                      <a:r>
                        <a:rPr lang="zh-TW" altLang="en-US" sz="1800" b="0" kern="12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0.95</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 </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0.25</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0.90</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 </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50695694"/>
                  </a:ext>
                </a:extLst>
              </a:tr>
              <a:tr h="584200">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訓練效率</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2 h</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3.5</a:t>
                      </a:r>
                      <a:r>
                        <a:rPr lang="en-US" altLang="zh-TW" sz="1800" b="0" baseline="0" dirty="0">
                          <a:latin typeface="微软雅黑" panose="020B0503020204020204" pitchFamily="34" charset="-122"/>
                          <a:ea typeface="微软雅黑" panose="020B0503020204020204" pitchFamily="34" charset="-122"/>
                          <a:cs typeface="Times New Roman" panose="02020603050405020304" pitchFamily="18" charset="0"/>
                        </a:rPr>
                        <a:t> m</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12</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h</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5 m</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653630175"/>
                  </a:ext>
                </a:extLst>
              </a:tr>
              <a:tr h="584200">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優勢</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多標</a:t>
                      </a: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籤偵</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測</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自</a:t>
                      </a: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動標</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籤訓練</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自</a:t>
                      </a: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動標</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籤訓練</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手</a:t>
                      </a: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動分群</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訓練</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723926973"/>
                  </a:ext>
                </a:extLst>
              </a:tr>
            </a:tbl>
          </a:graphicData>
        </a:graphic>
      </p:graphicFrame>
    </p:spTree>
    <p:extLst>
      <p:ext uri="{BB962C8B-B14F-4D97-AF65-F5344CB8AC3E}">
        <p14:creationId xmlns:p14="http://schemas.microsoft.com/office/powerpoint/2010/main" val="2057857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3"/>
            </p:custDataLst>
            <p:extLst>
              <p:ext uri="{D42A27DB-BD31-4B8C-83A1-F6EECF244321}">
                <p14:modId xmlns:p14="http://schemas.microsoft.com/office/powerpoint/2010/main" val="2003689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56" name="think-cell 幻灯片" r:id="rId7" imgW="444" imgH="443" progId="TCLayout.ActiveDocument.1">
                  <p:embed/>
                </p:oleObj>
              </mc:Choice>
              <mc:Fallback>
                <p:oleObj name="think-cell 幻灯片" r:id="rId7" imgW="444" imgH="443" progId="TCLayout.ActiveDocument.1">
                  <p:embed/>
                  <p:pic>
                    <p:nvPicPr>
                      <p:cNvPr id="3" name="对象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smtClean="0"/>
              <a:t>目標人群</a:t>
            </a:r>
            <a:endParaRPr lang="zh-CN" altLang="en-US" dirty="0"/>
          </a:p>
        </p:txBody>
      </p:sp>
      <p:sp>
        <p:nvSpPr>
          <p:cNvPr id="6" name="spatula_114949"/>
          <p:cNvSpPr>
            <a:spLocks noChangeAspect="1"/>
          </p:cNvSpPr>
          <p:nvPr/>
        </p:nvSpPr>
        <p:spPr bwMode="auto">
          <a:xfrm>
            <a:off x="1986442" y="2514720"/>
            <a:ext cx="1081691" cy="1080000"/>
          </a:xfrm>
          <a:custGeom>
            <a:avLst/>
            <a:gdLst>
              <a:gd name="connsiteX0" fmla="*/ 352657 w 605224"/>
              <a:gd name="connsiteY0" fmla="*/ 405757 h 604278"/>
              <a:gd name="connsiteX1" fmla="*/ 362213 w 605224"/>
              <a:gd name="connsiteY1" fmla="*/ 409715 h 604278"/>
              <a:gd name="connsiteX2" fmla="*/ 486433 w 605224"/>
              <a:gd name="connsiteY2" fmla="*/ 533748 h 604278"/>
              <a:gd name="connsiteX3" fmla="*/ 486433 w 605224"/>
              <a:gd name="connsiteY3" fmla="*/ 552830 h 604278"/>
              <a:gd name="connsiteX4" fmla="*/ 476878 w 605224"/>
              <a:gd name="connsiteY4" fmla="*/ 556788 h 604278"/>
              <a:gd name="connsiteX5" fmla="*/ 467221 w 605224"/>
              <a:gd name="connsiteY5" fmla="*/ 552830 h 604278"/>
              <a:gd name="connsiteX6" fmla="*/ 343102 w 605224"/>
              <a:gd name="connsiteY6" fmla="*/ 428898 h 604278"/>
              <a:gd name="connsiteX7" fmla="*/ 343102 w 605224"/>
              <a:gd name="connsiteY7" fmla="*/ 409715 h 604278"/>
              <a:gd name="connsiteX8" fmla="*/ 352657 w 605224"/>
              <a:gd name="connsiteY8" fmla="*/ 405757 h 604278"/>
              <a:gd name="connsiteX9" fmla="*/ 386360 w 605224"/>
              <a:gd name="connsiteY9" fmla="*/ 372237 h 604278"/>
              <a:gd name="connsiteX10" fmla="*/ 395962 w 605224"/>
              <a:gd name="connsiteY10" fmla="*/ 376194 h 604278"/>
              <a:gd name="connsiteX11" fmla="*/ 520023 w 605224"/>
              <a:gd name="connsiteY11" fmla="*/ 500067 h 604278"/>
              <a:gd name="connsiteX12" fmla="*/ 520023 w 605224"/>
              <a:gd name="connsiteY12" fmla="*/ 519241 h 604278"/>
              <a:gd name="connsiteX13" fmla="*/ 510472 w 605224"/>
              <a:gd name="connsiteY13" fmla="*/ 523198 h 604278"/>
              <a:gd name="connsiteX14" fmla="*/ 500820 w 605224"/>
              <a:gd name="connsiteY14" fmla="*/ 519241 h 604278"/>
              <a:gd name="connsiteX15" fmla="*/ 376759 w 605224"/>
              <a:gd name="connsiteY15" fmla="*/ 395368 h 604278"/>
              <a:gd name="connsiteX16" fmla="*/ 376759 w 605224"/>
              <a:gd name="connsiteY16" fmla="*/ 376194 h 604278"/>
              <a:gd name="connsiteX17" fmla="*/ 386360 w 605224"/>
              <a:gd name="connsiteY17" fmla="*/ 372237 h 604278"/>
              <a:gd name="connsiteX18" fmla="*/ 420020 w 605224"/>
              <a:gd name="connsiteY18" fmla="*/ 338648 h 604278"/>
              <a:gd name="connsiteX19" fmla="*/ 429622 w 605224"/>
              <a:gd name="connsiteY19" fmla="*/ 342605 h 604278"/>
              <a:gd name="connsiteX20" fmla="*/ 553684 w 605224"/>
              <a:gd name="connsiteY20" fmla="*/ 466478 h 604278"/>
              <a:gd name="connsiteX21" fmla="*/ 553684 w 605224"/>
              <a:gd name="connsiteY21" fmla="*/ 485652 h 604278"/>
              <a:gd name="connsiteX22" fmla="*/ 544133 w 605224"/>
              <a:gd name="connsiteY22" fmla="*/ 489609 h 604278"/>
              <a:gd name="connsiteX23" fmla="*/ 534582 w 605224"/>
              <a:gd name="connsiteY23" fmla="*/ 485652 h 604278"/>
              <a:gd name="connsiteX24" fmla="*/ 410419 w 605224"/>
              <a:gd name="connsiteY24" fmla="*/ 361678 h 604278"/>
              <a:gd name="connsiteX25" fmla="*/ 410419 w 605224"/>
              <a:gd name="connsiteY25" fmla="*/ 342605 h 604278"/>
              <a:gd name="connsiteX26" fmla="*/ 420020 w 605224"/>
              <a:gd name="connsiteY26" fmla="*/ 338648 h 604278"/>
              <a:gd name="connsiteX27" fmla="*/ 421477 w 605224"/>
              <a:gd name="connsiteY27" fmla="*/ 323636 h 604278"/>
              <a:gd name="connsiteX28" fmla="*/ 404914 w 605224"/>
              <a:gd name="connsiteY28" fmla="*/ 330434 h 604278"/>
              <a:gd name="connsiteX29" fmla="*/ 330937 w 605224"/>
              <a:gd name="connsiteY29" fmla="*/ 404298 h 604278"/>
              <a:gd name="connsiteX30" fmla="*/ 324129 w 605224"/>
              <a:gd name="connsiteY30" fmla="*/ 420836 h 604278"/>
              <a:gd name="connsiteX31" fmla="*/ 330937 w 605224"/>
              <a:gd name="connsiteY31" fmla="*/ 437374 h 604278"/>
              <a:gd name="connsiteX32" fmla="*/ 468119 w 605224"/>
              <a:gd name="connsiteY32" fmla="*/ 574245 h 604278"/>
              <a:gd name="connsiteX33" fmla="*/ 482650 w 605224"/>
              <a:gd name="connsiteY33" fmla="*/ 574245 h 604278"/>
              <a:gd name="connsiteX34" fmla="*/ 575121 w 605224"/>
              <a:gd name="connsiteY34" fmla="*/ 481916 h 604278"/>
              <a:gd name="connsiteX35" fmla="*/ 575121 w 605224"/>
              <a:gd name="connsiteY35" fmla="*/ 467407 h 604278"/>
              <a:gd name="connsiteX36" fmla="*/ 438041 w 605224"/>
              <a:gd name="connsiteY36" fmla="*/ 330434 h 604278"/>
              <a:gd name="connsiteX37" fmla="*/ 421477 w 605224"/>
              <a:gd name="connsiteY37" fmla="*/ 323636 h 604278"/>
              <a:gd name="connsiteX38" fmla="*/ 46311 w 605224"/>
              <a:gd name="connsiteY38" fmla="*/ 27064 h 604278"/>
              <a:gd name="connsiteX39" fmla="*/ 32694 w 605224"/>
              <a:gd name="connsiteY39" fmla="*/ 32645 h 604278"/>
              <a:gd name="connsiteX40" fmla="*/ 32694 w 605224"/>
              <a:gd name="connsiteY40" fmla="*/ 59836 h 604278"/>
              <a:gd name="connsiteX41" fmla="*/ 166421 w 605224"/>
              <a:gd name="connsiteY41" fmla="*/ 193360 h 604278"/>
              <a:gd name="connsiteX42" fmla="*/ 180038 w 605224"/>
              <a:gd name="connsiteY42" fmla="*/ 199041 h 604278"/>
              <a:gd name="connsiteX43" fmla="*/ 193654 w 605224"/>
              <a:gd name="connsiteY43" fmla="*/ 193360 h 604278"/>
              <a:gd name="connsiteX44" fmla="*/ 193654 w 605224"/>
              <a:gd name="connsiteY44" fmla="*/ 166168 h 604278"/>
              <a:gd name="connsiteX45" fmla="*/ 59928 w 605224"/>
              <a:gd name="connsiteY45" fmla="*/ 32645 h 604278"/>
              <a:gd name="connsiteX46" fmla="*/ 46311 w 605224"/>
              <a:gd name="connsiteY46" fmla="*/ 27064 h 604278"/>
              <a:gd name="connsiteX47" fmla="*/ 46298 w 605224"/>
              <a:gd name="connsiteY47" fmla="*/ 0 h 604278"/>
              <a:gd name="connsiteX48" fmla="*/ 79031 w 605224"/>
              <a:gd name="connsiteY48" fmla="*/ 13469 h 604278"/>
              <a:gd name="connsiteX49" fmla="*/ 212860 w 605224"/>
              <a:gd name="connsiteY49" fmla="*/ 147093 h 604278"/>
              <a:gd name="connsiteX50" fmla="*/ 220989 w 605224"/>
              <a:gd name="connsiteY50" fmla="*/ 201477 h 604278"/>
              <a:gd name="connsiteX51" fmla="*/ 358374 w 605224"/>
              <a:gd name="connsiteY51" fmla="*/ 338652 h 604278"/>
              <a:gd name="connsiteX52" fmla="*/ 385708 w 605224"/>
              <a:gd name="connsiteY52" fmla="*/ 311359 h 604278"/>
              <a:gd name="connsiteX53" fmla="*/ 457144 w 605224"/>
              <a:gd name="connsiteY53" fmla="*/ 311359 h 604278"/>
              <a:gd name="connsiteX54" fmla="*/ 594326 w 605224"/>
              <a:gd name="connsiteY54" fmla="*/ 448230 h 604278"/>
              <a:gd name="connsiteX55" fmla="*/ 594326 w 605224"/>
              <a:gd name="connsiteY55" fmla="*/ 501092 h 604278"/>
              <a:gd name="connsiteX56" fmla="*/ 501855 w 605224"/>
              <a:gd name="connsiteY56" fmla="*/ 593422 h 604278"/>
              <a:gd name="connsiteX57" fmla="*/ 475334 w 605224"/>
              <a:gd name="connsiteY57" fmla="*/ 604278 h 604278"/>
              <a:gd name="connsiteX58" fmla="*/ 448913 w 605224"/>
              <a:gd name="connsiteY58" fmla="*/ 593422 h 604278"/>
              <a:gd name="connsiteX59" fmla="*/ 311834 w 605224"/>
              <a:gd name="connsiteY59" fmla="*/ 456449 h 604278"/>
              <a:gd name="connsiteX60" fmla="*/ 296998 w 605224"/>
              <a:gd name="connsiteY60" fmla="*/ 420836 h 604278"/>
              <a:gd name="connsiteX61" fmla="*/ 311834 w 605224"/>
              <a:gd name="connsiteY61" fmla="*/ 385122 h 604278"/>
              <a:gd name="connsiteX62" fmla="*/ 339168 w 605224"/>
              <a:gd name="connsiteY62" fmla="*/ 357828 h 604278"/>
              <a:gd name="connsiteX63" fmla="*/ 201783 w 605224"/>
              <a:gd name="connsiteY63" fmla="*/ 220653 h 604278"/>
              <a:gd name="connsiteX64" fmla="*/ 180038 w 605224"/>
              <a:gd name="connsiteY64" fmla="*/ 226030 h 604278"/>
              <a:gd name="connsiteX65" fmla="*/ 147317 w 605224"/>
              <a:gd name="connsiteY65" fmla="*/ 212536 h 604278"/>
              <a:gd name="connsiteX66" fmla="*/ 13489 w 605224"/>
              <a:gd name="connsiteY66" fmla="*/ 78911 h 604278"/>
              <a:gd name="connsiteX67" fmla="*/ 13489 w 605224"/>
              <a:gd name="connsiteY67" fmla="*/ 13469 h 604278"/>
              <a:gd name="connsiteX68" fmla="*/ 46298 w 605224"/>
              <a:gd name="connsiteY68" fmla="*/ 0 h 60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5224" h="604278">
                <a:moveTo>
                  <a:pt x="352657" y="405757"/>
                </a:moveTo>
                <a:cubicBezTo>
                  <a:pt x="356114" y="405757"/>
                  <a:pt x="359570" y="407076"/>
                  <a:pt x="362213" y="409715"/>
                </a:cubicBezTo>
                <a:lnTo>
                  <a:pt x="486433" y="533748"/>
                </a:lnTo>
                <a:cubicBezTo>
                  <a:pt x="491719" y="539026"/>
                  <a:pt x="491719" y="547552"/>
                  <a:pt x="486433" y="552830"/>
                </a:cubicBezTo>
                <a:cubicBezTo>
                  <a:pt x="483790" y="555469"/>
                  <a:pt x="480334" y="556788"/>
                  <a:pt x="476878" y="556788"/>
                </a:cubicBezTo>
                <a:cubicBezTo>
                  <a:pt x="473320" y="556788"/>
                  <a:pt x="469864" y="555469"/>
                  <a:pt x="467221" y="552830"/>
                </a:cubicBezTo>
                <a:lnTo>
                  <a:pt x="343102" y="428898"/>
                </a:lnTo>
                <a:cubicBezTo>
                  <a:pt x="337816" y="423620"/>
                  <a:pt x="337816" y="414993"/>
                  <a:pt x="343102" y="409715"/>
                </a:cubicBezTo>
                <a:cubicBezTo>
                  <a:pt x="345745" y="407076"/>
                  <a:pt x="349201" y="405757"/>
                  <a:pt x="352657" y="405757"/>
                </a:cubicBezTo>
                <a:close/>
                <a:moveTo>
                  <a:pt x="386360" y="372237"/>
                </a:moveTo>
                <a:cubicBezTo>
                  <a:pt x="389840" y="372237"/>
                  <a:pt x="393320" y="373556"/>
                  <a:pt x="395962" y="376194"/>
                </a:cubicBezTo>
                <a:lnTo>
                  <a:pt x="520023" y="500067"/>
                </a:lnTo>
                <a:cubicBezTo>
                  <a:pt x="525307" y="505444"/>
                  <a:pt x="525307" y="513966"/>
                  <a:pt x="520023" y="519241"/>
                </a:cubicBezTo>
                <a:cubicBezTo>
                  <a:pt x="517382" y="521879"/>
                  <a:pt x="513927" y="523198"/>
                  <a:pt x="510472" y="523198"/>
                </a:cubicBezTo>
                <a:cubicBezTo>
                  <a:pt x="507018" y="523198"/>
                  <a:pt x="503563" y="521879"/>
                  <a:pt x="500820" y="519241"/>
                </a:cubicBezTo>
                <a:lnTo>
                  <a:pt x="376759" y="395368"/>
                </a:lnTo>
                <a:cubicBezTo>
                  <a:pt x="371475" y="390092"/>
                  <a:pt x="371475" y="381469"/>
                  <a:pt x="376759" y="376194"/>
                </a:cubicBezTo>
                <a:cubicBezTo>
                  <a:pt x="379400" y="373556"/>
                  <a:pt x="382880" y="372237"/>
                  <a:pt x="386360" y="372237"/>
                </a:cubicBezTo>
                <a:close/>
                <a:moveTo>
                  <a:pt x="420020" y="338648"/>
                </a:moveTo>
                <a:cubicBezTo>
                  <a:pt x="423500" y="338648"/>
                  <a:pt x="426980" y="339967"/>
                  <a:pt x="429622" y="342605"/>
                </a:cubicBezTo>
                <a:lnTo>
                  <a:pt x="553684" y="466478"/>
                </a:lnTo>
                <a:cubicBezTo>
                  <a:pt x="558967" y="471753"/>
                  <a:pt x="558967" y="480377"/>
                  <a:pt x="553684" y="485652"/>
                </a:cubicBezTo>
                <a:cubicBezTo>
                  <a:pt x="551042" y="488290"/>
                  <a:pt x="547587" y="489609"/>
                  <a:pt x="544133" y="489609"/>
                </a:cubicBezTo>
                <a:cubicBezTo>
                  <a:pt x="540678" y="489609"/>
                  <a:pt x="537223" y="488290"/>
                  <a:pt x="534582" y="485652"/>
                </a:cubicBezTo>
                <a:lnTo>
                  <a:pt x="410419" y="361678"/>
                </a:lnTo>
                <a:cubicBezTo>
                  <a:pt x="405135" y="356402"/>
                  <a:pt x="405135" y="347880"/>
                  <a:pt x="410419" y="342605"/>
                </a:cubicBezTo>
                <a:cubicBezTo>
                  <a:pt x="413060" y="339967"/>
                  <a:pt x="416540" y="338648"/>
                  <a:pt x="420020" y="338648"/>
                </a:cubicBezTo>
                <a:close/>
                <a:moveTo>
                  <a:pt x="421477" y="323636"/>
                </a:moveTo>
                <a:cubicBezTo>
                  <a:pt x="415482" y="323636"/>
                  <a:pt x="409486" y="325868"/>
                  <a:pt x="404914" y="330434"/>
                </a:cubicBezTo>
                <a:lnTo>
                  <a:pt x="330937" y="404298"/>
                </a:lnTo>
                <a:cubicBezTo>
                  <a:pt x="326568" y="408661"/>
                  <a:pt x="324129" y="414545"/>
                  <a:pt x="324129" y="420836"/>
                </a:cubicBezTo>
                <a:cubicBezTo>
                  <a:pt x="324129" y="427025"/>
                  <a:pt x="326568" y="432910"/>
                  <a:pt x="330937" y="437374"/>
                </a:cubicBezTo>
                <a:lnTo>
                  <a:pt x="468119" y="574245"/>
                </a:lnTo>
                <a:cubicBezTo>
                  <a:pt x="472082" y="578304"/>
                  <a:pt x="478687" y="578304"/>
                  <a:pt x="482650" y="574245"/>
                </a:cubicBezTo>
                <a:lnTo>
                  <a:pt x="575121" y="481916"/>
                </a:lnTo>
                <a:cubicBezTo>
                  <a:pt x="579185" y="477959"/>
                  <a:pt x="579185" y="471364"/>
                  <a:pt x="575121" y="467407"/>
                </a:cubicBezTo>
                <a:lnTo>
                  <a:pt x="438041" y="330434"/>
                </a:lnTo>
                <a:cubicBezTo>
                  <a:pt x="433468" y="325868"/>
                  <a:pt x="427473" y="323636"/>
                  <a:pt x="421477" y="323636"/>
                </a:cubicBezTo>
                <a:close/>
                <a:moveTo>
                  <a:pt x="46311" y="27064"/>
                </a:moveTo>
                <a:cubicBezTo>
                  <a:pt x="41332" y="27064"/>
                  <a:pt x="36454" y="28891"/>
                  <a:pt x="32694" y="32645"/>
                </a:cubicBezTo>
                <a:cubicBezTo>
                  <a:pt x="25175" y="40153"/>
                  <a:pt x="25175" y="52328"/>
                  <a:pt x="32694" y="59836"/>
                </a:cubicBezTo>
                <a:lnTo>
                  <a:pt x="166421" y="193360"/>
                </a:lnTo>
                <a:cubicBezTo>
                  <a:pt x="170079" y="197012"/>
                  <a:pt x="174957" y="199041"/>
                  <a:pt x="180038" y="199041"/>
                </a:cubicBezTo>
                <a:cubicBezTo>
                  <a:pt x="185220" y="199041"/>
                  <a:pt x="189996" y="197012"/>
                  <a:pt x="193654" y="193360"/>
                </a:cubicBezTo>
                <a:cubicBezTo>
                  <a:pt x="201174" y="185851"/>
                  <a:pt x="201174" y="173676"/>
                  <a:pt x="193654" y="166168"/>
                </a:cubicBezTo>
                <a:lnTo>
                  <a:pt x="59928" y="32645"/>
                </a:lnTo>
                <a:cubicBezTo>
                  <a:pt x="56168" y="28891"/>
                  <a:pt x="51189" y="27064"/>
                  <a:pt x="46311" y="27064"/>
                </a:cubicBezTo>
                <a:close/>
                <a:moveTo>
                  <a:pt x="46298" y="0"/>
                </a:moveTo>
                <a:cubicBezTo>
                  <a:pt x="58175" y="0"/>
                  <a:pt x="70038" y="4490"/>
                  <a:pt x="79031" y="13469"/>
                </a:cubicBezTo>
                <a:lnTo>
                  <a:pt x="212860" y="147093"/>
                </a:lnTo>
                <a:cubicBezTo>
                  <a:pt x="227594" y="161805"/>
                  <a:pt x="230236" y="184025"/>
                  <a:pt x="220989" y="201477"/>
                </a:cubicBezTo>
                <a:lnTo>
                  <a:pt x="358374" y="338652"/>
                </a:lnTo>
                <a:lnTo>
                  <a:pt x="385708" y="311359"/>
                </a:lnTo>
                <a:cubicBezTo>
                  <a:pt x="405422" y="291676"/>
                  <a:pt x="437431" y="291676"/>
                  <a:pt x="457144" y="311359"/>
                </a:cubicBezTo>
                <a:lnTo>
                  <a:pt x="594326" y="448230"/>
                </a:lnTo>
                <a:cubicBezTo>
                  <a:pt x="608857" y="462841"/>
                  <a:pt x="608857" y="486481"/>
                  <a:pt x="594326" y="501092"/>
                </a:cubicBezTo>
                <a:lnTo>
                  <a:pt x="501855" y="593422"/>
                </a:lnTo>
                <a:cubicBezTo>
                  <a:pt x="494539" y="600727"/>
                  <a:pt x="484987" y="604278"/>
                  <a:pt x="475334" y="604278"/>
                </a:cubicBezTo>
                <a:cubicBezTo>
                  <a:pt x="465782" y="604278"/>
                  <a:pt x="456230" y="600727"/>
                  <a:pt x="448913" y="593422"/>
                </a:cubicBezTo>
                <a:lnTo>
                  <a:pt x="311834" y="456449"/>
                </a:lnTo>
                <a:cubicBezTo>
                  <a:pt x="302282" y="446911"/>
                  <a:pt x="296998" y="434330"/>
                  <a:pt x="296998" y="420836"/>
                </a:cubicBezTo>
                <a:cubicBezTo>
                  <a:pt x="296998" y="407342"/>
                  <a:pt x="302282" y="394659"/>
                  <a:pt x="311834" y="385122"/>
                </a:cubicBezTo>
                <a:lnTo>
                  <a:pt x="339168" y="357828"/>
                </a:lnTo>
                <a:lnTo>
                  <a:pt x="201783" y="220653"/>
                </a:lnTo>
                <a:cubicBezTo>
                  <a:pt x="195178" y="224204"/>
                  <a:pt x="187760" y="226030"/>
                  <a:pt x="180038" y="226030"/>
                </a:cubicBezTo>
                <a:cubicBezTo>
                  <a:pt x="167640" y="226030"/>
                  <a:pt x="156056" y="221261"/>
                  <a:pt x="147317" y="212536"/>
                </a:cubicBezTo>
                <a:lnTo>
                  <a:pt x="13489" y="78911"/>
                </a:lnTo>
                <a:cubicBezTo>
                  <a:pt x="-4497" y="60953"/>
                  <a:pt x="-4497" y="31529"/>
                  <a:pt x="13489" y="13469"/>
                </a:cubicBezTo>
                <a:cubicBezTo>
                  <a:pt x="22533" y="4490"/>
                  <a:pt x="34422" y="0"/>
                  <a:pt x="46298" y="0"/>
                </a:cubicBezTo>
                <a:close/>
              </a:path>
            </a:pathLst>
          </a:custGeom>
          <a:solidFill>
            <a:srgbClr val="5D6A60"/>
          </a:solidFill>
          <a:ln>
            <a:noFill/>
          </a:ln>
        </p:spPr>
        <p:txBody>
          <a:bodyPr/>
          <a:lstStyle/>
          <a:p>
            <a:endParaRPr lang="zh-CN" altLang="en-US"/>
          </a:p>
        </p:txBody>
      </p:sp>
      <p:sp>
        <p:nvSpPr>
          <p:cNvPr id="7" name="white-case-suitcase-outline_40127"/>
          <p:cNvSpPr>
            <a:spLocks noChangeAspect="1"/>
          </p:cNvSpPr>
          <p:nvPr/>
        </p:nvSpPr>
        <p:spPr bwMode="auto">
          <a:xfrm>
            <a:off x="5506340" y="2514720"/>
            <a:ext cx="1179321" cy="1080000"/>
          </a:xfrm>
          <a:custGeom>
            <a:avLst/>
            <a:gdLst>
              <a:gd name="connsiteX0" fmla="*/ 260146 w 584551"/>
              <a:gd name="connsiteY0" fmla="*/ 308082 h 535321"/>
              <a:gd name="connsiteX1" fmla="*/ 324664 w 584551"/>
              <a:gd name="connsiteY1" fmla="*/ 308082 h 535321"/>
              <a:gd name="connsiteX2" fmla="*/ 324664 w 584551"/>
              <a:gd name="connsiteY2" fmla="*/ 372600 h 535321"/>
              <a:gd name="connsiteX3" fmla="*/ 260146 w 584551"/>
              <a:gd name="connsiteY3" fmla="*/ 372600 h 535321"/>
              <a:gd name="connsiteX4" fmla="*/ 64591 w 584551"/>
              <a:gd name="connsiteY4" fmla="*/ 103194 h 535321"/>
              <a:gd name="connsiteX5" fmla="*/ 20992 w 584551"/>
              <a:gd name="connsiteY5" fmla="*/ 146730 h 535321"/>
              <a:gd name="connsiteX6" fmla="*/ 20992 w 584551"/>
              <a:gd name="connsiteY6" fmla="*/ 275723 h 535321"/>
              <a:gd name="connsiteX7" fmla="*/ 32296 w 584551"/>
              <a:gd name="connsiteY7" fmla="*/ 303134 h 535321"/>
              <a:gd name="connsiteX8" fmla="*/ 35525 w 584551"/>
              <a:gd name="connsiteY8" fmla="*/ 306358 h 535321"/>
              <a:gd name="connsiteX9" fmla="*/ 64591 w 584551"/>
              <a:gd name="connsiteY9" fmla="*/ 319258 h 535321"/>
              <a:gd name="connsiteX10" fmla="*/ 227684 w 584551"/>
              <a:gd name="connsiteY10" fmla="*/ 319258 h 535321"/>
              <a:gd name="connsiteX11" fmla="*/ 227684 w 584551"/>
              <a:gd name="connsiteY11" fmla="*/ 340219 h 535321"/>
              <a:gd name="connsiteX12" fmla="*/ 64591 w 584551"/>
              <a:gd name="connsiteY12" fmla="*/ 340219 h 535321"/>
              <a:gd name="connsiteX13" fmla="*/ 37140 w 584551"/>
              <a:gd name="connsiteY13" fmla="*/ 333769 h 535321"/>
              <a:gd name="connsiteX14" fmla="*/ 37140 w 584551"/>
              <a:gd name="connsiteY14" fmla="*/ 470824 h 535321"/>
              <a:gd name="connsiteX15" fmla="*/ 80739 w 584551"/>
              <a:gd name="connsiteY15" fmla="*/ 512747 h 535321"/>
              <a:gd name="connsiteX16" fmla="*/ 503812 w 584551"/>
              <a:gd name="connsiteY16" fmla="*/ 512747 h 535321"/>
              <a:gd name="connsiteX17" fmla="*/ 545796 w 584551"/>
              <a:gd name="connsiteY17" fmla="*/ 470824 h 535321"/>
              <a:gd name="connsiteX18" fmla="*/ 545796 w 584551"/>
              <a:gd name="connsiteY18" fmla="*/ 333769 h 535321"/>
              <a:gd name="connsiteX19" fmla="*/ 519960 w 584551"/>
              <a:gd name="connsiteY19" fmla="*/ 340219 h 535321"/>
              <a:gd name="connsiteX20" fmla="*/ 356867 w 584551"/>
              <a:gd name="connsiteY20" fmla="*/ 340219 h 535321"/>
              <a:gd name="connsiteX21" fmla="*/ 356867 w 584551"/>
              <a:gd name="connsiteY21" fmla="*/ 319258 h 535321"/>
              <a:gd name="connsiteX22" fmla="*/ 519960 w 584551"/>
              <a:gd name="connsiteY22" fmla="*/ 319258 h 535321"/>
              <a:gd name="connsiteX23" fmla="*/ 549026 w 584551"/>
              <a:gd name="connsiteY23" fmla="*/ 306358 h 535321"/>
              <a:gd name="connsiteX24" fmla="*/ 552255 w 584551"/>
              <a:gd name="connsiteY24" fmla="*/ 303134 h 535321"/>
              <a:gd name="connsiteX25" fmla="*/ 561944 w 584551"/>
              <a:gd name="connsiteY25" fmla="*/ 275723 h 535321"/>
              <a:gd name="connsiteX26" fmla="*/ 563559 w 584551"/>
              <a:gd name="connsiteY26" fmla="*/ 275723 h 535321"/>
              <a:gd name="connsiteX27" fmla="*/ 563559 w 584551"/>
              <a:gd name="connsiteY27" fmla="*/ 146730 h 535321"/>
              <a:gd name="connsiteX28" fmla="*/ 519960 w 584551"/>
              <a:gd name="connsiteY28" fmla="*/ 103194 h 535321"/>
              <a:gd name="connsiteX29" fmla="*/ 324571 w 584551"/>
              <a:gd name="connsiteY29" fmla="*/ 103194 h 535321"/>
              <a:gd name="connsiteX30" fmla="*/ 324571 w 584551"/>
              <a:gd name="connsiteY30" fmla="*/ 275723 h 535321"/>
              <a:gd name="connsiteX31" fmla="*/ 259980 w 584551"/>
              <a:gd name="connsiteY31" fmla="*/ 275723 h 535321"/>
              <a:gd name="connsiteX32" fmla="*/ 259980 w 584551"/>
              <a:gd name="connsiteY32" fmla="*/ 103194 h 535321"/>
              <a:gd name="connsiteX33" fmla="*/ 230914 w 584551"/>
              <a:gd name="connsiteY33" fmla="*/ 32248 h 535321"/>
              <a:gd name="connsiteX34" fmla="*/ 182470 w 584551"/>
              <a:gd name="connsiteY34" fmla="*/ 80621 h 535321"/>
              <a:gd name="connsiteX35" fmla="*/ 400466 w 584551"/>
              <a:gd name="connsiteY35" fmla="*/ 80621 h 535321"/>
              <a:gd name="connsiteX36" fmla="*/ 352022 w 584551"/>
              <a:gd name="connsiteY36" fmla="*/ 32248 h 535321"/>
              <a:gd name="connsiteX37" fmla="*/ 230914 w 584551"/>
              <a:gd name="connsiteY37" fmla="*/ 0 h 535321"/>
              <a:gd name="connsiteX38" fmla="*/ 352022 w 584551"/>
              <a:gd name="connsiteY38" fmla="*/ 0 h 535321"/>
              <a:gd name="connsiteX39" fmla="*/ 434376 w 584551"/>
              <a:gd name="connsiteY39" fmla="*/ 80621 h 535321"/>
              <a:gd name="connsiteX40" fmla="*/ 519960 w 584551"/>
              <a:gd name="connsiteY40" fmla="*/ 80621 h 535321"/>
              <a:gd name="connsiteX41" fmla="*/ 584551 w 584551"/>
              <a:gd name="connsiteY41" fmla="*/ 146730 h 535321"/>
              <a:gd name="connsiteX42" fmla="*/ 584551 w 584551"/>
              <a:gd name="connsiteY42" fmla="*/ 275723 h 535321"/>
              <a:gd name="connsiteX43" fmla="*/ 582936 w 584551"/>
              <a:gd name="connsiteY43" fmla="*/ 288622 h 535321"/>
              <a:gd name="connsiteX44" fmla="*/ 581321 w 584551"/>
              <a:gd name="connsiteY44" fmla="*/ 295072 h 535321"/>
              <a:gd name="connsiteX45" fmla="*/ 579707 w 584551"/>
              <a:gd name="connsiteY45" fmla="*/ 298296 h 535321"/>
              <a:gd name="connsiteX46" fmla="*/ 574862 w 584551"/>
              <a:gd name="connsiteY46" fmla="*/ 307971 h 535321"/>
              <a:gd name="connsiteX47" fmla="*/ 574862 w 584551"/>
              <a:gd name="connsiteY47" fmla="*/ 309583 h 535321"/>
              <a:gd name="connsiteX48" fmla="*/ 568403 w 584551"/>
              <a:gd name="connsiteY48" fmla="*/ 317645 h 535321"/>
              <a:gd name="connsiteX49" fmla="*/ 568403 w 584551"/>
              <a:gd name="connsiteY49" fmla="*/ 470824 h 535321"/>
              <a:gd name="connsiteX50" fmla="*/ 503812 w 584551"/>
              <a:gd name="connsiteY50" fmla="*/ 535321 h 535321"/>
              <a:gd name="connsiteX51" fmla="*/ 80739 w 584551"/>
              <a:gd name="connsiteY51" fmla="*/ 535321 h 535321"/>
              <a:gd name="connsiteX52" fmla="*/ 16148 w 584551"/>
              <a:gd name="connsiteY52" fmla="*/ 470824 h 535321"/>
              <a:gd name="connsiteX53" fmla="*/ 16148 w 584551"/>
              <a:gd name="connsiteY53" fmla="*/ 317645 h 535321"/>
              <a:gd name="connsiteX54" fmla="*/ 9689 w 584551"/>
              <a:gd name="connsiteY54" fmla="*/ 309583 h 535321"/>
              <a:gd name="connsiteX55" fmla="*/ 9689 w 584551"/>
              <a:gd name="connsiteY55" fmla="*/ 307971 h 535321"/>
              <a:gd name="connsiteX56" fmla="*/ 4844 w 584551"/>
              <a:gd name="connsiteY56" fmla="*/ 298296 h 535321"/>
              <a:gd name="connsiteX57" fmla="*/ 3230 w 584551"/>
              <a:gd name="connsiteY57" fmla="*/ 295072 h 535321"/>
              <a:gd name="connsiteX58" fmla="*/ 1615 w 584551"/>
              <a:gd name="connsiteY58" fmla="*/ 288622 h 535321"/>
              <a:gd name="connsiteX59" fmla="*/ 0 w 584551"/>
              <a:gd name="connsiteY59" fmla="*/ 275723 h 535321"/>
              <a:gd name="connsiteX60" fmla="*/ 0 w 584551"/>
              <a:gd name="connsiteY60" fmla="*/ 146730 h 535321"/>
              <a:gd name="connsiteX61" fmla="*/ 64591 w 584551"/>
              <a:gd name="connsiteY61" fmla="*/ 80621 h 535321"/>
              <a:gd name="connsiteX62" fmla="*/ 150175 w 584551"/>
              <a:gd name="connsiteY62" fmla="*/ 80621 h 535321"/>
              <a:gd name="connsiteX63" fmla="*/ 230914 w 584551"/>
              <a:gd name="connsiteY63" fmla="*/ 0 h 5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4551" h="535321">
                <a:moveTo>
                  <a:pt x="260146" y="308082"/>
                </a:moveTo>
                <a:lnTo>
                  <a:pt x="324664" y="308082"/>
                </a:lnTo>
                <a:lnTo>
                  <a:pt x="324664" y="372600"/>
                </a:lnTo>
                <a:lnTo>
                  <a:pt x="260146" y="372600"/>
                </a:lnTo>
                <a:close/>
                <a:moveTo>
                  <a:pt x="64591" y="103194"/>
                </a:moveTo>
                <a:cubicBezTo>
                  <a:pt x="40370" y="103194"/>
                  <a:pt x="20992" y="122543"/>
                  <a:pt x="20992" y="146730"/>
                </a:cubicBezTo>
                <a:lnTo>
                  <a:pt x="20992" y="275723"/>
                </a:lnTo>
                <a:cubicBezTo>
                  <a:pt x="20992" y="288622"/>
                  <a:pt x="27451" y="298296"/>
                  <a:pt x="32296" y="303134"/>
                </a:cubicBezTo>
                <a:lnTo>
                  <a:pt x="35525" y="306358"/>
                </a:lnTo>
                <a:cubicBezTo>
                  <a:pt x="43599" y="314420"/>
                  <a:pt x="53288" y="319258"/>
                  <a:pt x="64591" y="319258"/>
                </a:cubicBezTo>
                <a:lnTo>
                  <a:pt x="227684" y="319258"/>
                </a:lnTo>
                <a:lnTo>
                  <a:pt x="227684" y="340219"/>
                </a:lnTo>
                <a:lnTo>
                  <a:pt x="64591" y="340219"/>
                </a:lnTo>
                <a:cubicBezTo>
                  <a:pt x="54903" y="340219"/>
                  <a:pt x="46829" y="338607"/>
                  <a:pt x="37140" y="333769"/>
                </a:cubicBezTo>
                <a:lnTo>
                  <a:pt x="37140" y="470824"/>
                </a:lnTo>
                <a:cubicBezTo>
                  <a:pt x="37140" y="493398"/>
                  <a:pt x="56517" y="512747"/>
                  <a:pt x="80739" y="512747"/>
                </a:cubicBezTo>
                <a:lnTo>
                  <a:pt x="503812" y="512747"/>
                </a:lnTo>
                <a:cubicBezTo>
                  <a:pt x="526419" y="512747"/>
                  <a:pt x="545796" y="493398"/>
                  <a:pt x="545796" y="470824"/>
                </a:cubicBezTo>
                <a:lnTo>
                  <a:pt x="545796" y="333769"/>
                </a:lnTo>
                <a:cubicBezTo>
                  <a:pt x="537722" y="338607"/>
                  <a:pt x="529648" y="340219"/>
                  <a:pt x="519960" y="340219"/>
                </a:cubicBezTo>
                <a:lnTo>
                  <a:pt x="356867" y="340219"/>
                </a:lnTo>
                <a:lnTo>
                  <a:pt x="356867" y="319258"/>
                </a:lnTo>
                <a:lnTo>
                  <a:pt x="519960" y="319258"/>
                </a:lnTo>
                <a:cubicBezTo>
                  <a:pt x="531263" y="319258"/>
                  <a:pt x="540952" y="314420"/>
                  <a:pt x="549026" y="306358"/>
                </a:cubicBezTo>
                <a:lnTo>
                  <a:pt x="552255" y="303134"/>
                </a:lnTo>
                <a:cubicBezTo>
                  <a:pt x="557100" y="298296"/>
                  <a:pt x="561944" y="288622"/>
                  <a:pt x="561944" y="275723"/>
                </a:cubicBezTo>
                <a:lnTo>
                  <a:pt x="563559" y="275723"/>
                </a:lnTo>
                <a:lnTo>
                  <a:pt x="563559" y="146730"/>
                </a:lnTo>
                <a:cubicBezTo>
                  <a:pt x="563559" y="122543"/>
                  <a:pt x="542567" y="103194"/>
                  <a:pt x="519960" y="103194"/>
                </a:cubicBezTo>
                <a:lnTo>
                  <a:pt x="324571" y="103194"/>
                </a:lnTo>
                <a:lnTo>
                  <a:pt x="324571" y="275723"/>
                </a:lnTo>
                <a:lnTo>
                  <a:pt x="259980" y="275723"/>
                </a:lnTo>
                <a:lnTo>
                  <a:pt x="259980" y="103194"/>
                </a:lnTo>
                <a:close/>
                <a:moveTo>
                  <a:pt x="230914" y="32248"/>
                </a:moveTo>
                <a:cubicBezTo>
                  <a:pt x="205077" y="32248"/>
                  <a:pt x="182470" y="54822"/>
                  <a:pt x="182470" y="80621"/>
                </a:cubicBezTo>
                <a:lnTo>
                  <a:pt x="400466" y="80621"/>
                </a:lnTo>
                <a:cubicBezTo>
                  <a:pt x="400466" y="53210"/>
                  <a:pt x="379474" y="32248"/>
                  <a:pt x="352022" y="32248"/>
                </a:cubicBezTo>
                <a:close/>
                <a:moveTo>
                  <a:pt x="230914" y="0"/>
                </a:moveTo>
                <a:lnTo>
                  <a:pt x="352022" y="0"/>
                </a:lnTo>
                <a:cubicBezTo>
                  <a:pt x="397236" y="0"/>
                  <a:pt x="434376" y="37085"/>
                  <a:pt x="434376" y="80621"/>
                </a:cubicBezTo>
                <a:lnTo>
                  <a:pt x="519960" y="80621"/>
                </a:lnTo>
                <a:cubicBezTo>
                  <a:pt x="555485" y="80621"/>
                  <a:pt x="584551" y="109644"/>
                  <a:pt x="584551" y="146730"/>
                </a:cubicBezTo>
                <a:lnTo>
                  <a:pt x="584551" y="275723"/>
                </a:lnTo>
                <a:cubicBezTo>
                  <a:pt x="584551" y="280560"/>
                  <a:pt x="584551" y="283785"/>
                  <a:pt x="582936" y="288622"/>
                </a:cubicBezTo>
                <a:cubicBezTo>
                  <a:pt x="582936" y="290234"/>
                  <a:pt x="581321" y="293459"/>
                  <a:pt x="581321" y="295072"/>
                </a:cubicBezTo>
                <a:cubicBezTo>
                  <a:pt x="579707" y="296684"/>
                  <a:pt x="579707" y="298296"/>
                  <a:pt x="579707" y="298296"/>
                </a:cubicBezTo>
                <a:cubicBezTo>
                  <a:pt x="578092" y="301521"/>
                  <a:pt x="576477" y="304746"/>
                  <a:pt x="574862" y="307971"/>
                </a:cubicBezTo>
                <a:cubicBezTo>
                  <a:pt x="574862" y="307971"/>
                  <a:pt x="574862" y="309583"/>
                  <a:pt x="574862" y="309583"/>
                </a:cubicBezTo>
                <a:cubicBezTo>
                  <a:pt x="573247" y="312808"/>
                  <a:pt x="570018" y="314420"/>
                  <a:pt x="568403" y="317645"/>
                </a:cubicBezTo>
                <a:lnTo>
                  <a:pt x="568403" y="470824"/>
                </a:lnTo>
                <a:cubicBezTo>
                  <a:pt x="568403" y="506298"/>
                  <a:pt x="539337" y="535321"/>
                  <a:pt x="503812" y="535321"/>
                </a:cubicBezTo>
                <a:lnTo>
                  <a:pt x="80739" y="535321"/>
                </a:lnTo>
                <a:cubicBezTo>
                  <a:pt x="45214" y="535321"/>
                  <a:pt x="16148" y="506298"/>
                  <a:pt x="16148" y="470824"/>
                </a:cubicBezTo>
                <a:lnTo>
                  <a:pt x="16148" y="317645"/>
                </a:lnTo>
                <a:cubicBezTo>
                  <a:pt x="14533" y="314420"/>
                  <a:pt x="11303" y="312808"/>
                  <a:pt x="9689" y="309583"/>
                </a:cubicBezTo>
                <a:cubicBezTo>
                  <a:pt x="9689" y="309583"/>
                  <a:pt x="9689" y="307971"/>
                  <a:pt x="9689" y="307971"/>
                </a:cubicBezTo>
                <a:cubicBezTo>
                  <a:pt x="8074" y="304746"/>
                  <a:pt x="6459" y="301521"/>
                  <a:pt x="4844" y="298296"/>
                </a:cubicBezTo>
                <a:cubicBezTo>
                  <a:pt x="4844" y="298296"/>
                  <a:pt x="3230" y="296684"/>
                  <a:pt x="3230" y="295072"/>
                </a:cubicBezTo>
                <a:cubicBezTo>
                  <a:pt x="3230" y="293459"/>
                  <a:pt x="1615" y="290234"/>
                  <a:pt x="1615" y="288622"/>
                </a:cubicBezTo>
                <a:cubicBezTo>
                  <a:pt x="0" y="283785"/>
                  <a:pt x="0" y="280560"/>
                  <a:pt x="0" y="275723"/>
                </a:cubicBezTo>
                <a:lnTo>
                  <a:pt x="0" y="146730"/>
                </a:lnTo>
                <a:cubicBezTo>
                  <a:pt x="0" y="109644"/>
                  <a:pt x="29066" y="80621"/>
                  <a:pt x="64591" y="80621"/>
                </a:cubicBezTo>
                <a:lnTo>
                  <a:pt x="150175" y="80621"/>
                </a:lnTo>
                <a:cubicBezTo>
                  <a:pt x="151789" y="35473"/>
                  <a:pt x="187315" y="0"/>
                  <a:pt x="230914" y="0"/>
                </a:cubicBezTo>
                <a:close/>
              </a:path>
            </a:pathLst>
          </a:custGeom>
          <a:solidFill>
            <a:srgbClr val="5D6A60"/>
          </a:solidFill>
          <a:ln>
            <a:noFill/>
          </a:ln>
        </p:spPr>
        <p:txBody>
          <a:bodyPr/>
          <a:lstStyle/>
          <a:p>
            <a:endParaRPr lang="zh-CN" altLang="en-US"/>
          </a:p>
        </p:txBody>
      </p:sp>
      <p:sp>
        <p:nvSpPr>
          <p:cNvPr id="8" name="iconfont-1018-792487"/>
          <p:cNvSpPr>
            <a:spLocks noChangeAspect="1"/>
          </p:cNvSpPr>
          <p:nvPr/>
        </p:nvSpPr>
        <p:spPr bwMode="auto">
          <a:xfrm>
            <a:off x="9618982" y="2514720"/>
            <a:ext cx="697387" cy="1080000"/>
          </a:xfrm>
          <a:custGeom>
            <a:avLst/>
            <a:gdLst>
              <a:gd name="T0" fmla="*/ 5281 w 8265"/>
              <a:gd name="T1" fmla="*/ 10102 h 12800"/>
              <a:gd name="T2" fmla="*/ 2985 w 8265"/>
              <a:gd name="T3" fmla="*/ 10102 h 12800"/>
              <a:gd name="T4" fmla="*/ 2267 w 8265"/>
              <a:gd name="T5" fmla="*/ 9413 h 12800"/>
              <a:gd name="T6" fmla="*/ 1851 w 8265"/>
              <a:gd name="T7" fmla="*/ 8108 h 12800"/>
              <a:gd name="T8" fmla="*/ 1262 w 8265"/>
              <a:gd name="T9" fmla="*/ 7146 h 12800"/>
              <a:gd name="T10" fmla="*/ 975 w 8265"/>
              <a:gd name="T11" fmla="*/ 6830 h 12800"/>
              <a:gd name="T12" fmla="*/ 0 w 8265"/>
              <a:gd name="T13" fmla="*/ 4133 h 12800"/>
              <a:gd name="T14" fmla="*/ 1220 w 8265"/>
              <a:gd name="T15" fmla="*/ 1220 h 12800"/>
              <a:gd name="T16" fmla="*/ 4133 w 8265"/>
              <a:gd name="T17" fmla="*/ 0 h 12800"/>
              <a:gd name="T18" fmla="*/ 7046 w 8265"/>
              <a:gd name="T19" fmla="*/ 1220 h 12800"/>
              <a:gd name="T20" fmla="*/ 8265 w 8265"/>
              <a:gd name="T21" fmla="*/ 4133 h 12800"/>
              <a:gd name="T22" fmla="*/ 7290 w 8265"/>
              <a:gd name="T23" fmla="*/ 6802 h 12800"/>
              <a:gd name="T24" fmla="*/ 5998 w 8265"/>
              <a:gd name="T25" fmla="*/ 9413 h 12800"/>
              <a:gd name="T26" fmla="*/ 5811 w 8265"/>
              <a:gd name="T27" fmla="*/ 9873 h 12800"/>
              <a:gd name="T28" fmla="*/ 5281 w 8265"/>
              <a:gd name="T29" fmla="*/ 10102 h 12800"/>
              <a:gd name="T30" fmla="*/ 460 w 8265"/>
              <a:gd name="T31" fmla="*/ 4133 h 12800"/>
              <a:gd name="T32" fmla="*/ 1321 w 8265"/>
              <a:gd name="T33" fmla="*/ 6515 h 12800"/>
              <a:gd name="T34" fmla="*/ 2726 w 8265"/>
              <a:gd name="T35" fmla="*/ 9356 h 12800"/>
              <a:gd name="T36" fmla="*/ 2985 w 8265"/>
              <a:gd name="T37" fmla="*/ 9642 h 12800"/>
              <a:gd name="T38" fmla="*/ 5281 w 8265"/>
              <a:gd name="T39" fmla="*/ 9642 h 12800"/>
              <a:gd name="T40" fmla="*/ 5540 w 8265"/>
              <a:gd name="T41" fmla="*/ 9356 h 12800"/>
              <a:gd name="T42" fmla="*/ 5697 w 8265"/>
              <a:gd name="T43" fmla="*/ 8681 h 12800"/>
              <a:gd name="T44" fmla="*/ 5912 w 8265"/>
              <a:gd name="T45" fmla="*/ 8078 h 12800"/>
              <a:gd name="T46" fmla="*/ 6171 w 8265"/>
              <a:gd name="T47" fmla="*/ 7561 h 12800"/>
              <a:gd name="T48" fmla="*/ 6458 w 8265"/>
              <a:gd name="T49" fmla="*/ 7132 h 12800"/>
              <a:gd name="T50" fmla="*/ 6701 w 8265"/>
              <a:gd name="T51" fmla="*/ 6802 h 12800"/>
              <a:gd name="T52" fmla="*/ 6888 w 8265"/>
              <a:gd name="T53" fmla="*/ 6573 h 12800"/>
              <a:gd name="T54" fmla="*/ 6945 w 8265"/>
              <a:gd name="T55" fmla="*/ 6487 h 12800"/>
              <a:gd name="T56" fmla="*/ 7807 w 8265"/>
              <a:gd name="T57" fmla="*/ 4134 h 12800"/>
              <a:gd name="T58" fmla="*/ 6730 w 8265"/>
              <a:gd name="T59" fmla="*/ 1537 h 12800"/>
              <a:gd name="T60" fmla="*/ 4133 w 8265"/>
              <a:gd name="T61" fmla="*/ 460 h 12800"/>
              <a:gd name="T62" fmla="*/ 1536 w 8265"/>
              <a:gd name="T63" fmla="*/ 1536 h 12800"/>
              <a:gd name="T64" fmla="*/ 460 w 8265"/>
              <a:gd name="T65" fmla="*/ 4133 h 12800"/>
              <a:gd name="T66" fmla="*/ 2985 w 8265"/>
              <a:gd name="T67" fmla="*/ 11021 h 12800"/>
              <a:gd name="T68" fmla="*/ 2756 w 8265"/>
              <a:gd name="T69" fmla="*/ 10848 h 12800"/>
              <a:gd name="T70" fmla="*/ 2929 w 8265"/>
              <a:gd name="T71" fmla="*/ 10561 h 12800"/>
              <a:gd name="T72" fmla="*/ 5225 w 8265"/>
              <a:gd name="T73" fmla="*/ 10102 h 12800"/>
              <a:gd name="T74" fmla="*/ 5512 w 8265"/>
              <a:gd name="T75" fmla="*/ 10275 h 12800"/>
              <a:gd name="T76" fmla="*/ 5339 w 8265"/>
              <a:gd name="T77" fmla="*/ 10561 h 12800"/>
              <a:gd name="T78" fmla="*/ 3043 w 8265"/>
              <a:gd name="T79" fmla="*/ 11021 h 12800"/>
              <a:gd name="T80" fmla="*/ 2985 w 8265"/>
              <a:gd name="T81" fmla="*/ 11021 h 12800"/>
              <a:gd name="T82" fmla="*/ 2985 w 8265"/>
              <a:gd name="T83" fmla="*/ 11939 h 12800"/>
              <a:gd name="T84" fmla="*/ 2756 w 8265"/>
              <a:gd name="T85" fmla="*/ 11766 h 12800"/>
              <a:gd name="T86" fmla="*/ 2929 w 8265"/>
              <a:gd name="T87" fmla="*/ 11479 h 12800"/>
              <a:gd name="T88" fmla="*/ 5224 w 8265"/>
              <a:gd name="T89" fmla="*/ 11021 h 12800"/>
              <a:gd name="T90" fmla="*/ 5510 w 8265"/>
              <a:gd name="T91" fmla="*/ 11192 h 12800"/>
              <a:gd name="T92" fmla="*/ 5338 w 8265"/>
              <a:gd name="T93" fmla="*/ 11479 h 12800"/>
              <a:gd name="T94" fmla="*/ 3043 w 8265"/>
              <a:gd name="T95" fmla="*/ 11939 h 12800"/>
              <a:gd name="T96" fmla="*/ 2985 w 8265"/>
              <a:gd name="T97" fmla="*/ 11939 h 12800"/>
              <a:gd name="T98" fmla="*/ 3214 w 8265"/>
              <a:gd name="T99" fmla="*/ 12800 h 12800"/>
              <a:gd name="T100" fmla="*/ 2985 w 8265"/>
              <a:gd name="T101" fmla="*/ 12627 h 12800"/>
              <a:gd name="T102" fmla="*/ 3158 w 8265"/>
              <a:gd name="T103" fmla="*/ 12369 h 12800"/>
              <a:gd name="T104" fmla="*/ 4995 w 8265"/>
              <a:gd name="T105" fmla="*/ 11996 h 12800"/>
              <a:gd name="T106" fmla="*/ 5281 w 8265"/>
              <a:gd name="T107" fmla="*/ 12169 h 12800"/>
              <a:gd name="T108" fmla="*/ 5108 w 8265"/>
              <a:gd name="T109" fmla="*/ 12428 h 12800"/>
              <a:gd name="T110" fmla="*/ 3272 w 8265"/>
              <a:gd name="T111" fmla="*/ 12800 h 12800"/>
              <a:gd name="T112" fmla="*/ 3214 w 8265"/>
              <a:gd name="T113" fmla="*/ 128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65" h="12800">
                <a:moveTo>
                  <a:pt x="5281" y="10102"/>
                </a:moveTo>
                <a:lnTo>
                  <a:pt x="2985" y="10102"/>
                </a:lnTo>
                <a:cubicBezTo>
                  <a:pt x="2564" y="10102"/>
                  <a:pt x="2324" y="9873"/>
                  <a:pt x="2267" y="9413"/>
                </a:cubicBezTo>
                <a:cubicBezTo>
                  <a:pt x="2209" y="8973"/>
                  <a:pt x="2071" y="8538"/>
                  <a:pt x="1851" y="8108"/>
                </a:cubicBezTo>
                <a:cubicBezTo>
                  <a:pt x="1631" y="7677"/>
                  <a:pt x="1435" y="7356"/>
                  <a:pt x="1262" y="7146"/>
                </a:cubicBezTo>
                <a:cubicBezTo>
                  <a:pt x="1091" y="6935"/>
                  <a:pt x="995" y="6830"/>
                  <a:pt x="975" y="6830"/>
                </a:cubicBezTo>
                <a:cubicBezTo>
                  <a:pt x="325" y="6026"/>
                  <a:pt x="0" y="5128"/>
                  <a:pt x="0" y="4133"/>
                </a:cubicBezTo>
                <a:cubicBezTo>
                  <a:pt x="0" y="3004"/>
                  <a:pt x="407" y="2033"/>
                  <a:pt x="1220" y="1220"/>
                </a:cubicBezTo>
                <a:cubicBezTo>
                  <a:pt x="2033" y="407"/>
                  <a:pt x="3004" y="0"/>
                  <a:pt x="4133" y="0"/>
                </a:cubicBezTo>
                <a:cubicBezTo>
                  <a:pt x="5262" y="0"/>
                  <a:pt x="6232" y="407"/>
                  <a:pt x="7046" y="1220"/>
                </a:cubicBezTo>
                <a:cubicBezTo>
                  <a:pt x="7859" y="2033"/>
                  <a:pt x="8265" y="3004"/>
                  <a:pt x="8265" y="4133"/>
                </a:cubicBezTo>
                <a:cubicBezTo>
                  <a:pt x="8265" y="5147"/>
                  <a:pt x="7940" y="6036"/>
                  <a:pt x="7290" y="6802"/>
                </a:cubicBezTo>
                <a:cubicBezTo>
                  <a:pt x="6563" y="7529"/>
                  <a:pt x="6132" y="8399"/>
                  <a:pt x="5998" y="9413"/>
                </a:cubicBezTo>
                <a:cubicBezTo>
                  <a:pt x="5998" y="9567"/>
                  <a:pt x="5935" y="9719"/>
                  <a:pt x="5811" y="9873"/>
                </a:cubicBezTo>
                <a:cubicBezTo>
                  <a:pt x="5687" y="10026"/>
                  <a:pt x="5510" y="10102"/>
                  <a:pt x="5281" y="10102"/>
                </a:cubicBezTo>
                <a:close/>
                <a:moveTo>
                  <a:pt x="460" y="4133"/>
                </a:moveTo>
                <a:cubicBezTo>
                  <a:pt x="460" y="5032"/>
                  <a:pt x="746" y="5827"/>
                  <a:pt x="1321" y="6515"/>
                </a:cubicBezTo>
                <a:cubicBezTo>
                  <a:pt x="2104" y="7300"/>
                  <a:pt x="2573" y="8246"/>
                  <a:pt x="2726" y="9356"/>
                </a:cubicBezTo>
                <a:cubicBezTo>
                  <a:pt x="2726" y="9546"/>
                  <a:pt x="2812" y="9642"/>
                  <a:pt x="2985" y="9642"/>
                </a:cubicBezTo>
                <a:lnTo>
                  <a:pt x="5281" y="9642"/>
                </a:lnTo>
                <a:cubicBezTo>
                  <a:pt x="5454" y="9642"/>
                  <a:pt x="5540" y="9546"/>
                  <a:pt x="5540" y="9356"/>
                </a:cubicBezTo>
                <a:cubicBezTo>
                  <a:pt x="5578" y="9126"/>
                  <a:pt x="5631" y="8901"/>
                  <a:pt x="5697" y="8681"/>
                </a:cubicBezTo>
                <a:cubicBezTo>
                  <a:pt x="5764" y="8461"/>
                  <a:pt x="5836" y="8260"/>
                  <a:pt x="5912" y="8078"/>
                </a:cubicBezTo>
                <a:cubicBezTo>
                  <a:pt x="5989" y="7896"/>
                  <a:pt x="6075" y="7725"/>
                  <a:pt x="6171" y="7561"/>
                </a:cubicBezTo>
                <a:cubicBezTo>
                  <a:pt x="6266" y="7400"/>
                  <a:pt x="6362" y="7256"/>
                  <a:pt x="6458" y="7132"/>
                </a:cubicBezTo>
                <a:cubicBezTo>
                  <a:pt x="6554" y="7008"/>
                  <a:pt x="6634" y="6898"/>
                  <a:pt x="6701" y="6802"/>
                </a:cubicBezTo>
                <a:cubicBezTo>
                  <a:pt x="6767" y="6706"/>
                  <a:pt x="6830" y="6629"/>
                  <a:pt x="6888" y="6573"/>
                </a:cubicBezTo>
                <a:lnTo>
                  <a:pt x="6945" y="6487"/>
                </a:lnTo>
                <a:cubicBezTo>
                  <a:pt x="7519" y="5818"/>
                  <a:pt x="7807" y="5033"/>
                  <a:pt x="7807" y="4134"/>
                </a:cubicBezTo>
                <a:cubicBezTo>
                  <a:pt x="7807" y="3121"/>
                  <a:pt x="7448" y="2254"/>
                  <a:pt x="6730" y="1537"/>
                </a:cubicBezTo>
                <a:cubicBezTo>
                  <a:pt x="6012" y="818"/>
                  <a:pt x="5147" y="460"/>
                  <a:pt x="4133" y="460"/>
                </a:cubicBezTo>
                <a:cubicBezTo>
                  <a:pt x="3118" y="460"/>
                  <a:pt x="2253" y="818"/>
                  <a:pt x="1536" y="1536"/>
                </a:cubicBezTo>
                <a:cubicBezTo>
                  <a:pt x="818" y="2253"/>
                  <a:pt x="460" y="3118"/>
                  <a:pt x="460" y="4133"/>
                </a:cubicBezTo>
                <a:close/>
                <a:moveTo>
                  <a:pt x="2985" y="11021"/>
                </a:moveTo>
                <a:cubicBezTo>
                  <a:pt x="2870" y="11021"/>
                  <a:pt x="2793" y="10963"/>
                  <a:pt x="2756" y="10848"/>
                </a:cubicBezTo>
                <a:cubicBezTo>
                  <a:pt x="2717" y="10694"/>
                  <a:pt x="2775" y="10600"/>
                  <a:pt x="2929" y="10561"/>
                </a:cubicBezTo>
                <a:lnTo>
                  <a:pt x="5225" y="10102"/>
                </a:lnTo>
                <a:cubicBezTo>
                  <a:pt x="5379" y="10063"/>
                  <a:pt x="5473" y="10121"/>
                  <a:pt x="5512" y="10275"/>
                </a:cubicBezTo>
                <a:cubicBezTo>
                  <a:pt x="5550" y="10428"/>
                  <a:pt x="5492" y="10523"/>
                  <a:pt x="5339" y="10561"/>
                </a:cubicBezTo>
                <a:lnTo>
                  <a:pt x="3043" y="11021"/>
                </a:lnTo>
                <a:lnTo>
                  <a:pt x="2985" y="11021"/>
                </a:lnTo>
                <a:close/>
                <a:moveTo>
                  <a:pt x="2985" y="11939"/>
                </a:moveTo>
                <a:cubicBezTo>
                  <a:pt x="2870" y="11939"/>
                  <a:pt x="2793" y="11881"/>
                  <a:pt x="2756" y="11766"/>
                </a:cubicBezTo>
                <a:cubicBezTo>
                  <a:pt x="2717" y="11612"/>
                  <a:pt x="2775" y="11517"/>
                  <a:pt x="2929" y="11479"/>
                </a:cubicBezTo>
                <a:lnTo>
                  <a:pt x="5224" y="11021"/>
                </a:lnTo>
                <a:cubicBezTo>
                  <a:pt x="5376" y="10982"/>
                  <a:pt x="5472" y="11040"/>
                  <a:pt x="5510" y="11192"/>
                </a:cubicBezTo>
                <a:cubicBezTo>
                  <a:pt x="5549" y="11346"/>
                  <a:pt x="5491" y="11441"/>
                  <a:pt x="5338" y="11479"/>
                </a:cubicBezTo>
                <a:lnTo>
                  <a:pt x="3043" y="11939"/>
                </a:lnTo>
                <a:lnTo>
                  <a:pt x="2985" y="11939"/>
                </a:lnTo>
                <a:close/>
                <a:moveTo>
                  <a:pt x="3214" y="12800"/>
                </a:moveTo>
                <a:cubicBezTo>
                  <a:pt x="3099" y="12800"/>
                  <a:pt x="3022" y="12742"/>
                  <a:pt x="2985" y="12627"/>
                </a:cubicBezTo>
                <a:cubicBezTo>
                  <a:pt x="2947" y="12454"/>
                  <a:pt x="3004" y="12369"/>
                  <a:pt x="3158" y="12369"/>
                </a:cubicBezTo>
                <a:lnTo>
                  <a:pt x="4995" y="11996"/>
                </a:lnTo>
                <a:cubicBezTo>
                  <a:pt x="5148" y="11958"/>
                  <a:pt x="5243" y="12015"/>
                  <a:pt x="5281" y="12169"/>
                </a:cubicBezTo>
                <a:cubicBezTo>
                  <a:pt x="5320" y="12342"/>
                  <a:pt x="5262" y="12428"/>
                  <a:pt x="5108" y="12428"/>
                </a:cubicBezTo>
                <a:lnTo>
                  <a:pt x="3272" y="12800"/>
                </a:lnTo>
                <a:lnTo>
                  <a:pt x="3214" y="12800"/>
                </a:lnTo>
                <a:close/>
              </a:path>
            </a:pathLst>
          </a:custGeom>
          <a:solidFill>
            <a:srgbClr val="5D6A60"/>
          </a:solidFill>
          <a:ln>
            <a:noFill/>
          </a:ln>
        </p:spPr>
        <p:txBody>
          <a:bodyPr/>
          <a:lstStyle/>
          <a:p>
            <a:endParaRPr lang="zh-CN" altLang="en-US"/>
          </a:p>
        </p:txBody>
      </p:sp>
      <p:sp>
        <p:nvSpPr>
          <p:cNvPr id="9" name="文本框 8"/>
          <p:cNvSpPr txBox="1"/>
          <p:nvPr/>
        </p:nvSpPr>
        <p:spPr>
          <a:xfrm>
            <a:off x="1819401" y="3854775"/>
            <a:ext cx="1415772" cy="461665"/>
          </a:xfrm>
          <a:prstGeom prst="rect">
            <a:avLst/>
          </a:prstGeom>
          <a:noFill/>
        </p:spPr>
        <p:txBody>
          <a:bodyPr wrap="none" rtlCol="0">
            <a:spAutoFit/>
          </a:bodyPr>
          <a:lstStyle/>
          <a:p>
            <a:r>
              <a:rPr lang="zh-CN" altLang="en-US" sz="2400" b="1" dirty="0" smtClean="0">
                <a:solidFill>
                  <a:srgbClr val="5D6A60"/>
                </a:solidFill>
                <a:latin typeface="微软雅黑" panose="020B0503020204020204" pitchFamily="34" charset="-122"/>
                <a:ea typeface="微软雅黑" panose="020B0503020204020204" pitchFamily="34" charset="-122"/>
              </a:rPr>
              <a:t>家庭主婦</a:t>
            </a:r>
            <a:endParaRPr lang="zh-CN" altLang="en-US" sz="2400" b="1" dirty="0">
              <a:solidFill>
                <a:srgbClr val="5D6A6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542002" y="3854774"/>
            <a:ext cx="1107996" cy="461665"/>
          </a:xfrm>
          <a:prstGeom prst="rect">
            <a:avLst/>
          </a:prstGeom>
          <a:noFill/>
        </p:spPr>
        <p:txBody>
          <a:bodyPr wrap="none" rtlCol="0">
            <a:spAutoFit/>
          </a:bodyPr>
          <a:lstStyle/>
          <a:p>
            <a:r>
              <a:rPr lang="zh-CN" altLang="en-US" sz="2400" b="1" dirty="0" smtClean="0">
                <a:solidFill>
                  <a:srgbClr val="5D6A60"/>
                </a:solidFill>
                <a:latin typeface="微软雅黑" panose="020B0503020204020204" pitchFamily="34" charset="-122"/>
                <a:ea typeface="微软雅黑" panose="020B0503020204020204" pitchFamily="34" charset="-122"/>
              </a:rPr>
              <a:t>上班族</a:t>
            </a:r>
            <a:endParaRPr lang="zh-CN" altLang="en-US" sz="2400" b="1" dirty="0">
              <a:solidFill>
                <a:srgbClr val="5D6A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952012" y="3854774"/>
            <a:ext cx="2031325" cy="830997"/>
          </a:xfrm>
          <a:prstGeom prst="rect">
            <a:avLst/>
          </a:prstGeom>
          <a:noFill/>
        </p:spPr>
        <p:txBody>
          <a:bodyPr wrap="none" rtlCol="0">
            <a:spAutoFit/>
          </a:bodyPr>
          <a:lstStyle/>
          <a:p>
            <a:pPr algn="ctr"/>
            <a:r>
              <a:rPr lang="zh-CN" altLang="en-US" sz="2400" b="1" dirty="0" smtClean="0">
                <a:solidFill>
                  <a:srgbClr val="5D6A60"/>
                </a:solidFill>
                <a:latin typeface="微软雅黑" panose="020B0503020204020204" pitchFamily="34" charset="-122"/>
                <a:ea typeface="微软雅黑" panose="020B0503020204020204" pitchFamily="34" charset="-122"/>
              </a:rPr>
              <a:t>想下廚但</a:t>
            </a:r>
            <a:endParaRPr lang="en-US" altLang="zh-CN" sz="2400" b="1" dirty="0" smtClean="0">
              <a:solidFill>
                <a:srgbClr val="5D6A60"/>
              </a:solidFill>
              <a:latin typeface="微软雅黑" panose="020B0503020204020204" pitchFamily="34" charset="-122"/>
              <a:ea typeface="微软雅黑" panose="020B0503020204020204" pitchFamily="34" charset="-122"/>
            </a:endParaRPr>
          </a:p>
          <a:p>
            <a:pPr algn="ctr"/>
            <a:r>
              <a:rPr lang="zh-CN" altLang="en-US" sz="2400" b="1" dirty="0" smtClean="0">
                <a:solidFill>
                  <a:srgbClr val="5D6A60"/>
                </a:solidFill>
                <a:latin typeface="微软雅黑" panose="020B0503020204020204" pitchFamily="34" charset="-122"/>
                <a:ea typeface="微软雅黑" panose="020B0503020204020204" pitchFamily="34" charset="-122"/>
              </a:rPr>
              <a:t>缺乏靈感的人</a:t>
            </a:r>
            <a:endParaRPr lang="zh-CN" altLang="en-US" sz="2400" b="1" dirty="0">
              <a:solidFill>
                <a:srgbClr val="5D6A60"/>
              </a:solidFill>
              <a:latin typeface="微软雅黑" panose="020B0503020204020204" pitchFamily="34" charset="-122"/>
              <a:ea typeface="微软雅黑" panose="020B0503020204020204" pitchFamily="34" charset="-122"/>
            </a:endParaRPr>
          </a:p>
        </p:txBody>
      </p:sp>
      <p:graphicFrame>
        <p:nvGraphicFramePr>
          <p:cNvPr id="14" name="資料庫圖表 8"/>
          <p:cNvGraphicFramePr/>
          <p:nvPr>
            <p:extLst>
              <p:ext uri="{D42A27DB-BD31-4B8C-83A1-F6EECF244321}">
                <p14:modId xmlns:p14="http://schemas.microsoft.com/office/powerpoint/2010/main" val="3348751154"/>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5"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劉俊毅</a:t>
            </a:r>
          </a:p>
        </p:txBody>
      </p:sp>
    </p:spTree>
    <p:custDataLst>
      <p:tags r:id="rId2"/>
    </p:custDataLst>
    <p:extLst>
      <p:ext uri="{BB962C8B-B14F-4D97-AF65-F5344CB8AC3E}">
        <p14:creationId xmlns:p14="http://schemas.microsoft.com/office/powerpoint/2010/main" val="1376491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9107" name="think-cell 幻灯片" r:id="rId5" imgW="444" imgH="443" progId="TCLayout.ActiveDocument.1">
                  <p:embed/>
                </p:oleObj>
              </mc:Choice>
              <mc:Fallback>
                <p:oleObj name="think-cell 幻灯片" r:id="rId5" imgW="444" imgH="443" progId="TCLayout.ActiveDocument.1">
                  <p:embed/>
                  <p:pic>
                    <p:nvPicPr>
                      <p:cNvPr id="6" name="对象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模型建立流程</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aphicFrame>
        <p:nvGraphicFramePr>
          <p:cNvPr id="9" name="图示 8"/>
          <p:cNvGraphicFramePr/>
          <p:nvPr>
            <p:extLst/>
          </p:nvPr>
        </p:nvGraphicFramePr>
        <p:xfrm>
          <a:off x="1936375" y="1353671"/>
          <a:ext cx="8821271" cy="46975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3652798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0131" name="think-cell 幻灯片" r:id="rId6" imgW="444" imgH="443" progId="TCLayout.ActiveDocument.1">
                  <p:embed/>
                </p:oleObj>
              </mc:Choice>
              <mc:Fallback>
                <p:oleObj name="think-cell 幻灯片" r:id="rId6" imgW="444" imgH="443" progId="TCLayout.ActiveDocument.1">
                  <p:embed/>
                  <p:pic>
                    <p:nvPicPr>
                      <p:cNvPr id="6" name="对象 5"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en-US" altLang="zh-CN" dirty="0" smtClean="0"/>
              <a:t>YOLO</a:t>
            </a:r>
            <a:r>
              <a:rPr lang="zh-TW" altLang="en-US" dirty="0" smtClean="0"/>
              <a:t> </a:t>
            </a:r>
            <a:r>
              <a:rPr lang="en-US" altLang="zh-TW" dirty="0" smtClean="0"/>
              <a:t>(</a:t>
            </a:r>
            <a:r>
              <a:rPr lang="en-US" altLang="zh-TW" dirty="0" err="1" smtClean="0"/>
              <a:t>V</a:t>
            </a:r>
            <a:r>
              <a:rPr lang="en-US" altLang="zh-CN" dirty="0" err="1" smtClean="0"/>
              <a:t>4</a:t>
            </a:r>
            <a:r>
              <a:rPr lang="en-US" altLang="zh-TW" dirty="0" smtClean="0"/>
              <a:t>)</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pSp>
        <p:nvGrpSpPr>
          <p:cNvPr id="10" name="组合 9"/>
          <p:cNvGrpSpPr/>
          <p:nvPr/>
        </p:nvGrpSpPr>
        <p:grpSpPr>
          <a:xfrm>
            <a:off x="2187389" y="1353657"/>
            <a:ext cx="7823612" cy="4346351"/>
            <a:chOff x="2379138" y="1443102"/>
            <a:chExt cx="5564712" cy="3252040"/>
          </a:xfrm>
        </p:grpSpPr>
        <p:sp>
          <p:nvSpPr>
            <p:cNvPr id="8" name="圓角矩形 2"/>
            <p:cNvSpPr/>
            <p:nvPr/>
          </p:nvSpPr>
          <p:spPr>
            <a:xfrm>
              <a:off x="2379138" y="1490046"/>
              <a:ext cx="5564712" cy="3158154"/>
            </a:xfrm>
            <a:prstGeom prst="roundRect">
              <a:avLst>
                <a:gd name="adj" fmla="val 0"/>
              </a:avLst>
            </a:prstGeom>
            <a:solidFill>
              <a:srgbClr val="FCF5E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135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9" name="文字方塊 6"/>
            <p:cNvSpPr txBox="1"/>
            <p:nvPr/>
          </p:nvSpPr>
          <p:spPr>
            <a:xfrm>
              <a:off x="2885141" y="1443102"/>
              <a:ext cx="4552706" cy="3252040"/>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Aft>
                  <a:spcPts val="600"/>
                </a:spcAft>
                <a:buFont typeface="Arial" panose="020B0604020202020204" pitchFamily="34" charset="0"/>
                <a:buChar char="•"/>
              </a:pP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總訓練圖片</a:t>
              </a:r>
              <a:r>
                <a:rPr lang="en-US" altLang="zh-TW" sz="2400" dirty="0">
                  <a:latin typeface="微软雅黑" panose="020B0503020204020204" pitchFamily="34" charset="-122"/>
                  <a:ea typeface="微软雅黑" panose="020B0503020204020204" pitchFamily="34" charset="-122"/>
                  <a:cs typeface="Times New Roman" panose="02020603050405020304" pitchFamily="18" charset="0"/>
                </a:rPr>
                <a:t>:2000</a:t>
              </a: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張</a:t>
              </a:r>
              <a:r>
                <a:rPr lang="en-US" altLang="zh-TW" sz="24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權重約</a:t>
              </a:r>
              <a:r>
                <a:rPr lang="en-US" altLang="zh-TW"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8:2</a:t>
              </a:r>
              <a:r>
                <a:rPr lang="en-US" altLang="zh-TW" sz="24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a:lnSpc>
                  <a:spcPct val="150000"/>
                </a:lnSpc>
                <a:spcAft>
                  <a:spcPts val="600"/>
                </a:spcAft>
                <a:buFont typeface="Arial" panose="020B0604020202020204" pitchFamily="34" charset="0"/>
                <a:buChar char="•"/>
              </a:pP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總共分為六類</a:t>
              </a:r>
              <a:r>
                <a:rPr lang="en-US" altLang="zh-TW" sz="24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2400" dirty="0">
                  <a:latin typeface="微软雅黑" panose="020B0503020204020204" pitchFamily="34" charset="-122"/>
                  <a:ea typeface="微软雅黑" panose="020B0503020204020204" pitchFamily="34" charset="-122"/>
                  <a:cs typeface="Times New Roman" panose="02020603050405020304" pitchFamily="18" charset="0"/>
                </a:rPr>
                <a:t/>
              </a:r>
              <a:br>
                <a:rPr lang="en-US" altLang="zh-TW" sz="24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TW" sz="24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香蕉、高麗菜、番茄、茄子、洋蔥、蛋</a:t>
              </a:r>
              <a:r>
                <a:rPr lang="en-US" altLang="zh-TW" sz="24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a:lnSpc>
                  <a:spcPct val="150000"/>
                </a:lnSpc>
                <a:spcAft>
                  <a:spcPts val="600"/>
                </a:spcAft>
                <a:buFont typeface="Arial" panose="020B0604020202020204" pitchFamily="34" charset="0"/>
                <a:buChar char="•"/>
              </a:pP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選用原因</a:t>
              </a:r>
              <a:r>
                <a:rPr lang="en-US" altLang="zh-TW" sz="24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可以做到多標籤偵測</a:t>
              </a:r>
              <a:endParaRPr lang="en-US" altLang="zh-TW"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有使用資料擴增，梯</a:t>
              </a:r>
              <a:r>
                <a:rPr lang="zh-TW" altLang="en-US" sz="2400" dirty="0" smtClean="0">
                  <a:latin typeface="微软雅黑" panose="020B0503020204020204" pitchFamily="34" charset="-122"/>
                  <a:ea typeface="微软雅黑" panose="020B0503020204020204" pitchFamily="34" charset="-122"/>
                  <a:cs typeface="Times New Roman" panose="02020603050405020304" pitchFamily="18" charset="0"/>
                </a:rPr>
                <a:t>度穩定</a:t>
              </a:r>
              <a:endParaRPr lang="en-US" altLang="zh-TW"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需要</a:t>
              </a:r>
              <a:r>
                <a:rPr lang="zh-TW"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手動標籤圖片</a:t>
              </a: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，準確率有待</a:t>
              </a:r>
              <a:r>
                <a:rPr lang="zh-TW"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提高</a:t>
              </a:r>
              <a:endParaRPr lang="en-US" altLang="zh-TW"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遇到狀況</a:t>
              </a:r>
              <a:r>
                <a:rPr lang="en-US" altLang="zh-TW" sz="24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400" dirty="0">
                  <a:latin typeface="微软雅黑" panose="020B0503020204020204" pitchFamily="34" charset="-122"/>
                  <a:ea typeface="微软雅黑" panose="020B0503020204020204" pitchFamily="34" charset="-122"/>
                  <a:cs typeface="Times New Roman" panose="02020603050405020304" pitchFamily="18" charset="0"/>
                </a:rPr>
                <a:t>實際辨識會產生標籤不完全情</a:t>
              </a:r>
              <a:r>
                <a:rPr lang="zh-TW" altLang="en-US" sz="2400" dirty="0" smtClean="0">
                  <a:latin typeface="微软雅黑" panose="020B0503020204020204" pitchFamily="34" charset="-122"/>
                  <a:ea typeface="微软雅黑" panose="020B0503020204020204" pitchFamily="34" charset="-122"/>
                  <a:cs typeface="Times New Roman" panose="02020603050405020304" pitchFamily="18" charset="0"/>
                </a:rPr>
                <a:t>況</a:t>
              </a:r>
              <a:endParaRPr lang="zh-TW"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6307916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1155"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en-US" altLang="zh-CN" dirty="0" smtClean="0"/>
              <a:t>YOLO</a:t>
            </a:r>
            <a:r>
              <a:rPr lang="zh-TW" altLang="en-US" dirty="0" smtClean="0"/>
              <a:t> </a:t>
            </a:r>
            <a:r>
              <a:rPr lang="en-US" altLang="zh-TW" dirty="0" smtClean="0"/>
              <a:t>(</a:t>
            </a:r>
            <a:r>
              <a:rPr lang="en-US" altLang="zh-TW" dirty="0" err="1" smtClean="0"/>
              <a:t>V</a:t>
            </a:r>
            <a:r>
              <a:rPr lang="en-US" altLang="zh-CN" dirty="0" err="1" smtClean="0"/>
              <a:t>4</a:t>
            </a:r>
            <a:r>
              <a:rPr lang="en-US" altLang="zh-TW" dirty="0" smtClean="0"/>
              <a:t>)</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pic>
        <p:nvPicPr>
          <p:cNvPr id="6" name="內容版面配置區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7039" y="1524624"/>
            <a:ext cx="4944424" cy="4458740"/>
          </a:xfrm>
          <a:prstGeom prst="rect">
            <a:avLst/>
          </a:prstGeom>
        </p:spPr>
      </p:pic>
      <p:sp>
        <p:nvSpPr>
          <p:cNvPr id="7" name="橢圓 7"/>
          <p:cNvSpPr/>
          <p:nvPr/>
        </p:nvSpPr>
        <p:spPr>
          <a:xfrm>
            <a:off x="3507346" y="1865476"/>
            <a:ext cx="360000" cy="360000"/>
          </a:xfrm>
          <a:prstGeom prst="ellipse">
            <a:avLst/>
          </a:prstGeom>
          <a:noFill/>
          <a:ln w="28575" cap="flat" cmpd="sng" algn="ctr">
            <a:solidFill>
              <a:srgbClr val="00206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sz="1350"/>
          </a:p>
        </p:txBody>
      </p:sp>
      <p:sp>
        <p:nvSpPr>
          <p:cNvPr id="8" name="向右箭號 8"/>
          <p:cNvSpPr/>
          <p:nvPr/>
        </p:nvSpPr>
        <p:spPr>
          <a:xfrm>
            <a:off x="5739563" y="1993064"/>
            <a:ext cx="1606974" cy="502499"/>
          </a:xfrm>
          <a:prstGeom prst="rightArrow">
            <a:avLst/>
          </a:prstGeom>
          <a:solidFill>
            <a:schemeClr val="bg1">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pic>
        <p:nvPicPr>
          <p:cNvPr id="9" name="內容版面配置區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81334" y="3208355"/>
            <a:ext cx="3131272" cy="2467632"/>
          </a:xfrm>
          <a:prstGeom prst="rect">
            <a:avLst/>
          </a:prstGeom>
        </p:spPr>
      </p:pic>
      <p:sp>
        <p:nvSpPr>
          <p:cNvPr id="10" name="文字方塊 11"/>
          <p:cNvSpPr txBox="1"/>
          <p:nvPr/>
        </p:nvSpPr>
        <p:spPr>
          <a:xfrm>
            <a:off x="7481334" y="1724388"/>
            <a:ext cx="3168737" cy="830997"/>
          </a:xfrm>
          <a:prstGeom prst="rect">
            <a:avLst/>
          </a:prstGeom>
          <a:noFill/>
        </p:spPr>
        <p:txBody>
          <a:bodyPr wrap="square" rtlCol="0">
            <a:spAutoFit/>
          </a:bodyPr>
          <a:lstStyle/>
          <a:p>
            <a:pPr algn="ctr"/>
            <a:r>
              <a:rPr lang="zh-TW"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資料量的</a:t>
            </a:r>
            <a:r>
              <a:rPr lang="zh-TW" altLang="en-US" sz="24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不足</a:t>
            </a:r>
            <a:endParaRPr lang="en-US" altLang="zh-TW" sz="24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TW" altLang="en-US" sz="2400" b="1" dirty="0" smtClean="0">
                <a:latin typeface="微软雅黑" panose="020B0503020204020204" pitchFamily="34" charset="-122"/>
                <a:ea typeface="微软雅黑" panose="020B0503020204020204" pitchFamily="34" charset="-122"/>
              </a:rPr>
              <a:t>影</a:t>
            </a:r>
            <a:r>
              <a:rPr lang="zh-TW" altLang="en-US" sz="2400" b="1" dirty="0">
                <a:latin typeface="微软雅黑" panose="020B0503020204020204" pitchFamily="34" charset="-122"/>
                <a:ea typeface="微软雅黑" panose="020B0503020204020204" pitchFamily="34" charset="-122"/>
              </a:rPr>
              <a:t>響精準度的成長</a:t>
            </a:r>
          </a:p>
        </p:txBody>
      </p:sp>
      <p:sp>
        <p:nvSpPr>
          <p:cNvPr id="11" name="文字方塊 1">
            <a:extLst>
              <a:ext uri="{FF2B5EF4-FFF2-40B4-BE49-F238E27FC236}">
                <a16:creationId xmlns:a16="http://schemas.microsoft.com/office/drawing/2014/main" id="{886E9D95-D64D-4823-B310-5D2B9C7E5C03}"/>
              </a:ext>
            </a:extLst>
          </p:cNvPr>
          <p:cNvSpPr txBox="1"/>
          <p:nvPr/>
        </p:nvSpPr>
        <p:spPr>
          <a:xfrm flipH="1">
            <a:off x="2816352" y="2442530"/>
            <a:ext cx="1610650" cy="461665"/>
          </a:xfrm>
          <a:prstGeom prst="rect">
            <a:avLst/>
          </a:prstGeom>
          <a:noFill/>
        </p:spPr>
        <p:txBody>
          <a:bodyPr wrap="square" rtlCol="0">
            <a:spAutoFit/>
          </a:bodyPr>
          <a:lstStyle/>
          <a:p>
            <a:r>
              <a:rPr lang="en-US" altLang="zh-TW" sz="2400" b="1" dirty="0">
                <a:latin typeface="微软雅黑" panose="020B0503020204020204" pitchFamily="34" charset="-122"/>
                <a:ea typeface="微软雅黑" panose="020B0503020204020204" pitchFamily="34" charset="-122"/>
                <a:cs typeface="Times New Roman" panose="02020603050405020304" pitchFamily="18" charset="0"/>
              </a:rPr>
              <a:t>71%</a:t>
            </a:r>
            <a:endParaRPr lang="zh-TW"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向下箭號 11"/>
          <p:cNvSpPr/>
          <p:nvPr/>
        </p:nvSpPr>
        <p:spPr>
          <a:xfrm rot="2378128">
            <a:off x="3402059" y="2237824"/>
            <a:ext cx="178930" cy="2666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8053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179"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en-US" altLang="zh-CN" dirty="0" smtClean="0"/>
              <a:t>Inception</a:t>
            </a:r>
            <a:r>
              <a:rPr lang="zh-TW" altLang="en-US" dirty="0" smtClean="0"/>
              <a:t> </a:t>
            </a:r>
            <a:r>
              <a:rPr lang="en-US" altLang="zh-TW" dirty="0" smtClean="0"/>
              <a:t>(</a:t>
            </a:r>
            <a:r>
              <a:rPr lang="en-US" altLang="zh-TW" dirty="0" err="1" smtClean="0"/>
              <a:t>V</a:t>
            </a:r>
            <a:r>
              <a:rPr lang="en-US" altLang="zh-CN" dirty="0" err="1" smtClean="0"/>
              <a:t>3</a:t>
            </a:r>
            <a:r>
              <a:rPr lang="en-US" altLang="zh-TW" dirty="0" smtClean="0"/>
              <a:t>)</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pSp>
        <p:nvGrpSpPr>
          <p:cNvPr id="6" name="组合 5"/>
          <p:cNvGrpSpPr/>
          <p:nvPr/>
        </p:nvGrpSpPr>
        <p:grpSpPr>
          <a:xfrm>
            <a:off x="2533492" y="1503693"/>
            <a:ext cx="7283885" cy="4315570"/>
            <a:chOff x="2379138" y="1490046"/>
            <a:chExt cx="5564712" cy="3158154"/>
          </a:xfrm>
        </p:grpSpPr>
        <p:sp>
          <p:nvSpPr>
            <p:cNvPr id="7" name="圓角矩形 2"/>
            <p:cNvSpPr/>
            <p:nvPr/>
          </p:nvSpPr>
          <p:spPr>
            <a:xfrm>
              <a:off x="2379138" y="1490046"/>
              <a:ext cx="5564712" cy="3158154"/>
            </a:xfrm>
            <a:prstGeom prst="roundRect">
              <a:avLst>
                <a:gd name="adj" fmla="val 0"/>
              </a:avLst>
            </a:prstGeom>
            <a:solidFill>
              <a:srgbClr val="FCF5E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135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8" name="文字方塊 6"/>
            <p:cNvSpPr txBox="1"/>
            <p:nvPr/>
          </p:nvSpPr>
          <p:spPr>
            <a:xfrm>
              <a:off x="2888392" y="1655104"/>
              <a:ext cx="4610778" cy="2617950"/>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總訓練圖片</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:1500</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張</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權重約</a:t>
              </a:r>
              <a:r>
                <a:rPr lang="en-US" altLang="zh-TW"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8:2</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總共分為六類</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
              </a:r>
              <a:b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香蕉、高麗菜、番茄、茄子、洋蔥、蛋</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選用原因</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具備預訓練權重</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可以透過遷移學習的特徵汲取</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大量縮短訓練時間與資料量</a:t>
              </a:r>
              <a:endParaRPr lang="en-US" altLang="zh-TW"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梯度增長穩定</a:t>
              </a:r>
              <a:endParaRPr lang="en-US" altLang="zh-TW"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無需手動標籤資料</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，準確率非常高</a:t>
              </a:r>
              <a:endParaRPr lang="en-US" altLang="zh-TW"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11" name="圖片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0620" y="1733919"/>
            <a:ext cx="5314858" cy="3944570"/>
          </a:xfrm>
          <a:prstGeom prst="rect">
            <a:avLst/>
          </a:prstGeom>
        </p:spPr>
      </p:pic>
      <p:pic>
        <p:nvPicPr>
          <p:cNvPr id="12" name="圖片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75873" y="1729242"/>
            <a:ext cx="5254993" cy="3944570"/>
          </a:xfrm>
          <a:prstGeom prst="rect">
            <a:avLst/>
          </a:prstGeom>
        </p:spPr>
      </p:pic>
    </p:spTree>
    <p:extLst>
      <p:ext uri="{BB962C8B-B14F-4D97-AF65-F5344CB8AC3E}">
        <p14:creationId xmlns:p14="http://schemas.microsoft.com/office/powerpoint/2010/main" val="383335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203" name="think-cell 幻灯片" r:id="rId5" imgW="444" imgH="443" progId="TCLayout.ActiveDocument.1">
                  <p:embed/>
                </p:oleObj>
              </mc:Choice>
              <mc:Fallback>
                <p:oleObj name="think-cell 幻灯片" r:id="rId5" imgW="444" imgH="443" progId="TCLayout.ActiveDocument.1">
                  <p:embed/>
                  <p:pic>
                    <p:nvPicPr>
                      <p:cNvPr id="5" name="对象 4"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en-US" altLang="zh-CN" dirty="0" smtClean="0"/>
              <a:t>CNN-VGG16</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pSp>
        <p:nvGrpSpPr>
          <p:cNvPr id="6" name="组合 5"/>
          <p:cNvGrpSpPr/>
          <p:nvPr/>
        </p:nvGrpSpPr>
        <p:grpSpPr>
          <a:xfrm>
            <a:off x="1746709" y="1320405"/>
            <a:ext cx="8915194" cy="4874362"/>
            <a:chOff x="2379138" y="1458527"/>
            <a:chExt cx="5656365" cy="3261842"/>
          </a:xfrm>
        </p:grpSpPr>
        <p:sp>
          <p:nvSpPr>
            <p:cNvPr id="7" name="圓角矩形 2"/>
            <p:cNvSpPr/>
            <p:nvPr/>
          </p:nvSpPr>
          <p:spPr>
            <a:xfrm>
              <a:off x="2379138" y="1458527"/>
              <a:ext cx="5564712" cy="3158154"/>
            </a:xfrm>
            <a:prstGeom prst="roundRect">
              <a:avLst>
                <a:gd name="adj" fmla="val 0"/>
              </a:avLst>
            </a:prstGeom>
            <a:solidFill>
              <a:srgbClr val="FCF5E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135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8" name="文字方塊 6"/>
            <p:cNvSpPr txBox="1"/>
            <p:nvPr/>
          </p:nvSpPr>
          <p:spPr>
            <a:xfrm>
              <a:off x="2531204" y="1458527"/>
              <a:ext cx="5504299" cy="326184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總共圖片數</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:2861</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張</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權重</a:t>
              </a:r>
              <a:r>
                <a:rPr lang="en-US" altLang="zh-TW"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66:17:17</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訓練圖片數</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:1886</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張</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與驗證集權重約</a:t>
              </a:r>
              <a:r>
                <a:rPr lang="en-US" altLang="zh-TW"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8:2</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測試圖片</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:489</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張</a:t>
              </a:r>
              <a:endParaRPr lang="en-US" altLang="zh-TW"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驗證圖片</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:486</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張</a:t>
              </a:r>
              <a:endParaRPr lang="en-US" altLang="zh-TW"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總共分為六類</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
              </a:r>
              <a:b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香蕉、高麗菜、番茄、茄子、洋蔥、蛋</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選用原因</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相比一般圖片訓練，能得到</a:t>
              </a:r>
              <a:r>
                <a:rPr lang="zh-TW"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更高的準確率</a:t>
              </a:r>
              <a:endParaRPr lang="en-US" altLang="zh-TW"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訓練期間</a:t>
              </a:r>
              <a:r>
                <a:rPr lang="zh-TW"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有明顯</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過擬合狀況，梯度顯示</a:t>
              </a:r>
              <a:r>
                <a:rPr lang="zh-TW"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不正常</a:t>
              </a:r>
              <a:endParaRPr lang="en-US" altLang="zh-TW"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使用</a:t>
              </a:r>
              <a:r>
                <a:rPr lang="zh-TW"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資料擴增並調整參數後</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，精度有</a:t>
              </a:r>
              <a:r>
                <a:rPr lang="zh-TW"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提高</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但辨識仍不佳</a:t>
              </a:r>
              <a:endParaRPr lang="en-US" altLang="zh-TW"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9259125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227" name="think-cell 幻灯片" r:id="rId5" imgW="444" imgH="443" progId="TCLayout.ActiveDocument.1">
                  <p:embed/>
                </p:oleObj>
              </mc:Choice>
              <mc:Fallback>
                <p:oleObj name="think-cell 幻灯片" r:id="rId5" imgW="444" imgH="443" progId="TCLayout.ActiveDocument.1">
                  <p:embed/>
                  <p:pic>
                    <p:nvPicPr>
                      <p:cNvPr id="6" name="对象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en-US" altLang="zh-CN" dirty="0"/>
              <a:t>CNN-</a:t>
            </a:r>
            <a:r>
              <a:rPr lang="en-US" altLang="zh-CN" dirty="0" err="1"/>
              <a:t>VGG16</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pic>
        <p:nvPicPr>
          <p:cNvPr id="7" name="圖片 4"/>
          <p:cNvPicPr>
            <a:picLocks noChangeAspect="1"/>
          </p:cNvPicPr>
          <p:nvPr/>
        </p:nvPicPr>
        <p:blipFill>
          <a:blip r:embed="rId12"/>
          <a:stretch>
            <a:fillRect/>
          </a:stretch>
        </p:blipFill>
        <p:spPr>
          <a:xfrm>
            <a:off x="7875609" y="2123057"/>
            <a:ext cx="3857586" cy="3012138"/>
          </a:xfrm>
          <a:prstGeom prst="rect">
            <a:avLst/>
          </a:prstGeom>
        </p:spPr>
      </p:pic>
      <p:pic>
        <p:nvPicPr>
          <p:cNvPr id="9" name="圖片 5"/>
          <p:cNvPicPr>
            <a:picLocks noChangeAspect="1"/>
          </p:cNvPicPr>
          <p:nvPr/>
        </p:nvPicPr>
        <p:blipFill>
          <a:blip r:embed="rId13"/>
          <a:stretch>
            <a:fillRect/>
          </a:stretch>
        </p:blipFill>
        <p:spPr>
          <a:xfrm>
            <a:off x="4718996" y="2123057"/>
            <a:ext cx="3055743" cy="3034655"/>
          </a:xfrm>
          <a:prstGeom prst="rect">
            <a:avLst/>
          </a:prstGeom>
        </p:spPr>
      </p:pic>
      <p:pic>
        <p:nvPicPr>
          <p:cNvPr id="13" name="圖片 7"/>
          <p:cNvPicPr>
            <a:picLocks noChangeAspect="1"/>
          </p:cNvPicPr>
          <p:nvPr/>
        </p:nvPicPr>
        <p:blipFill>
          <a:blip r:embed="rId14"/>
          <a:stretch>
            <a:fillRect/>
          </a:stretch>
        </p:blipFill>
        <p:spPr>
          <a:xfrm>
            <a:off x="519763" y="2123057"/>
            <a:ext cx="3645758" cy="3012138"/>
          </a:xfrm>
          <a:prstGeom prst="rect">
            <a:avLst/>
          </a:prstGeom>
        </p:spPr>
      </p:pic>
      <p:sp>
        <p:nvSpPr>
          <p:cNvPr id="17" name="等腰三角形 16"/>
          <p:cNvSpPr/>
          <p:nvPr/>
        </p:nvSpPr>
        <p:spPr>
          <a:xfrm rot="5400000">
            <a:off x="3609128" y="3702700"/>
            <a:ext cx="1674275" cy="34372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橢圓 11"/>
          <p:cNvSpPr/>
          <p:nvPr/>
        </p:nvSpPr>
        <p:spPr>
          <a:xfrm>
            <a:off x="6357238" y="3640384"/>
            <a:ext cx="360000" cy="3600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9" name="橢圓 11"/>
          <p:cNvSpPr/>
          <p:nvPr/>
        </p:nvSpPr>
        <p:spPr>
          <a:xfrm>
            <a:off x="6357238" y="2112364"/>
            <a:ext cx="360000" cy="3600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0" name="橢圓 11"/>
          <p:cNvSpPr/>
          <p:nvPr/>
        </p:nvSpPr>
        <p:spPr>
          <a:xfrm>
            <a:off x="2630408" y="3603973"/>
            <a:ext cx="360000" cy="3600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1" name="橢圓 11"/>
          <p:cNvSpPr/>
          <p:nvPr/>
        </p:nvSpPr>
        <p:spPr>
          <a:xfrm>
            <a:off x="2630408" y="2053736"/>
            <a:ext cx="360000" cy="3600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2" name="矩形 21"/>
          <p:cNvSpPr/>
          <p:nvPr/>
        </p:nvSpPr>
        <p:spPr>
          <a:xfrm>
            <a:off x="519764" y="1323790"/>
            <a:ext cx="11213431" cy="442316"/>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软雅黑" panose="020B0503020204020204" pitchFamily="34" charset="-122"/>
                <a:ea typeface="微软雅黑" panose="020B0503020204020204" pitchFamily="34" charset="-122"/>
              </a:rPr>
              <a:t>資料擴</a:t>
            </a:r>
            <a:r>
              <a:rPr lang="zh-TW" altLang="en-US" b="1" dirty="0" smtClean="0">
                <a:latin typeface="微软雅黑" panose="020B0503020204020204" pitchFamily="34" charset="-122"/>
                <a:ea typeface="微软雅黑" panose="020B0503020204020204" pitchFamily="34" charset="-122"/>
              </a:rPr>
              <a:t>增</a:t>
            </a:r>
            <a:r>
              <a:rPr lang="zh-CN" altLang="en-US" b="1" dirty="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            </a:t>
            </a:r>
            <a:r>
              <a:rPr lang="zh-TW" altLang="en-US" b="1" dirty="0" smtClean="0">
                <a:latin typeface="微软雅黑" panose="020B0503020204020204" pitchFamily="34" charset="-122"/>
                <a:ea typeface="微软雅黑" panose="020B0503020204020204" pitchFamily="34" charset="-122"/>
              </a:rPr>
              <a:t>調整濾鏡參數</a:t>
            </a:r>
            <a:r>
              <a:rPr lang="en-US" altLang="zh-TW" b="1" dirty="0">
                <a:latin typeface="微软雅黑" panose="020B0503020204020204" pitchFamily="34" charset="-122"/>
                <a:ea typeface="微软雅黑" panose="020B0503020204020204" pitchFamily="34" charset="-122"/>
              </a:rPr>
              <a:t>32</a:t>
            </a:r>
            <a:r>
              <a:rPr lang="zh-TW" altLang="en-US" b="1" dirty="0">
                <a:latin typeface="微软雅黑" panose="020B0503020204020204" pitchFamily="34" charset="-122"/>
                <a:ea typeface="微软雅黑" panose="020B0503020204020204" pitchFamily="34" charset="-122"/>
              </a:rPr>
              <a:t>到</a:t>
            </a:r>
            <a:r>
              <a:rPr lang="en-US" altLang="zh-TW" b="1" dirty="0" smtClean="0">
                <a:latin typeface="微软雅黑" panose="020B0503020204020204" pitchFamily="34" charset="-122"/>
                <a:ea typeface="微软雅黑" panose="020B0503020204020204" pitchFamily="34" charset="-122"/>
              </a:rPr>
              <a:t>64</a:t>
            </a:r>
            <a:endParaRPr lang="en-US" altLang="zh-TW" b="1" dirty="0">
              <a:latin typeface="微软雅黑" panose="020B0503020204020204" pitchFamily="34" charset="-122"/>
              <a:ea typeface="微软雅黑" panose="020B0503020204020204" pitchFamily="34" charset="-122"/>
            </a:endParaRPr>
          </a:p>
        </p:txBody>
      </p:sp>
      <p:sp>
        <p:nvSpPr>
          <p:cNvPr id="5" name="向右箭號 4"/>
          <p:cNvSpPr/>
          <p:nvPr/>
        </p:nvSpPr>
        <p:spPr>
          <a:xfrm>
            <a:off x="5208534" y="1404129"/>
            <a:ext cx="644893" cy="281637"/>
          </a:xfrm>
          <a:prstGeom prst="rightArrow">
            <a:avLst/>
          </a:prstGeom>
          <a:solidFill>
            <a:schemeClr val="accent2">
              <a:lumMod val="75000"/>
            </a:schemeClr>
          </a:solidFill>
          <a:ln>
            <a:solidFill>
              <a:srgbClr val="B43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05595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6" name="对象 5"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5251" name="think-cell 幻灯片" r:id="rId5" imgW="444" imgH="443" progId="TCLayout.ActiveDocument.1">
                  <p:embed/>
                </p:oleObj>
              </mc:Choice>
              <mc:Fallback>
                <p:oleObj name="think-cell 幻灯片" r:id="rId5" imgW="444" imgH="443" progId="TCLayout.ActiveDocument.1">
                  <p:embed/>
                  <p:pic>
                    <p:nvPicPr>
                      <p:cNvPr id="6" name="对象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en-US" altLang="zh-CN" dirty="0"/>
              <a:t>CNN-</a:t>
            </a:r>
            <a:r>
              <a:rPr lang="en-US" altLang="zh-CN" dirty="0" err="1"/>
              <a:t>VGG16</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pic>
        <p:nvPicPr>
          <p:cNvPr id="7" name="圖片 4"/>
          <p:cNvPicPr>
            <a:picLocks noChangeAspect="1"/>
          </p:cNvPicPr>
          <p:nvPr/>
        </p:nvPicPr>
        <p:blipFill rotWithShape="1">
          <a:blip r:embed="rId12" cstate="print">
            <a:extLst>
              <a:ext uri="{28A0092B-C50C-407E-A947-70E740481C1C}">
                <a14:useLocalDpi xmlns:a14="http://schemas.microsoft.com/office/drawing/2010/main" val="0"/>
              </a:ext>
            </a:extLst>
          </a:blip>
          <a:srcRect r="6237"/>
          <a:stretch/>
        </p:blipFill>
        <p:spPr>
          <a:xfrm>
            <a:off x="8073306" y="1588168"/>
            <a:ext cx="3819868" cy="3445845"/>
          </a:xfrm>
          <a:prstGeom prst="rect">
            <a:avLst/>
          </a:prstGeom>
        </p:spPr>
      </p:pic>
      <p:pic>
        <p:nvPicPr>
          <p:cNvPr id="8" name="圖片 5"/>
          <p:cNvPicPr>
            <a:picLocks noChangeAspect="1"/>
          </p:cNvPicPr>
          <p:nvPr/>
        </p:nvPicPr>
        <p:blipFill rotWithShape="1">
          <a:blip r:embed="rId13" cstate="print">
            <a:extLst>
              <a:ext uri="{28A0092B-C50C-407E-A947-70E740481C1C}">
                <a14:useLocalDpi xmlns:a14="http://schemas.microsoft.com/office/drawing/2010/main" val="0"/>
              </a:ext>
            </a:extLst>
          </a:blip>
          <a:srcRect r="5071"/>
          <a:stretch/>
        </p:blipFill>
        <p:spPr>
          <a:xfrm>
            <a:off x="3974706" y="1588168"/>
            <a:ext cx="3959827" cy="3445845"/>
          </a:xfrm>
          <a:prstGeom prst="rect">
            <a:avLst/>
          </a:prstGeom>
        </p:spPr>
      </p:pic>
      <p:sp>
        <p:nvSpPr>
          <p:cNvPr id="9" name="橢圓 14"/>
          <p:cNvSpPr/>
          <p:nvPr/>
        </p:nvSpPr>
        <p:spPr>
          <a:xfrm>
            <a:off x="6817322" y="2130202"/>
            <a:ext cx="637177" cy="23655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1" name="橢圓 15"/>
          <p:cNvSpPr/>
          <p:nvPr/>
        </p:nvSpPr>
        <p:spPr>
          <a:xfrm>
            <a:off x="9967676" y="2216749"/>
            <a:ext cx="930000" cy="109622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grpSp>
        <p:nvGrpSpPr>
          <p:cNvPr id="13" name="组合 12"/>
          <p:cNvGrpSpPr/>
          <p:nvPr/>
        </p:nvGrpSpPr>
        <p:grpSpPr>
          <a:xfrm>
            <a:off x="240632" y="1466347"/>
            <a:ext cx="3833623" cy="3823023"/>
            <a:chOff x="2300918" y="1484753"/>
            <a:chExt cx="5933579" cy="3158155"/>
          </a:xfrm>
        </p:grpSpPr>
        <p:sp>
          <p:nvSpPr>
            <p:cNvPr id="14" name="圓角矩形 2"/>
            <p:cNvSpPr/>
            <p:nvPr/>
          </p:nvSpPr>
          <p:spPr>
            <a:xfrm>
              <a:off x="2300918" y="1484754"/>
              <a:ext cx="5564711" cy="3158154"/>
            </a:xfrm>
            <a:prstGeom prst="roundRect">
              <a:avLst>
                <a:gd name="adj" fmla="val 0"/>
              </a:avLst>
            </a:prstGeom>
            <a:solidFill>
              <a:srgbClr val="FCF5E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135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5" name="文字方塊 6"/>
            <p:cNvSpPr txBox="1"/>
            <p:nvPr/>
          </p:nvSpPr>
          <p:spPr>
            <a:xfrm>
              <a:off x="2632911" y="1484753"/>
              <a:ext cx="5601586" cy="3139996"/>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a:lnSpc>
                  <a:spcPct val="150000"/>
                </a:lnSpc>
                <a:spcAft>
                  <a:spcPts val="600"/>
                </a:spcAft>
                <a:buFont typeface="Arial" panose="020B0604020202020204" pitchFamily="34" charset="0"/>
                <a:buChar char="•"/>
              </a:pP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loss: 0.4581</a:t>
              </a:r>
              <a:b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TW" sz="1600" dirty="0" err="1">
                  <a:latin typeface="微软雅黑" panose="020B0503020204020204" pitchFamily="34" charset="-122"/>
                  <a:ea typeface="微软雅黑" panose="020B0503020204020204" pitchFamily="34" charset="-122"/>
                  <a:cs typeface="Times New Roman" panose="02020603050405020304" pitchFamily="18" charset="0"/>
                </a:rPr>
                <a:t>acc</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 0.8714</a:t>
              </a:r>
              <a:b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TW" sz="1600" dirty="0" err="1">
                  <a:latin typeface="微软雅黑" panose="020B0503020204020204" pitchFamily="34" charset="-122"/>
                  <a:ea typeface="微软雅黑" panose="020B0503020204020204" pitchFamily="34" charset="-122"/>
                  <a:cs typeface="Times New Roman" panose="02020603050405020304" pitchFamily="18" charset="0"/>
                </a:rPr>
                <a:t>val_loss</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 0.2722 </a:t>
              </a:r>
              <a:b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TW" sz="1600" dirty="0" err="1">
                  <a:latin typeface="微软雅黑" panose="020B0503020204020204" pitchFamily="34" charset="-122"/>
                  <a:ea typeface="微软雅黑" panose="020B0503020204020204" pitchFamily="34" charset="-122"/>
                  <a:cs typeface="Times New Roman" panose="02020603050405020304" pitchFamily="18" charset="0"/>
                </a:rPr>
                <a:t>val_acc</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 0.8992</a:t>
              </a:r>
            </a:p>
            <a:p>
              <a:pPr marL="257175" indent="-257175">
                <a:lnSpc>
                  <a:spcPct val="150000"/>
                </a:lnSpc>
                <a:spcAft>
                  <a:spcPts val="600"/>
                </a:spcAft>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第</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10</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回合開始</a:t>
              </a:r>
              <a:r>
                <a:rPr lang="zh-TW"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過</a:t>
              </a:r>
              <a:r>
                <a:rPr lang="zh-TW" altLang="en-US" sz="16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擬</a:t>
              </a:r>
              <a:r>
                <a:rPr lang="zh-TW"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合</a:t>
              </a:r>
              <a:endParaRPr lang="en-US" altLang="zh-TW"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nSpc>
                  <a:spcPct val="150000"/>
                </a:lnSpc>
                <a:spcAft>
                  <a:spcPts val="600"/>
                </a:spcAft>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梯度</a:t>
              </a:r>
              <a:r>
                <a:rPr lang="zh-TW"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不穩定</a:t>
              </a:r>
              <a:endParaRPr lang="en-US" altLang="zh-TW"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nSpc>
                  <a:spcPct val="150000"/>
                </a:lnSpc>
                <a:spcAft>
                  <a:spcPts val="600"/>
                </a:spcAft>
                <a:buFont typeface="Arial" panose="020B0604020202020204" pitchFamily="34" charset="0"/>
                <a:buChar char="•"/>
              </a:pP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LOSS</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值偏低</a:t>
              </a:r>
              <a:endParaRPr lang="en-US" altLang="zh-TW" sz="16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nSpc>
                  <a:spcPct val="150000"/>
                </a:lnSpc>
                <a:spcAft>
                  <a:spcPts val="600"/>
                </a:spcAft>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準確率也維持在</a:t>
              </a:r>
              <a:r>
                <a:rPr lang="en-US" altLang="zh-TW"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85~90</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之間</a:t>
              </a:r>
              <a:endParaRPr lang="en-US" altLang="zh-TW" sz="16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nSpc>
                  <a:spcPct val="150000"/>
                </a:lnSpc>
                <a:spcAft>
                  <a:spcPts val="600"/>
                </a:spcAft>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模型</a:t>
              </a:r>
              <a:r>
                <a:rPr lang="zh-TW"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丟入測試</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，辨別</a:t>
              </a:r>
              <a:r>
                <a:rPr lang="zh-TW"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失敗</a:t>
              </a:r>
              <a:endParaRPr lang="en-US" altLang="zh-TW"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18972871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7" name="对象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275" name="think-cell 幻灯片" r:id="rId5" imgW="444" imgH="443" progId="TCLayout.ActiveDocument.1">
                  <p:embed/>
                </p:oleObj>
              </mc:Choice>
              <mc:Fallback>
                <p:oleObj name="think-cell 幻灯片" r:id="rId5" imgW="444" imgH="443" progId="TCLayout.ActiveDocument.1">
                  <p:embed/>
                  <p:pic>
                    <p:nvPicPr>
                      <p:cNvPr id="7" name="对象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en-US" altLang="zh-CN" dirty="0" smtClean="0"/>
              <a:t>KNN-</a:t>
            </a:r>
            <a:r>
              <a:rPr lang="en-US" altLang="zh-CN" dirty="0" err="1" smtClean="0"/>
              <a:t>sklearn</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pSp>
        <p:nvGrpSpPr>
          <p:cNvPr id="8" name="组合 7"/>
          <p:cNvGrpSpPr/>
          <p:nvPr/>
        </p:nvGrpSpPr>
        <p:grpSpPr>
          <a:xfrm>
            <a:off x="1746709" y="1251285"/>
            <a:ext cx="8653110" cy="6106674"/>
            <a:chOff x="2379138" y="1490046"/>
            <a:chExt cx="5313530" cy="4529981"/>
          </a:xfrm>
        </p:grpSpPr>
        <p:sp>
          <p:nvSpPr>
            <p:cNvPr id="9" name="圓角矩形 2"/>
            <p:cNvSpPr/>
            <p:nvPr/>
          </p:nvSpPr>
          <p:spPr>
            <a:xfrm>
              <a:off x="2379138" y="1490046"/>
              <a:ext cx="5313530" cy="3572169"/>
            </a:xfrm>
            <a:prstGeom prst="roundRect">
              <a:avLst>
                <a:gd name="adj" fmla="val 0"/>
              </a:avLst>
            </a:prstGeom>
            <a:solidFill>
              <a:srgbClr val="FCF5E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135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0" name="文字方塊 6"/>
            <p:cNvSpPr txBox="1"/>
            <p:nvPr/>
          </p:nvSpPr>
          <p:spPr>
            <a:xfrm>
              <a:off x="2520990" y="1556543"/>
              <a:ext cx="4432868" cy="446348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總訓練圖片</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:1886</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張</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權重約</a:t>
              </a:r>
              <a:r>
                <a:rPr lang="en-US" altLang="zh-TW"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8:2</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總共分為六類</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
              </a:r>
              <a:b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香蕉、高麗菜、番茄、茄子、洋蔥、蛋</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選用原因</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訓練速度</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快</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、辨識效果</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相較</a:t>
              </a:r>
              <a:r>
                <a:rPr lang="en-US" altLang="zh-TW"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vgg16</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好</a:t>
              </a:r>
              <a:endParaRPr lang="en-US" altLang="zh-TW"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訓練期間</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無明顯</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過擬合狀況</a:t>
              </a:r>
              <a:endParaRPr lang="en-US" altLang="zh-TW"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使用少量圖片，</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不使用</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資料擴增，梯度下降</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正常</a:t>
              </a:r>
              <a:r>
                <a:rPr lang="en-US" altLang="zh-TW"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r>
              <a:br>
                <a:rPr lang="en-US" altLang="zh-TW"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b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手動分群完成，準確率</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提高</a:t>
              </a: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，辨識效果</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佳</a:t>
              </a:r>
              <a:endParaRPr lang="en-US" altLang="zh-TW"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可以明確分群化</a:t>
              </a:r>
              <a:endParaRPr lang="en-US" altLang="zh-TW"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zh-TW" altLang="en-US" sz="2000" dirty="0">
                  <a:latin typeface="微软雅黑" panose="020B0503020204020204" pitchFamily="34" charset="-122"/>
                  <a:ea typeface="微软雅黑" panose="020B0503020204020204" pitchFamily="34" charset="-122"/>
                  <a:cs typeface="Times New Roman" panose="02020603050405020304" pitchFamily="18" charset="0"/>
                </a:rPr>
                <a:t>遇到狀況</a:t>
              </a:r>
              <a:r>
                <a:rPr lang="en-US" altLang="zh-TW" sz="2000" dirty="0">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無</a:t>
              </a:r>
              <a:endParaRPr lang="en-US" altLang="zh-TW"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TW" sz="1600" dirty="0">
                <a:latin typeface="Times New Roman" panose="02020603050405020304" pitchFamily="18" charset="0"/>
                <a:cs typeface="Times New Roman" panose="02020603050405020304" pitchFamily="18" charset="0"/>
              </a:endParaRPr>
            </a:p>
            <a:p>
              <a:endParaRPr lang="en-US" altLang="zh-TW" sz="1600" dirty="0">
                <a:latin typeface="Times New Roman" panose="02020603050405020304" pitchFamily="18" charset="0"/>
                <a:cs typeface="Times New Roman" panose="02020603050405020304" pitchFamily="18" charset="0"/>
              </a:endParaRPr>
            </a:p>
            <a:p>
              <a:endParaRPr lang="en-US" altLang="zh-TW" sz="1600" dirty="0">
                <a:latin typeface="Times New Roman" panose="02020603050405020304" pitchFamily="18" charset="0"/>
                <a:cs typeface="Times New Roman" panose="02020603050405020304" pitchFamily="18" charset="0"/>
              </a:endParaRPr>
            </a:p>
            <a:p>
              <a:endParaRPr lang="en-US" altLang="zh-TW" sz="1600" dirty="0">
                <a:latin typeface="Times New Roman" panose="02020603050405020304" pitchFamily="18" charset="0"/>
                <a:cs typeface="Times New Roman" panose="02020603050405020304" pitchFamily="18" charset="0"/>
              </a:endParaRPr>
            </a:p>
            <a:p>
              <a:endParaRPr lang="zh-TW" altLang="en-US"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241736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4" name="对象 1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7299" name="think-cell 幻灯片" r:id="rId5" imgW="444" imgH="443" progId="TCLayout.ActiveDocument.1">
                  <p:embed/>
                </p:oleObj>
              </mc:Choice>
              <mc:Fallback>
                <p:oleObj name="think-cell 幻灯片" r:id="rId5" imgW="444" imgH="443" progId="TCLayout.ActiveDocument.1">
                  <p:embed/>
                  <p:pic>
                    <p:nvPicPr>
                      <p:cNvPr id="14" name="对象 1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en-US" altLang="zh-CN" dirty="0" smtClean="0"/>
              <a:t>KNN-</a:t>
            </a:r>
            <a:r>
              <a:rPr lang="en-US" altLang="zh-CN" dirty="0" err="1" smtClean="0"/>
              <a:t>sklearn</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pSp>
        <p:nvGrpSpPr>
          <p:cNvPr id="5" name="群組 9"/>
          <p:cNvGrpSpPr/>
          <p:nvPr/>
        </p:nvGrpSpPr>
        <p:grpSpPr>
          <a:xfrm>
            <a:off x="6390341" y="1896176"/>
            <a:ext cx="5583486" cy="3599849"/>
            <a:chOff x="543109" y="3341845"/>
            <a:chExt cx="6622747" cy="2956076"/>
          </a:xfrm>
        </p:grpSpPr>
        <p:pic>
          <p:nvPicPr>
            <p:cNvPr id="6" name="圖片 5"/>
            <p:cNvPicPr>
              <a:picLocks noChangeAspect="1"/>
            </p:cNvPicPr>
            <p:nvPr/>
          </p:nvPicPr>
          <p:blipFill>
            <a:blip r:embed="rId12"/>
            <a:stretch>
              <a:fillRect/>
            </a:stretch>
          </p:blipFill>
          <p:spPr>
            <a:xfrm>
              <a:off x="543109" y="3341845"/>
              <a:ext cx="6622747" cy="2956076"/>
            </a:xfrm>
            <a:prstGeom prst="rect">
              <a:avLst/>
            </a:prstGeom>
          </p:spPr>
        </p:pic>
        <p:sp>
          <p:nvSpPr>
            <p:cNvPr id="7" name="橢圓 7"/>
            <p:cNvSpPr/>
            <p:nvPr/>
          </p:nvSpPr>
          <p:spPr>
            <a:xfrm>
              <a:off x="955093" y="3750736"/>
              <a:ext cx="5361709" cy="78271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grpSp>
      <p:grpSp>
        <p:nvGrpSpPr>
          <p:cNvPr id="8" name="群組 8"/>
          <p:cNvGrpSpPr/>
          <p:nvPr/>
        </p:nvGrpSpPr>
        <p:grpSpPr>
          <a:xfrm>
            <a:off x="529388" y="1896176"/>
            <a:ext cx="5124203" cy="3599849"/>
            <a:chOff x="6102713" y="962687"/>
            <a:chExt cx="5736361" cy="2902923"/>
          </a:xfrm>
        </p:grpSpPr>
        <p:pic>
          <p:nvPicPr>
            <p:cNvPr id="9" name="圖片 4"/>
            <p:cNvPicPr>
              <a:picLocks noChangeAspect="1"/>
            </p:cNvPicPr>
            <p:nvPr/>
          </p:nvPicPr>
          <p:blipFill>
            <a:blip r:embed="rId13"/>
            <a:stretch>
              <a:fillRect/>
            </a:stretch>
          </p:blipFill>
          <p:spPr>
            <a:xfrm>
              <a:off x="6102713" y="962687"/>
              <a:ext cx="5736361" cy="2902923"/>
            </a:xfrm>
            <a:prstGeom prst="rect">
              <a:avLst/>
            </a:prstGeom>
          </p:spPr>
        </p:pic>
        <p:sp>
          <p:nvSpPr>
            <p:cNvPr id="10" name="橢圓 6"/>
            <p:cNvSpPr/>
            <p:nvPr/>
          </p:nvSpPr>
          <p:spPr>
            <a:xfrm>
              <a:off x="7772400" y="1354974"/>
              <a:ext cx="881149" cy="29094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grpSp>
      <p:sp>
        <p:nvSpPr>
          <p:cNvPr id="11" name="等腰三角形 10"/>
          <p:cNvSpPr/>
          <p:nvPr/>
        </p:nvSpPr>
        <p:spPr>
          <a:xfrm rot="5400000">
            <a:off x="5184829" y="3280223"/>
            <a:ext cx="1674275" cy="34372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2385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323"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en-US" altLang="zh-CN" dirty="0"/>
              <a:t>KNN-</a:t>
            </a:r>
            <a:r>
              <a:rPr lang="en-US" altLang="zh-CN" dirty="0" err="1"/>
              <a:t>sklearn</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pic>
        <p:nvPicPr>
          <p:cNvPr id="7" name="圖片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64944" y="596393"/>
            <a:ext cx="3542711" cy="2706191"/>
          </a:xfrm>
          <a:prstGeom prst="rect">
            <a:avLst/>
          </a:prstGeom>
        </p:spPr>
      </p:pic>
      <p:pic>
        <p:nvPicPr>
          <p:cNvPr id="8" name="圖片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64944" y="3302584"/>
            <a:ext cx="3558964" cy="2657817"/>
          </a:xfrm>
          <a:prstGeom prst="rect">
            <a:avLst/>
          </a:prstGeom>
        </p:spPr>
      </p:pic>
      <p:graphicFrame>
        <p:nvGraphicFramePr>
          <p:cNvPr id="9" name="表格 8"/>
          <p:cNvGraphicFramePr>
            <a:graphicFrameLocks noGrp="1"/>
          </p:cNvGraphicFramePr>
          <p:nvPr>
            <p:extLst/>
          </p:nvPr>
        </p:nvGraphicFramePr>
        <p:xfrm>
          <a:off x="523496" y="1479250"/>
          <a:ext cx="5399145" cy="4277234"/>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3721325300"/>
                    </a:ext>
                  </a:extLst>
                </a:gridCol>
                <a:gridCol w="1126744">
                  <a:extLst>
                    <a:ext uri="{9D8B030D-6E8A-4147-A177-3AD203B41FA5}">
                      <a16:colId xmlns:a16="http://schemas.microsoft.com/office/drawing/2014/main" val="3555510786"/>
                    </a:ext>
                  </a:extLst>
                </a:gridCol>
                <a:gridCol w="744157">
                  <a:extLst>
                    <a:ext uri="{9D8B030D-6E8A-4147-A177-3AD203B41FA5}">
                      <a16:colId xmlns:a16="http://schemas.microsoft.com/office/drawing/2014/main" val="2740505944"/>
                    </a:ext>
                  </a:extLst>
                </a:gridCol>
                <a:gridCol w="936244">
                  <a:extLst>
                    <a:ext uri="{9D8B030D-6E8A-4147-A177-3AD203B41FA5}">
                      <a16:colId xmlns:a16="http://schemas.microsoft.com/office/drawing/2014/main" val="1842420579"/>
                    </a:ext>
                  </a:extLst>
                </a:gridCol>
                <a:gridCol w="972000">
                  <a:extLst>
                    <a:ext uri="{9D8B030D-6E8A-4147-A177-3AD203B41FA5}">
                      <a16:colId xmlns:a16="http://schemas.microsoft.com/office/drawing/2014/main" val="1973953192"/>
                    </a:ext>
                  </a:extLst>
                </a:gridCol>
              </a:tblGrid>
              <a:tr h="371948">
                <a:tc>
                  <a:txBody>
                    <a:bodyPr/>
                    <a:lstStyle/>
                    <a:p>
                      <a:pPr algn="ct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precision</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recall</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f1-core</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support</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extLst>
                  <a:ext uri="{0D108BD9-81ED-4DB2-BD59-A6C34878D82A}">
                    <a16:rowId xmlns:a16="http://schemas.microsoft.com/office/drawing/2014/main" val="857675804"/>
                  </a:ext>
                </a:extLst>
              </a:tr>
              <a:tr h="371948">
                <a:tc>
                  <a:txBody>
                    <a:bodyP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Banana</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0.90</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0.91</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0.90</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66</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4030944105"/>
                  </a:ext>
                </a:extLst>
              </a:tr>
              <a:tr h="371948">
                <a:tc>
                  <a:txBody>
                    <a:bodyP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Cabbage</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0.97</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0.88</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0.93</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77</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243154328"/>
                  </a:ext>
                </a:extLst>
              </a:tr>
              <a:tr h="371948">
                <a:tc>
                  <a:txBody>
                    <a:bodyP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Egg</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0.86</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0.90</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0.88</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86</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599786429"/>
                  </a:ext>
                </a:extLst>
              </a:tr>
              <a:tr h="371948">
                <a:tc>
                  <a:txBody>
                    <a:bodyP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Eggplant</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0.97</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0.90</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0.94</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81</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282018830"/>
                  </a:ext>
                </a:extLst>
              </a:tr>
              <a:tr h="371948">
                <a:tc>
                  <a:txBody>
                    <a:bodyP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Onion</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0.77</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0.93</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0.84</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67</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182691201"/>
                  </a:ext>
                </a:extLst>
              </a:tr>
              <a:tr h="371948">
                <a:tc>
                  <a:txBody>
                    <a:bodyP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Tomato</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0.99</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0.93</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0.96</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95</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218170757"/>
                  </a:ext>
                </a:extLst>
              </a:tr>
              <a:tr h="371948">
                <a:tc>
                  <a:txBody>
                    <a:bodyP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Accuracy</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0.91</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472</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584924562"/>
                  </a:ext>
                </a:extLst>
              </a:tr>
              <a:tr h="650825">
                <a:tc>
                  <a:txBody>
                    <a:bodyPr/>
                    <a:lstStyle/>
                    <a:p>
                      <a:pPr algn="ctr"/>
                      <a:r>
                        <a:rPr lang="en-US" altLang="zh-TW" sz="1600"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Marco </a:t>
                      </a:r>
                      <a:r>
                        <a:rPr lang="en-US" altLang="zh-TW" sz="1600" b="1" dirty="0" err="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Avg</a:t>
                      </a:r>
                      <a:endPar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0.91</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0.91</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0.91</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472</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726255197"/>
                  </a:ext>
                </a:extLst>
              </a:tr>
              <a:tr h="650825">
                <a:tc>
                  <a:txBody>
                    <a:bodyPr/>
                    <a:lstStyle/>
                    <a:p>
                      <a:pPr algn="ctr"/>
                      <a:r>
                        <a:rPr lang="en-US" altLang="zh-TW" sz="1600"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Weighted </a:t>
                      </a:r>
                      <a:r>
                        <a:rPr lang="en-US" altLang="zh-TW" sz="1600" b="1" dirty="0" err="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Avg</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0.91</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0.91</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0.91</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472</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265315414"/>
                  </a:ext>
                </a:extLst>
              </a:tr>
            </a:tbl>
          </a:graphicData>
        </a:graphic>
      </p:graphicFrame>
      <p:sp>
        <p:nvSpPr>
          <p:cNvPr id="10" name="矩形 9"/>
          <p:cNvSpPr/>
          <p:nvPr/>
        </p:nvSpPr>
        <p:spPr>
          <a:xfrm>
            <a:off x="2122187" y="4077086"/>
            <a:ext cx="3800454" cy="41220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sz="1350"/>
          </a:p>
        </p:txBody>
      </p:sp>
    </p:spTree>
    <p:extLst>
      <p:ext uri="{BB962C8B-B14F-4D97-AF65-F5344CB8AC3E}">
        <p14:creationId xmlns:p14="http://schemas.microsoft.com/office/powerpoint/2010/main" val="30197745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3"/>
            </p:custDataLst>
            <p:extLst>
              <p:ext uri="{D42A27DB-BD31-4B8C-83A1-F6EECF244321}">
                <p14:modId xmlns:p14="http://schemas.microsoft.com/office/powerpoint/2010/main" val="255095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152" name="think-cell 幻灯片" r:id="rId7" imgW="444" imgH="443" progId="TCLayout.ActiveDocument.1">
                  <p:embed/>
                </p:oleObj>
              </mc:Choice>
              <mc:Fallback>
                <p:oleObj name="think-cell 幻灯片" r:id="rId7" imgW="444" imgH="443" progId="TCLayout.ActiveDocument.1">
                  <p:embed/>
                  <p:pic>
                    <p:nvPicPr>
                      <p:cNvPr id="3" name="对象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smtClean="0"/>
              <a:t>產品環節</a:t>
            </a:r>
            <a:endParaRPr lang="zh-CN" altLang="en-US" dirty="0"/>
          </a:p>
        </p:txBody>
      </p:sp>
      <p:graphicFrame>
        <p:nvGraphicFramePr>
          <p:cNvPr id="12" name="內容版面配置區 5">
            <a:extLst>
              <a:ext uri="{FF2B5EF4-FFF2-40B4-BE49-F238E27FC236}">
                <a16:creationId xmlns:a16="http://schemas.microsoft.com/office/drawing/2014/main" id="{EDA791C2-00A8-4AC9-B2E3-01AC9757A38A}"/>
              </a:ext>
            </a:extLst>
          </p:cNvPr>
          <p:cNvGraphicFramePr>
            <a:graphicFrameLocks/>
          </p:cNvGraphicFramePr>
          <p:nvPr>
            <p:extLst>
              <p:ext uri="{D42A27DB-BD31-4B8C-83A1-F6EECF244321}">
                <p14:modId xmlns:p14="http://schemas.microsoft.com/office/powerpoint/2010/main" val="3396132482"/>
              </p:ext>
            </p:extLst>
          </p:nvPr>
        </p:nvGraphicFramePr>
        <p:xfrm>
          <a:off x="1952786" y="2092569"/>
          <a:ext cx="4054676" cy="30505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0499" name="Picture 19" descr="File:LINE logo.svg - Wikimedia Commons"/>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739071">
            <a:off x="9232467" y="2148970"/>
            <a:ext cx="743024" cy="743024"/>
          </a:xfrm>
          <a:prstGeom prst="rect">
            <a:avLst/>
          </a:prstGeom>
          <a:noFill/>
          <a:extLst>
            <a:ext uri="{909E8E84-426E-40DD-AFC4-6F175D3DCCD1}">
              <a14:hiddenFill xmlns:a14="http://schemas.microsoft.com/office/drawing/2010/main">
                <a:solidFill>
                  <a:srgbClr val="FFFFFF"/>
                </a:solidFill>
              </a14:hiddenFill>
            </a:ext>
          </a:extLst>
        </p:spPr>
      </p:pic>
      <p:sp>
        <p:nvSpPr>
          <p:cNvPr id="17" name="spatula_114949"/>
          <p:cNvSpPr>
            <a:spLocks noChangeAspect="1"/>
          </p:cNvSpPr>
          <p:nvPr/>
        </p:nvSpPr>
        <p:spPr bwMode="auto">
          <a:xfrm>
            <a:off x="7957517" y="3031058"/>
            <a:ext cx="1452218" cy="1936165"/>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0"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solidFill>
            <a:srgbClr val="5D6A6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Trebuchet MS" panose="020B0603020202020204"/>
              <a:ea typeface="华文新魏" panose="02010800040101010101" pitchFamily="2" charset="-122"/>
              <a:cs typeface="+mn-cs"/>
            </a:endParaRPr>
          </a:p>
        </p:txBody>
      </p:sp>
      <p:graphicFrame>
        <p:nvGraphicFramePr>
          <p:cNvPr id="9" name="資料庫圖表 8"/>
          <p:cNvGraphicFramePr/>
          <p:nvPr>
            <p:extLst>
              <p:ext uri="{D42A27DB-BD31-4B8C-83A1-F6EECF244321}">
                <p14:modId xmlns:p14="http://schemas.microsoft.com/office/powerpoint/2010/main" val="3348751154"/>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0"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劉俊毅</a:t>
            </a:r>
          </a:p>
        </p:txBody>
      </p:sp>
    </p:spTree>
    <p:custDataLst>
      <p:tags r:id="rId2"/>
    </p:custDataLst>
    <p:extLst>
      <p:ext uri="{BB962C8B-B14F-4D97-AF65-F5344CB8AC3E}">
        <p14:creationId xmlns:p14="http://schemas.microsoft.com/office/powerpoint/2010/main" val="1427326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9347"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en-US" altLang="zh-CN" dirty="0"/>
              <a:t>KNN-</a:t>
            </a:r>
            <a:r>
              <a:rPr lang="en-US" altLang="zh-CN" dirty="0" err="1"/>
              <a:t>sklearn</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pSp>
        <p:nvGrpSpPr>
          <p:cNvPr id="13" name="组合 12"/>
          <p:cNvGrpSpPr/>
          <p:nvPr/>
        </p:nvGrpSpPr>
        <p:grpSpPr>
          <a:xfrm>
            <a:off x="452374" y="1751798"/>
            <a:ext cx="3416874" cy="3994484"/>
            <a:chOff x="2266883" y="1490046"/>
            <a:chExt cx="5691660" cy="3894466"/>
          </a:xfrm>
        </p:grpSpPr>
        <p:sp>
          <p:nvSpPr>
            <p:cNvPr id="14" name="圓角矩形 2"/>
            <p:cNvSpPr/>
            <p:nvPr/>
          </p:nvSpPr>
          <p:spPr>
            <a:xfrm>
              <a:off x="2266883" y="1490046"/>
              <a:ext cx="5676968" cy="3894466"/>
            </a:xfrm>
            <a:prstGeom prst="roundRect">
              <a:avLst>
                <a:gd name="adj" fmla="val 0"/>
              </a:avLst>
            </a:prstGeom>
            <a:solidFill>
              <a:srgbClr val="FCF5E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135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5" name="文字方塊 6"/>
            <p:cNvSpPr txBox="1"/>
            <p:nvPr/>
          </p:nvSpPr>
          <p:spPr>
            <a:xfrm>
              <a:off x="2454245" y="1537203"/>
              <a:ext cx="5504298" cy="3663481"/>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a:lnSpc>
                  <a:spcPct val="150000"/>
                </a:lnSpc>
                <a:spcAft>
                  <a:spcPts val="600"/>
                </a:spcAft>
                <a:buFont typeface="Arial" panose="020B0604020202020204" pitchFamily="34" charset="0"/>
                <a:buChar char="•"/>
              </a:pP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loss: 0.7266</a:t>
              </a:r>
              <a:b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TW" sz="1600" dirty="0" err="1">
                  <a:latin typeface="微软雅黑" panose="020B0503020204020204" pitchFamily="34" charset="-122"/>
                  <a:ea typeface="微软雅黑" panose="020B0503020204020204" pitchFamily="34" charset="-122"/>
                  <a:cs typeface="Times New Roman" panose="02020603050405020304" pitchFamily="18" charset="0"/>
                </a:rPr>
                <a:t>acc</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 0.9484</a:t>
              </a:r>
              <a:b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TW" sz="1600" dirty="0" err="1">
                  <a:latin typeface="微软雅黑" panose="020B0503020204020204" pitchFamily="34" charset="-122"/>
                  <a:ea typeface="微软雅黑" panose="020B0503020204020204" pitchFamily="34" charset="-122"/>
                  <a:cs typeface="Times New Roman" panose="02020603050405020304" pitchFamily="18" charset="0"/>
                </a:rPr>
                <a:t>val_loss</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 0.7763 </a:t>
              </a:r>
              <a:b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br>
              <a:r>
                <a:rPr lang="en-US" altLang="zh-TW" sz="1600" dirty="0" err="1">
                  <a:latin typeface="微软雅黑" panose="020B0503020204020204" pitchFamily="34" charset="-122"/>
                  <a:ea typeface="微软雅黑" panose="020B0503020204020204" pitchFamily="34" charset="-122"/>
                  <a:cs typeface="Times New Roman" panose="02020603050405020304" pitchFamily="18" charset="0"/>
                </a:rPr>
                <a:t>val_acc</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 0.9047</a:t>
              </a:r>
            </a:p>
            <a:p>
              <a:pPr marL="257175" indent="-257175">
                <a:lnSpc>
                  <a:spcPct val="150000"/>
                </a:lnSpc>
                <a:spcAft>
                  <a:spcPts val="600"/>
                </a:spcAft>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無過擬和</a:t>
              </a:r>
              <a:endParaRPr lang="en-US" altLang="zh-TW" sz="16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nSpc>
                  <a:spcPct val="150000"/>
                </a:lnSpc>
                <a:spcAft>
                  <a:spcPts val="600"/>
                </a:spcAft>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梯度</a:t>
              </a:r>
              <a:r>
                <a:rPr lang="zh-TW"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穩定</a:t>
              </a:r>
              <a:endParaRPr lang="en-US" altLang="zh-TW"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nSpc>
                  <a:spcPct val="150000"/>
                </a:lnSpc>
                <a:spcAft>
                  <a:spcPts val="600"/>
                </a:spcAft>
                <a:buFont typeface="Arial" panose="020B0604020202020204" pitchFamily="34" charset="0"/>
                <a:buChar char="•"/>
              </a:pP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LOSS</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值偏高</a:t>
              </a:r>
              <a:endParaRPr lang="en-US" altLang="zh-TW" sz="1600" dirty="0">
                <a:latin typeface="微软雅黑" panose="020B0503020204020204" pitchFamily="34" charset="-122"/>
                <a:ea typeface="微软雅黑" panose="020B0503020204020204" pitchFamily="34" charset="-122"/>
                <a:cs typeface="Times New Roman" panose="02020603050405020304" pitchFamily="18" charset="0"/>
              </a:endParaRPr>
            </a:p>
            <a:p>
              <a:pPr marL="257175" indent="-257175">
                <a:lnSpc>
                  <a:spcPct val="150000"/>
                </a:lnSpc>
                <a:spcAft>
                  <a:spcPts val="600"/>
                </a:spcAft>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準確率也維持在</a:t>
              </a:r>
              <a:r>
                <a:rPr lang="en-US" altLang="zh-TW"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90</a:t>
              </a:r>
            </a:p>
            <a:p>
              <a:pPr marL="257175" indent="-257175">
                <a:lnSpc>
                  <a:spcPct val="150000"/>
                </a:lnSpc>
                <a:spcAft>
                  <a:spcPts val="600"/>
                </a:spcAft>
                <a:buFont typeface="Arial" panose="020B0604020202020204" pitchFamily="34" charset="0"/>
                <a:buChar char="•"/>
              </a:pP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模型</a:t>
              </a:r>
              <a:r>
                <a:rPr lang="zh-TW"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丟入測試</a:t>
              </a: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，辨別</a:t>
              </a:r>
              <a:r>
                <a:rPr lang="zh-TW" altLang="en-US"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成功率高</a:t>
              </a:r>
              <a:endParaRPr lang="en-US" altLang="zh-TW" sz="16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17" name="圖片 5"/>
          <p:cNvPicPr>
            <a:picLocks noChangeAspect="1"/>
          </p:cNvPicPr>
          <p:nvPr/>
        </p:nvPicPr>
        <p:blipFill rotWithShape="1">
          <a:blip r:embed="rId13">
            <a:extLst>
              <a:ext uri="{28A0092B-C50C-407E-A947-70E740481C1C}">
                <a14:useLocalDpi xmlns:a14="http://schemas.microsoft.com/office/drawing/2010/main" val="0"/>
              </a:ext>
            </a:extLst>
          </a:blip>
          <a:srcRect r="5676"/>
          <a:stretch/>
        </p:blipFill>
        <p:spPr>
          <a:xfrm>
            <a:off x="3918050" y="1751798"/>
            <a:ext cx="4023684" cy="3994484"/>
          </a:xfrm>
          <a:prstGeom prst="rect">
            <a:avLst/>
          </a:prstGeom>
        </p:spPr>
      </p:pic>
      <p:pic>
        <p:nvPicPr>
          <p:cNvPr id="18" name="圖片 6"/>
          <p:cNvPicPr>
            <a:picLocks noChangeAspect="1"/>
          </p:cNvPicPr>
          <p:nvPr/>
        </p:nvPicPr>
        <p:blipFill rotWithShape="1">
          <a:blip r:embed="rId14">
            <a:extLst>
              <a:ext uri="{28A0092B-C50C-407E-A947-70E740481C1C}">
                <a14:useLocalDpi xmlns:a14="http://schemas.microsoft.com/office/drawing/2010/main" val="0"/>
              </a:ext>
            </a:extLst>
          </a:blip>
          <a:srcRect r="6017"/>
          <a:stretch/>
        </p:blipFill>
        <p:spPr>
          <a:xfrm>
            <a:off x="8060677" y="1751798"/>
            <a:ext cx="4100807" cy="3994484"/>
          </a:xfrm>
          <a:prstGeom prst="rect">
            <a:avLst/>
          </a:prstGeom>
        </p:spPr>
      </p:pic>
      <p:sp>
        <p:nvSpPr>
          <p:cNvPr id="19" name="向右箭號 8"/>
          <p:cNvSpPr/>
          <p:nvPr/>
        </p:nvSpPr>
        <p:spPr>
          <a:xfrm rot="6946201">
            <a:off x="5738375" y="3407756"/>
            <a:ext cx="664448" cy="420222"/>
          </a:xfrm>
          <a:prstGeom prst="rightArrow">
            <a:avLst/>
          </a:prstGeom>
          <a:solidFill>
            <a:srgbClr val="FF000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solidFill>
                <a:srgbClr val="FF0000"/>
              </a:solidFill>
            </a:endParaRPr>
          </a:p>
        </p:txBody>
      </p:sp>
      <p:sp>
        <p:nvSpPr>
          <p:cNvPr id="20" name="橢圓 8"/>
          <p:cNvSpPr/>
          <p:nvPr/>
        </p:nvSpPr>
        <p:spPr>
          <a:xfrm>
            <a:off x="8039338" y="2224698"/>
            <a:ext cx="656470" cy="23552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5660549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0371"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TW" altLang="en-US" dirty="0" smtClean="0"/>
              <a:t>智能冰箱</a:t>
            </a:r>
            <a:r>
              <a:rPr lang="zh-TW" altLang="en-US" dirty="0"/>
              <a:t>的模型選擇</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aphicFrame>
        <p:nvGraphicFramePr>
          <p:cNvPr id="11" name="表格 10"/>
          <p:cNvGraphicFramePr>
            <a:graphicFrameLocks noGrp="1"/>
          </p:cNvGraphicFramePr>
          <p:nvPr>
            <p:extLst>
              <p:ext uri="{D42A27DB-BD31-4B8C-83A1-F6EECF244321}">
                <p14:modId xmlns:p14="http://schemas.microsoft.com/office/powerpoint/2010/main" val="4226199967"/>
              </p:ext>
            </p:extLst>
          </p:nvPr>
        </p:nvGraphicFramePr>
        <p:xfrm>
          <a:off x="529390" y="1501537"/>
          <a:ext cx="4555319" cy="4138866"/>
        </p:xfrm>
        <a:graphic>
          <a:graphicData uri="http://schemas.openxmlformats.org/drawingml/2006/table">
            <a:tbl>
              <a:tblPr firstRow="1" bandRow="1">
                <a:tableStyleId>{5C22544A-7EE6-4342-B048-85BDC9FD1C3A}</a:tableStyleId>
              </a:tblPr>
              <a:tblGrid>
                <a:gridCol w="1466812">
                  <a:extLst>
                    <a:ext uri="{9D8B030D-6E8A-4147-A177-3AD203B41FA5}">
                      <a16:colId xmlns:a16="http://schemas.microsoft.com/office/drawing/2014/main" val="460757313"/>
                    </a:ext>
                  </a:extLst>
                </a:gridCol>
                <a:gridCol w="1506945">
                  <a:extLst>
                    <a:ext uri="{9D8B030D-6E8A-4147-A177-3AD203B41FA5}">
                      <a16:colId xmlns:a16="http://schemas.microsoft.com/office/drawing/2014/main" val="175832856"/>
                    </a:ext>
                  </a:extLst>
                </a:gridCol>
                <a:gridCol w="1581562">
                  <a:extLst>
                    <a:ext uri="{9D8B030D-6E8A-4147-A177-3AD203B41FA5}">
                      <a16:colId xmlns:a16="http://schemas.microsoft.com/office/drawing/2014/main" val="2301475897"/>
                    </a:ext>
                  </a:extLst>
                </a:gridCol>
              </a:tblGrid>
              <a:tr h="689811">
                <a:tc>
                  <a:txBody>
                    <a:bodyPr/>
                    <a:lstStyle/>
                    <a:p>
                      <a:pPr algn="ct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KNN-</a:t>
                      </a:r>
                      <a:r>
                        <a:rPr lang="en-US" altLang="zh-TW" sz="16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sklearn</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CNN-VGG16</a:t>
                      </a:r>
                      <a:endParaRPr lang="zh-TW" altLang="en-US"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extLst>
                  <a:ext uri="{0D108BD9-81ED-4DB2-BD59-A6C34878D82A}">
                    <a16:rowId xmlns:a16="http://schemas.microsoft.com/office/drawing/2014/main" val="324097598"/>
                  </a:ext>
                </a:extLst>
              </a:tr>
              <a:tr h="689811">
                <a:tc>
                  <a:txBody>
                    <a:bodyPr/>
                    <a:lstStyle/>
                    <a:p>
                      <a:pPr algn="ctr"/>
                      <a:r>
                        <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標籤套件</a:t>
                      </a: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圖</a:t>
                      </a: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V</a:t>
                      </a:r>
                      <a:endParaRPr lang="zh-TW"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783140682"/>
                  </a:ext>
                </a:extLst>
              </a:tr>
              <a:tr h="689811">
                <a:tc>
                  <a:txBody>
                    <a:bodyP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EPOCH</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2000</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15</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4119714804"/>
                  </a:ext>
                </a:extLst>
              </a:tr>
              <a:tr h="689811">
                <a:tc>
                  <a:txBody>
                    <a:bodyPr/>
                    <a:lstStyle/>
                    <a:p>
                      <a:pPr algn="ctr"/>
                      <a:r>
                        <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耗費時間</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極短</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極長</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012105160"/>
                  </a:ext>
                </a:extLst>
              </a:tr>
              <a:tr h="689811">
                <a:tc>
                  <a:txBody>
                    <a:bodyPr/>
                    <a:lstStyle/>
                    <a:p>
                      <a:pPr algn="ctr"/>
                      <a:r>
                        <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辨識成功率</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V</a:t>
                      </a:r>
                      <a:endParaRPr lang="zh-TW"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087820438"/>
                  </a:ext>
                </a:extLst>
              </a:tr>
              <a:tr h="689811">
                <a:tc>
                  <a:txBody>
                    <a:bodyPr/>
                    <a:lstStyle/>
                    <a:p>
                      <a:pPr algn="ctr"/>
                      <a:r>
                        <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最終選用</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V</a:t>
                      </a:r>
                      <a:endParaRPr lang="zh-TW"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X</a:t>
                      </a:r>
                      <a:endParaRPr lang="zh-TW"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39019933"/>
                  </a:ext>
                </a:extLst>
              </a:tr>
            </a:tbl>
          </a:graphicData>
        </a:graphic>
      </p:graphicFrame>
      <p:grpSp>
        <p:nvGrpSpPr>
          <p:cNvPr id="14" name="群組 11"/>
          <p:cNvGrpSpPr/>
          <p:nvPr/>
        </p:nvGrpSpPr>
        <p:grpSpPr>
          <a:xfrm>
            <a:off x="5217973" y="1503887"/>
            <a:ext cx="2886480" cy="1924181"/>
            <a:chOff x="3466790" y="3815670"/>
            <a:chExt cx="3848639" cy="1314633"/>
          </a:xfrm>
        </p:grpSpPr>
        <p:grpSp>
          <p:nvGrpSpPr>
            <p:cNvPr id="15" name="群組 8"/>
            <p:cNvGrpSpPr/>
            <p:nvPr/>
          </p:nvGrpSpPr>
          <p:grpSpPr>
            <a:xfrm>
              <a:off x="3466791" y="3815670"/>
              <a:ext cx="3848638" cy="1054590"/>
              <a:chOff x="3922298" y="3062353"/>
              <a:chExt cx="3848638" cy="1054590"/>
            </a:xfrm>
          </p:grpSpPr>
          <p:pic>
            <p:nvPicPr>
              <p:cNvPr id="17" name="圖片 6"/>
              <p:cNvPicPr>
                <a:picLocks noChangeAspect="1"/>
              </p:cNvPicPr>
              <p:nvPr/>
            </p:nvPicPr>
            <p:blipFill>
              <a:blip r:embed="rId13"/>
              <a:stretch>
                <a:fillRect/>
              </a:stretch>
            </p:blipFill>
            <p:spPr>
              <a:xfrm>
                <a:off x="3922298" y="3669206"/>
                <a:ext cx="3848637" cy="447737"/>
              </a:xfrm>
              <a:prstGeom prst="rect">
                <a:avLst/>
              </a:prstGeom>
            </p:spPr>
          </p:pic>
          <p:pic>
            <p:nvPicPr>
              <p:cNvPr id="18" name="圖片 7"/>
              <p:cNvPicPr>
                <a:picLocks noChangeAspect="1"/>
              </p:cNvPicPr>
              <p:nvPr/>
            </p:nvPicPr>
            <p:blipFill>
              <a:blip r:embed="rId14"/>
              <a:stretch>
                <a:fillRect/>
              </a:stretch>
            </p:blipFill>
            <p:spPr>
              <a:xfrm>
                <a:off x="3922299" y="3062353"/>
                <a:ext cx="3848637" cy="600159"/>
              </a:xfrm>
              <a:prstGeom prst="rect">
                <a:avLst/>
              </a:prstGeom>
            </p:spPr>
          </p:pic>
        </p:grpSp>
        <p:sp>
          <p:nvSpPr>
            <p:cNvPr id="16" name="文字方塊 10"/>
            <p:cNvSpPr txBox="1"/>
            <p:nvPr/>
          </p:nvSpPr>
          <p:spPr>
            <a:xfrm>
              <a:off x="3466790" y="4856941"/>
              <a:ext cx="1808108" cy="273362"/>
            </a:xfrm>
            <a:prstGeom prst="rect">
              <a:avLst/>
            </a:prstGeom>
            <a:noFill/>
          </p:spPr>
          <p:txBody>
            <a:bodyPr wrap="square" rtlCol="0">
              <a:spAutoFit/>
            </a:bodyPr>
            <a:lstStyle/>
            <a:p>
              <a:r>
                <a:rPr lang="zh-TW" altLang="en-US" sz="1000" dirty="0">
                  <a:latin typeface="微软雅黑" panose="020B0503020204020204" pitchFamily="34" charset="-122"/>
                  <a:ea typeface="微软雅黑" panose="020B0503020204020204" pitchFamily="34" charset="-122"/>
                </a:rPr>
                <a:t>註</a:t>
              </a:r>
              <a:r>
                <a:rPr lang="en-US" altLang="zh-TW" sz="1000" dirty="0">
                  <a:latin typeface="微软雅黑" panose="020B0503020204020204" pitchFamily="34" charset="-122"/>
                  <a:ea typeface="微软雅黑" panose="020B0503020204020204" pitchFamily="34" charset="-122"/>
                </a:rPr>
                <a:t>:</a:t>
              </a:r>
              <a:r>
                <a:rPr lang="en-US" altLang="zh-TW" sz="1000" dirty="0" err="1">
                  <a:latin typeface="微软雅黑" panose="020B0503020204020204" pitchFamily="34" charset="-122"/>
                  <a:ea typeface="微软雅黑" panose="020B0503020204020204" pitchFamily="34" charset="-122"/>
                </a:rPr>
                <a:t>Keras-sklearn</a:t>
              </a:r>
              <a:endParaRPr lang="zh-TW" altLang="en-US" sz="1000" dirty="0">
                <a:latin typeface="微软雅黑" panose="020B0503020204020204" pitchFamily="34" charset="-122"/>
                <a:ea typeface="微软雅黑" panose="020B0503020204020204" pitchFamily="34" charset="-122"/>
              </a:endParaRPr>
            </a:p>
            <a:p>
              <a:endParaRPr lang="zh-TW" altLang="en-US" sz="1000" dirty="0">
                <a:latin typeface="微软雅黑" panose="020B0503020204020204" pitchFamily="34" charset="-122"/>
                <a:ea typeface="微软雅黑" panose="020B0503020204020204" pitchFamily="34" charset="-122"/>
              </a:endParaRPr>
            </a:p>
          </p:txBody>
        </p:sp>
      </p:grpSp>
      <p:grpSp>
        <p:nvGrpSpPr>
          <p:cNvPr id="19" name="群組 18"/>
          <p:cNvGrpSpPr/>
          <p:nvPr/>
        </p:nvGrpSpPr>
        <p:grpSpPr>
          <a:xfrm>
            <a:off x="8172030" y="1501536"/>
            <a:ext cx="4019970" cy="2088687"/>
            <a:chOff x="6953247" y="3697567"/>
            <a:chExt cx="4885827" cy="1396702"/>
          </a:xfrm>
        </p:grpSpPr>
        <p:pic>
          <p:nvPicPr>
            <p:cNvPr id="20" name="圖片 12"/>
            <p:cNvPicPr>
              <a:picLocks noChangeAspect="1"/>
            </p:cNvPicPr>
            <p:nvPr/>
          </p:nvPicPr>
          <p:blipFill>
            <a:blip r:embed="rId15"/>
            <a:stretch>
              <a:fillRect/>
            </a:stretch>
          </p:blipFill>
          <p:spPr>
            <a:xfrm>
              <a:off x="6962503" y="3697567"/>
              <a:ext cx="4876571" cy="1032341"/>
            </a:xfrm>
            <a:prstGeom prst="rect">
              <a:avLst/>
            </a:prstGeom>
          </p:spPr>
        </p:pic>
        <p:sp>
          <p:nvSpPr>
            <p:cNvPr id="21" name="文字方塊 13"/>
            <p:cNvSpPr txBox="1"/>
            <p:nvPr/>
          </p:nvSpPr>
          <p:spPr>
            <a:xfrm>
              <a:off x="6953247" y="4765974"/>
              <a:ext cx="1155085" cy="328295"/>
            </a:xfrm>
            <a:prstGeom prst="rect">
              <a:avLst/>
            </a:prstGeom>
            <a:noFill/>
          </p:spPr>
          <p:txBody>
            <a:bodyPr wrap="square" rtlCol="0">
              <a:spAutoFit/>
            </a:bodyPr>
            <a:lstStyle/>
            <a:p>
              <a:r>
                <a:rPr lang="zh-TW" altLang="en-US" sz="1000" dirty="0">
                  <a:latin typeface="微软雅黑" panose="020B0503020204020204" pitchFamily="34" charset="-122"/>
                  <a:ea typeface="微软雅黑" panose="020B0503020204020204" pitchFamily="34" charset="-122"/>
                </a:rPr>
                <a:t>註</a:t>
              </a:r>
              <a:r>
                <a:rPr lang="en-US" altLang="zh-TW" sz="1000" dirty="0">
                  <a:latin typeface="微软雅黑" panose="020B0503020204020204" pitchFamily="34" charset="-122"/>
                  <a:ea typeface="微软雅黑" panose="020B0503020204020204" pitchFamily="34" charset="-122"/>
                </a:rPr>
                <a:t>:VGG16</a:t>
              </a:r>
              <a:endParaRPr lang="zh-TW" altLang="en-US" sz="1000" dirty="0">
                <a:latin typeface="微软雅黑" panose="020B0503020204020204" pitchFamily="34" charset="-122"/>
                <a:ea typeface="微软雅黑" panose="020B0503020204020204" pitchFamily="34" charset="-122"/>
              </a:endParaRPr>
            </a:p>
          </p:txBody>
        </p:sp>
      </p:grpSp>
      <p:grpSp>
        <p:nvGrpSpPr>
          <p:cNvPr id="23" name="群組 17"/>
          <p:cNvGrpSpPr/>
          <p:nvPr/>
        </p:nvGrpSpPr>
        <p:grpSpPr>
          <a:xfrm>
            <a:off x="5245461" y="3821541"/>
            <a:ext cx="6611544" cy="1710382"/>
            <a:chOff x="3084406" y="5133726"/>
            <a:chExt cx="6373114" cy="1362265"/>
          </a:xfrm>
        </p:grpSpPr>
        <p:pic>
          <p:nvPicPr>
            <p:cNvPr id="25" name="圖片 15"/>
            <p:cNvPicPr>
              <a:picLocks noChangeAspect="1"/>
            </p:cNvPicPr>
            <p:nvPr/>
          </p:nvPicPr>
          <p:blipFill>
            <a:blip r:embed="rId16"/>
            <a:stretch>
              <a:fillRect/>
            </a:stretch>
          </p:blipFill>
          <p:spPr>
            <a:xfrm>
              <a:off x="3084406" y="5133726"/>
              <a:ext cx="1579034" cy="704948"/>
            </a:xfrm>
            <a:prstGeom prst="rect">
              <a:avLst/>
            </a:prstGeom>
          </p:spPr>
        </p:pic>
        <p:pic>
          <p:nvPicPr>
            <p:cNvPr id="26" name="圖片 16"/>
            <p:cNvPicPr>
              <a:picLocks noChangeAspect="1"/>
            </p:cNvPicPr>
            <p:nvPr/>
          </p:nvPicPr>
          <p:blipFill>
            <a:blip r:embed="rId17"/>
            <a:stretch>
              <a:fillRect/>
            </a:stretch>
          </p:blipFill>
          <p:spPr>
            <a:xfrm>
              <a:off x="3084406" y="5838674"/>
              <a:ext cx="6373114" cy="657317"/>
            </a:xfrm>
            <a:prstGeom prst="rect">
              <a:avLst/>
            </a:prstGeom>
          </p:spPr>
        </p:pic>
      </p:grpSp>
      <p:sp>
        <p:nvSpPr>
          <p:cNvPr id="24" name="文字方塊 19"/>
          <p:cNvSpPr txBox="1"/>
          <p:nvPr/>
        </p:nvSpPr>
        <p:spPr>
          <a:xfrm>
            <a:off x="5159229" y="5539763"/>
            <a:ext cx="2121671" cy="246221"/>
          </a:xfrm>
          <a:prstGeom prst="rect">
            <a:avLst/>
          </a:prstGeom>
          <a:noFill/>
        </p:spPr>
        <p:txBody>
          <a:bodyPr wrap="square" rtlCol="0">
            <a:spAutoFit/>
          </a:bodyPr>
          <a:lstStyle/>
          <a:p>
            <a:r>
              <a:rPr lang="zh-TW" altLang="en-US" sz="1000" dirty="0">
                <a:latin typeface="微软雅黑" panose="020B0503020204020204" pitchFamily="34" charset="-122"/>
                <a:ea typeface="微软雅黑" panose="020B0503020204020204" pitchFamily="34" charset="-122"/>
              </a:rPr>
              <a:t>註</a:t>
            </a:r>
            <a:r>
              <a:rPr lang="en-US" altLang="zh-TW" sz="1000" dirty="0">
                <a:latin typeface="微软雅黑" panose="020B0503020204020204" pitchFamily="34" charset="-122"/>
                <a:ea typeface="微软雅黑" panose="020B0503020204020204" pitchFamily="34" charset="-122"/>
              </a:rPr>
              <a:t>:</a:t>
            </a:r>
            <a:r>
              <a:rPr lang="en-US" altLang="zh-TW" sz="1000" dirty="0" err="1">
                <a:latin typeface="微软雅黑" panose="020B0503020204020204" pitchFamily="34" charset="-122"/>
                <a:ea typeface="微软雅黑" panose="020B0503020204020204" pitchFamily="34" charset="-122"/>
              </a:rPr>
              <a:t>Keras-sklearn</a:t>
            </a:r>
            <a:endParaRPr lang="zh-TW" altLang="en-US" sz="1000" dirty="0">
              <a:latin typeface="微软雅黑" panose="020B0503020204020204" pitchFamily="34" charset="-122"/>
              <a:ea typeface="微软雅黑" panose="020B0503020204020204" pitchFamily="34" charset="-122"/>
            </a:endParaRPr>
          </a:p>
        </p:txBody>
      </p:sp>
      <p:sp>
        <p:nvSpPr>
          <p:cNvPr id="27" name="橢圓 23"/>
          <p:cNvSpPr/>
          <p:nvPr/>
        </p:nvSpPr>
        <p:spPr>
          <a:xfrm>
            <a:off x="5348458" y="1467570"/>
            <a:ext cx="1535111" cy="9147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8" name="橢圓 24"/>
          <p:cNvSpPr/>
          <p:nvPr/>
        </p:nvSpPr>
        <p:spPr>
          <a:xfrm>
            <a:off x="5159229" y="2631805"/>
            <a:ext cx="2730443" cy="40838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9" name="橢圓 23"/>
          <p:cNvSpPr/>
          <p:nvPr/>
        </p:nvSpPr>
        <p:spPr>
          <a:xfrm>
            <a:off x="7998594" y="2306924"/>
            <a:ext cx="1170911" cy="2872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30" name="橢圓 23"/>
          <p:cNvSpPr/>
          <p:nvPr/>
        </p:nvSpPr>
        <p:spPr>
          <a:xfrm>
            <a:off x="6120425" y="4375672"/>
            <a:ext cx="753518" cy="23668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36675577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10" name="对象 9"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9481" name="think-cell 幻灯片" r:id="rId7" imgW="444" imgH="443" progId="TCLayout.ActiveDocument.1">
                  <p:embed/>
                </p:oleObj>
              </mc:Choice>
              <mc:Fallback>
                <p:oleObj name="think-cell 幻灯片" r:id="rId7" imgW="444" imgH="443" progId="TCLayout.ActiveDocument.1">
                  <p:embed/>
                  <p:pic>
                    <p:nvPicPr>
                      <p:cNvPr id="10" name="对象 9"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normAutofit/>
          </a:bodyPr>
          <a:lstStyle/>
          <a:p>
            <a:r>
              <a:rPr lang="zh-TW" altLang="en-US" dirty="0"/>
              <a:t>主要模型實驗數</a:t>
            </a:r>
            <a:r>
              <a:rPr lang="zh-TW" altLang="en-US" dirty="0" smtClean="0"/>
              <a:t>據</a:t>
            </a:r>
            <a:endParaRPr lang="zh-CN"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aphicFrame>
        <p:nvGraphicFramePr>
          <p:cNvPr id="5" name="表格 4"/>
          <p:cNvGraphicFramePr>
            <a:graphicFrameLocks noGrp="1"/>
          </p:cNvGraphicFramePr>
          <p:nvPr>
            <p:extLst>
              <p:ext uri="{D42A27DB-BD31-4B8C-83A1-F6EECF244321}">
                <p14:modId xmlns:p14="http://schemas.microsoft.com/office/powerpoint/2010/main" val="4256221393"/>
              </p:ext>
            </p:extLst>
          </p:nvPr>
        </p:nvGraphicFramePr>
        <p:xfrm>
          <a:off x="1994892" y="1904999"/>
          <a:ext cx="8392716" cy="2921000"/>
        </p:xfrm>
        <a:graphic>
          <a:graphicData uri="http://schemas.openxmlformats.org/drawingml/2006/table">
            <a:tbl>
              <a:tblPr firstRow="1" bandRow="1">
                <a:tableStyleId>{ED083AE6-46FA-4A59-8FB0-9F97EB10719F}</a:tableStyleId>
              </a:tblPr>
              <a:tblGrid>
                <a:gridCol w="1339753">
                  <a:extLst>
                    <a:ext uri="{9D8B030D-6E8A-4147-A177-3AD203B41FA5}">
                      <a16:colId xmlns:a16="http://schemas.microsoft.com/office/drawing/2014/main" val="630526477"/>
                    </a:ext>
                  </a:extLst>
                </a:gridCol>
                <a:gridCol w="1460180">
                  <a:extLst>
                    <a:ext uri="{9D8B030D-6E8A-4147-A177-3AD203B41FA5}">
                      <a16:colId xmlns:a16="http://schemas.microsoft.com/office/drawing/2014/main" val="446450734"/>
                    </a:ext>
                  </a:extLst>
                </a:gridCol>
                <a:gridCol w="1813560">
                  <a:extLst>
                    <a:ext uri="{9D8B030D-6E8A-4147-A177-3AD203B41FA5}">
                      <a16:colId xmlns:a16="http://schemas.microsoft.com/office/drawing/2014/main" val="1247094985"/>
                    </a:ext>
                  </a:extLst>
                </a:gridCol>
                <a:gridCol w="1907223">
                  <a:extLst>
                    <a:ext uri="{9D8B030D-6E8A-4147-A177-3AD203B41FA5}">
                      <a16:colId xmlns:a16="http://schemas.microsoft.com/office/drawing/2014/main" val="2054742202"/>
                    </a:ext>
                  </a:extLst>
                </a:gridCol>
                <a:gridCol w="1872000">
                  <a:extLst>
                    <a:ext uri="{9D8B030D-6E8A-4147-A177-3AD203B41FA5}">
                      <a16:colId xmlns:a16="http://schemas.microsoft.com/office/drawing/2014/main" val="84938907"/>
                    </a:ext>
                  </a:extLst>
                </a:gridCol>
              </a:tblGrid>
              <a:tr h="584200">
                <a:tc>
                  <a:txBody>
                    <a:bodyPr/>
                    <a:lstStyle/>
                    <a:p>
                      <a:pPr algn="ct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YOLO (</a:t>
                      </a:r>
                      <a:r>
                        <a:rPr lang="en-US" altLang="zh-TW" sz="1800" dirty="0" err="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V4</a:t>
                      </a:r>
                      <a:r>
                        <a:rPr lang="en-US" altLang="zh-TW"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Inception (</a:t>
                      </a:r>
                      <a:r>
                        <a:rPr lang="en-US" altLang="zh-TW" sz="1800" dirty="0" err="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V3</a:t>
                      </a:r>
                      <a:r>
                        <a:rPr lang="en-US" altLang="zh-TW"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CNN (</a:t>
                      </a:r>
                      <a:r>
                        <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自主建模</a:t>
                      </a:r>
                      <a:r>
                        <a:rPr lang="en-US" altLang="zh-TW"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KNN (</a:t>
                      </a:r>
                      <a:r>
                        <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自主建模</a:t>
                      </a:r>
                      <a:r>
                        <a:rPr lang="en-US" altLang="zh-TW"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extLst>
                  <a:ext uri="{0D108BD9-81ED-4DB2-BD59-A6C34878D82A}">
                    <a16:rowId xmlns:a16="http://schemas.microsoft.com/office/drawing/2014/main" val="755575643"/>
                  </a:ext>
                </a:extLst>
              </a:tr>
              <a:tr h="584200">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使用目標</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智能冰箱</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買菜助手</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智能冰箱</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智能冰箱</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482046012"/>
                  </a:ext>
                </a:extLst>
              </a:tr>
              <a:tr h="584200">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辨識效果</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0" kern="12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b="0" kern="1200" dirty="0">
                          <a:effectLst/>
                          <a:latin typeface="微软雅黑" panose="020B0503020204020204" pitchFamily="34" charset="-122"/>
                          <a:ea typeface="微软雅黑" panose="020B0503020204020204" pitchFamily="34" charset="-122"/>
                          <a:cs typeface="Times New Roman" panose="02020603050405020304" pitchFamily="18" charset="0"/>
                        </a:rPr>
                        <a:t>0.71</a:t>
                      </a:r>
                      <a:r>
                        <a:rPr lang="zh-TW" altLang="en-US" sz="1800" b="0" kern="1200" dirty="0">
                          <a:effectLst/>
                          <a:latin typeface="微软雅黑" panose="020B0503020204020204" pitchFamily="34" charset="-122"/>
                          <a:ea typeface="微软雅黑" panose="020B0503020204020204" pitchFamily="34" charset="-122"/>
                          <a:cs typeface="Times New Roman" panose="02020603050405020304" pitchFamily="18" charset="0"/>
                        </a:rPr>
                        <a:t> </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0.95</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 </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0.25</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0.90</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 </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50695694"/>
                  </a:ext>
                </a:extLst>
              </a:tr>
              <a:tr h="584200">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訓練效率</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2 h</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3.5</a:t>
                      </a:r>
                      <a:r>
                        <a:rPr lang="en-US" altLang="zh-TW" sz="1800" b="0" baseline="0" dirty="0">
                          <a:latin typeface="微软雅黑" panose="020B0503020204020204" pitchFamily="34" charset="-122"/>
                          <a:ea typeface="微软雅黑" panose="020B0503020204020204" pitchFamily="34" charset="-122"/>
                          <a:cs typeface="Times New Roman" panose="02020603050405020304" pitchFamily="18" charset="0"/>
                        </a:rPr>
                        <a:t> m</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12</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h</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5 m</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653630175"/>
                  </a:ext>
                </a:extLst>
              </a:tr>
              <a:tr h="584200">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優勢</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多標</a:t>
                      </a: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籤偵</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測</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自</a:t>
                      </a: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動標</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籤訓練</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自</a:t>
                      </a: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動標</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籤訓練</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手</a:t>
                      </a:r>
                      <a:r>
                        <a:rPr lang="zh-TW" altLang="en-US" sz="1800" b="0" dirty="0" smtClean="0">
                          <a:latin typeface="微软雅黑" panose="020B0503020204020204" pitchFamily="34" charset="-122"/>
                          <a:ea typeface="微软雅黑" panose="020B0503020204020204" pitchFamily="34" charset="-122"/>
                          <a:cs typeface="Times New Roman" panose="02020603050405020304" pitchFamily="18" charset="0"/>
                        </a:rPr>
                        <a:t>動分群</a:t>
                      </a: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訓練</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723926973"/>
                  </a:ext>
                </a:extLst>
              </a:tr>
            </a:tbl>
          </a:graphicData>
        </a:graphic>
      </p:graphicFrame>
      <p:sp>
        <p:nvSpPr>
          <p:cNvPr id="7" name="矩形 6"/>
          <p:cNvSpPr/>
          <p:nvPr/>
        </p:nvSpPr>
        <p:spPr>
          <a:xfrm>
            <a:off x="4787153" y="1904999"/>
            <a:ext cx="1819836" cy="292100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sz="1350"/>
          </a:p>
        </p:txBody>
      </p:sp>
      <p:sp>
        <p:nvSpPr>
          <p:cNvPr id="8" name="矩形 7"/>
          <p:cNvSpPr/>
          <p:nvPr/>
        </p:nvSpPr>
        <p:spPr>
          <a:xfrm>
            <a:off x="8490772" y="1904999"/>
            <a:ext cx="1896836" cy="2921000"/>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sz="1350"/>
          </a:p>
        </p:txBody>
      </p:sp>
    </p:spTree>
    <p:extLst>
      <p:ext uri="{BB962C8B-B14F-4D97-AF65-F5344CB8AC3E}">
        <p14:creationId xmlns:p14="http://schemas.microsoft.com/office/powerpoint/2010/main" val="40568263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1395"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TW" altLang="en-US" dirty="0"/>
              <a:t>模型實驗補充</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TW" altLang="en-US" sz="1600" dirty="0">
                <a:solidFill>
                  <a:prstClr val="black"/>
                </a:solidFill>
                <a:latin typeface="微软雅黑" panose="020B0503020204020204" pitchFamily="34" charset="-122"/>
                <a:ea typeface="微软雅黑" panose="020B0503020204020204" pitchFamily="34" charset="-122"/>
              </a:rPr>
              <a:t>陳睿濂</a:t>
            </a:r>
          </a:p>
        </p:txBody>
      </p:sp>
      <p:graphicFrame>
        <p:nvGraphicFramePr>
          <p:cNvPr id="11" name="表格 10"/>
          <p:cNvGraphicFramePr>
            <a:graphicFrameLocks noGrp="1"/>
          </p:cNvGraphicFramePr>
          <p:nvPr>
            <p:extLst>
              <p:ext uri="{D42A27DB-BD31-4B8C-83A1-F6EECF244321}">
                <p14:modId xmlns:p14="http://schemas.microsoft.com/office/powerpoint/2010/main" val="3738361800"/>
              </p:ext>
            </p:extLst>
          </p:nvPr>
        </p:nvGraphicFramePr>
        <p:xfrm>
          <a:off x="1857676" y="1787907"/>
          <a:ext cx="8689699" cy="3659920"/>
        </p:xfrm>
        <a:graphic>
          <a:graphicData uri="http://schemas.openxmlformats.org/drawingml/2006/table">
            <a:tbl>
              <a:tblPr firstRow="1" bandRow="1">
                <a:tableStyleId>{ED083AE6-46FA-4A59-8FB0-9F97EB10719F}</a:tableStyleId>
              </a:tblPr>
              <a:tblGrid>
                <a:gridCol w="1713347">
                  <a:extLst>
                    <a:ext uri="{9D8B030D-6E8A-4147-A177-3AD203B41FA5}">
                      <a16:colId xmlns:a16="http://schemas.microsoft.com/office/drawing/2014/main" val="1544387216"/>
                    </a:ext>
                  </a:extLst>
                </a:gridCol>
                <a:gridCol w="1828743">
                  <a:extLst>
                    <a:ext uri="{9D8B030D-6E8A-4147-A177-3AD203B41FA5}">
                      <a16:colId xmlns:a16="http://schemas.microsoft.com/office/drawing/2014/main" val="3951876358"/>
                    </a:ext>
                  </a:extLst>
                </a:gridCol>
                <a:gridCol w="2369343">
                  <a:extLst>
                    <a:ext uri="{9D8B030D-6E8A-4147-A177-3AD203B41FA5}">
                      <a16:colId xmlns:a16="http://schemas.microsoft.com/office/drawing/2014/main" val="1836330852"/>
                    </a:ext>
                  </a:extLst>
                </a:gridCol>
                <a:gridCol w="2778266">
                  <a:extLst>
                    <a:ext uri="{9D8B030D-6E8A-4147-A177-3AD203B41FA5}">
                      <a16:colId xmlns:a16="http://schemas.microsoft.com/office/drawing/2014/main" val="2365634442"/>
                    </a:ext>
                  </a:extLst>
                </a:gridCol>
              </a:tblGrid>
              <a:tr h="731984">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使用目標</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b="1"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Mobilenet</a:t>
                      </a:r>
                      <a:r>
                        <a:rPr lang="en-US" altLang="zh-TW"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endPar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kern="1200" dirty="0" err="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Xception</a:t>
                      </a:r>
                      <a:r>
                        <a:rPr lang="en-US" altLang="zh-TW" sz="1800" kern="12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Inception_resnetv2 </a:t>
                      </a:r>
                      <a:endParaRPr lang="zh-TW" altLang="en-US" sz="1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extLst>
                  <a:ext uri="{0D108BD9-81ED-4DB2-BD59-A6C34878D82A}">
                    <a16:rowId xmlns:a16="http://schemas.microsoft.com/office/drawing/2014/main" val="4130149423"/>
                  </a:ext>
                </a:extLst>
              </a:tr>
              <a:tr h="731984">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辨識效果</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kern="1200" dirty="0">
                          <a:effectLst/>
                          <a:latin typeface="微软雅黑" panose="020B0503020204020204" pitchFamily="34" charset="-122"/>
                          <a:ea typeface="微软雅黑" panose="020B0503020204020204" pitchFamily="34" charset="-122"/>
                          <a:cs typeface="Times New Roman" panose="02020603050405020304" pitchFamily="18" charset="0"/>
                        </a:rPr>
                        <a:t>買菜助手</a:t>
                      </a:r>
                      <a:endParaRPr lang="zh-TW" altLang="en-US" sz="1800" b="1"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kern="1200" dirty="0">
                          <a:effectLst/>
                          <a:latin typeface="微软雅黑" panose="020B0503020204020204" pitchFamily="34" charset="-122"/>
                          <a:ea typeface="微软雅黑" panose="020B0503020204020204" pitchFamily="34" charset="-122"/>
                          <a:cs typeface="Times New Roman" panose="02020603050405020304" pitchFamily="18" charset="0"/>
                        </a:rPr>
                        <a:t>買菜助手</a:t>
                      </a:r>
                      <a:endParaRPr lang="zh-TW" altLang="en-US" sz="1800" b="1"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800" kern="1200" dirty="0">
                          <a:effectLst/>
                          <a:latin typeface="微软雅黑" panose="020B0503020204020204" pitchFamily="34" charset="-122"/>
                          <a:ea typeface="微软雅黑" panose="020B0503020204020204" pitchFamily="34" charset="-122"/>
                          <a:cs typeface="Times New Roman" panose="02020603050405020304" pitchFamily="18" charset="0"/>
                        </a:rPr>
                        <a:t>買菜助手</a:t>
                      </a:r>
                      <a:endParaRPr lang="zh-TW" altLang="en-US" sz="1800" b="1"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569675818"/>
                  </a:ext>
                </a:extLst>
              </a:tr>
              <a:tr h="731984">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訓練效率</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30 s</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kern="1200" dirty="0">
                          <a:effectLst/>
                          <a:latin typeface="微软雅黑" panose="020B0503020204020204" pitchFamily="34" charset="-122"/>
                          <a:ea typeface="微软雅黑" panose="020B0503020204020204" pitchFamily="34" charset="-122"/>
                          <a:cs typeface="Times New Roman" panose="02020603050405020304" pitchFamily="18" charset="0"/>
                        </a:rPr>
                        <a:t>3 m</a:t>
                      </a:r>
                      <a:endParaRPr lang="zh-TW" altLang="en-US" sz="1800" b="1"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5 m</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264467406"/>
                  </a:ext>
                </a:extLst>
              </a:tr>
              <a:tr h="731984">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辨識效能</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0.85</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kern="1200" dirty="0">
                          <a:effectLst/>
                          <a:latin typeface="微软雅黑" panose="020B0503020204020204" pitchFamily="34" charset="-122"/>
                          <a:ea typeface="微软雅黑" panose="020B0503020204020204" pitchFamily="34" charset="-122"/>
                          <a:cs typeface="Times New Roman" panose="02020603050405020304" pitchFamily="18" charset="0"/>
                        </a:rPr>
                        <a:t>無</a:t>
                      </a:r>
                      <a:endParaRPr lang="en-US" altLang="zh-TW" sz="1800" kern="12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en-US" altLang="zh-TW" sz="1800" b="0" dirty="0">
                          <a:latin typeface="微软雅黑" panose="020B0503020204020204" pitchFamily="34" charset="-122"/>
                          <a:ea typeface="微软雅黑" panose="020B0503020204020204" pitchFamily="34" charset="-122"/>
                          <a:cs typeface="Times New Roman" panose="02020603050405020304" pitchFamily="18" charset="0"/>
                        </a:rPr>
                        <a:t>0.93</a:t>
                      </a:r>
                      <a:endParaRPr lang="zh-TW" altLang="en-US" sz="18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605397451"/>
                  </a:ext>
                </a:extLst>
              </a:tr>
              <a:tr h="731984">
                <a:tc>
                  <a:txBody>
                    <a:bodyPr/>
                    <a:lstStyle/>
                    <a:p>
                      <a:pPr algn="ctr"/>
                      <a:r>
                        <a:rPr lang="zh-TW" altLang="en-US" sz="1800" dirty="0">
                          <a:latin typeface="微软雅黑" panose="020B0503020204020204" pitchFamily="34" charset="-122"/>
                          <a:ea typeface="微软雅黑" panose="020B0503020204020204" pitchFamily="34" charset="-122"/>
                          <a:cs typeface="Times New Roman" panose="02020603050405020304" pitchFamily="18" charset="0"/>
                        </a:rPr>
                        <a:t>劣勢</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精度較低</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無預訓練權重可使用</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800" b="0" dirty="0">
                          <a:latin typeface="微软雅黑" panose="020B0503020204020204" pitchFamily="34" charset="-122"/>
                          <a:ea typeface="微软雅黑" panose="020B0503020204020204" pitchFamily="34" charset="-122"/>
                          <a:cs typeface="Times New Roman" panose="02020603050405020304" pitchFamily="18" charset="0"/>
                        </a:rPr>
                        <a:t>訓練時間較長</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424041762"/>
                  </a:ext>
                </a:extLst>
              </a:tr>
            </a:tbl>
          </a:graphicData>
        </a:graphic>
      </p:graphicFrame>
    </p:spTree>
    <p:extLst>
      <p:ext uri="{BB962C8B-B14F-4D97-AF65-F5344CB8AC3E}">
        <p14:creationId xmlns:p14="http://schemas.microsoft.com/office/powerpoint/2010/main" val="1198778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1995" name="think-cell 幻灯片" r:id="rId4" imgW="444" imgH="443" progId="TCLayout.ActiveDocument.1">
                  <p:embed/>
                </p:oleObj>
              </mc:Choice>
              <mc:Fallback>
                <p:oleObj name="think-cell 幻灯片" r:id="rId4" imgW="444" imgH="443" progId="TCLayout.ActiveDocument.1">
                  <p:embed/>
                  <p:pic>
                    <p:nvPicPr>
                      <p:cNvPr id="4" name="对象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矩形 6"/>
          <p:cNvSpPr/>
          <p:nvPr/>
        </p:nvSpPr>
        <p:spPr>
          <a:xfrm>
            <a:off x="-8138" y="0"/>
            <a:ext cx="12192000" cy="6858000"/>
          </a:xfrm>
          <a:prstGeom prst="rect">
            <a:avLst/>
          </a:prstGeom>
          <a:solidFill>
            <a:srgbClr val="FCF5E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75000"/>
                </a:schemeClr>
              </a:solidFill>
            </a:endParaRPr>
          </a:p>
        </p:txBody>
      </p:sp>
      <p:sp>
        <p:nvSpPr>
          <p:cNvPr id="8" name="Shape 124"/>
          <p:cNvSpPr/>
          <p:nvPr/>
        </p:nvSpPr>
        <p:spPr>
          <a:xfrm>
            <a:off x="781357" y="548541"/>
            <a:ext cx="1179811" cy="728405"/>
          </a:xfrm>
          <a:prstGeom prst="rect">
            <a:avLst/>
          </a:prstGeom>
          <a:ln w="12700">
            <a:miter lim="400000"/>
          </a:ln>
        </p:spPr>
        <p:txBody>
          <a:bodyPr wrap="none" lIns="25400" tIns="25400" rIns="25400" bIns="25400" anchor="ctr">
            <a:spAutoFit/>
          </a:bodyPr>
          <a:lstStyle>
            <a:lvl1pPr>
              <a:defRPr sz="7200" b="1">
                <a:solidFill>
                  <a:srgbClr val="FFFFFF"/>
                </a:solidFill>
                <a:latin typeface="Helvetica"/>
                <a:ea typeface="Helvetica"/>
                <a:cs typeface="Helvetica"/>
                <a:sym typeface="Helvetica"/>
              </a:defRPr>
            </a:lvl1pPr>
          </a:lstStyle>
          <a:p>
            <a:pPr lvl="0" algn="ctr" defTabSz="412750" hangingPunct="0">
              <a:defRPr/>
            </a:pPr>
            <a:r>
              <a:rPr lang="zh-TW" altLang="en-US" sz="4400" kern="0" dirty="0">
                <a:solidFill>
                  <a:schemeClr val="tx1"/>
                </a:solidFill>
                <a:latin typeface="微软雅黑" panose="020B0503020204020204" pitchFamily="34" charset="-122"/>
                <a:ea typeface="微软雅黑" panose="020B0503020204020204" pitchFamily="34" charset="-122"/>
              </a:rPr>
              <a:t>目錄</a:t>
            </a:r>
          </a:p>
        </p:txBody>
      </p:sp>
      <p:sp>
        <p:nvSpPr>
          <p:cNvPr id="9" name="Shape 125"/>
          <p:cNvSpPr/>
          <p:nvPr/>
        </p:nvSpPr>
        <p:spPr>
          <a:xfrm flipH="1" flipV="1">
            <a:off x="1371261" y="-774343"/>
            <a:ext cx="1" cy="1220662"/>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0" name="Shape 126"/>
          <p:cNvSpPr/>
          <p:nvPr/>
        </p:nvSpPr>
        <p:spPr>
          <a:xfrm flipV="1">
            <a:off x="1371261" y="1474415"/>
            <a:ext cx="1" cy="5400000"/>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3" name="文本框 12"/>
          <p:cNvSpPr txBox="1"/>
          <p:nvPr/>
        </p:nvSpPr>
        <p:spPr>
          <a:xfrm>
            <a:off x="2179463" y="1315642"/>
            <a:ext cx="6876047" cy="5304016"/>
          </a:xfrm>
          <a:prstGeom prst="rect">
            <a:avLst/>
          </a:prstGeom>
          <a:noFill/>
        </p:spPr>
        <p:txBody>
          <a:bodyPr wrap="square" rtlCol="0">
            <a:spAutoFit/>
          </a:bodyPr>
          <a:lstStyle/>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專題簡介</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資料爬取</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ETL</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資料庫</a:t>
            </a:r>
            <a:endParaRPr lang="en-US" altLang="zh-TW"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食譜推薦系統</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推薦系統建置</a:t>
            </a: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圖像辨識</a:t>
            </a:r>
            <a:endParaRPr lang="zh-TW" altLang="en-US"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en-US" altLang="zh-TW" sz="3200" b="1" dirty="0">
                <a:latin typeface="微软雅黑" panose="020B0503020204020204" pitchFamily="34" charset="-122"/>
                <a:ea typeface="微软雅黑" panose="020B0503020204020204" pitchFamily="34" charset="-122"/>
              </a:rPr>
              <a:t>IoT</a:t>
            </a:r>
            <a:r>
              <a:rPr lang="zh-CN" altLang="en-US" sz="3200" b="1" dirty="0">
                <a:latin typeface="微软雅黑" panose="020B0503020204020204" pitchFamily="34" charset="-122"/>
                <a:ea typeface="微软雅黑" panose="020B0503020204020204" pitchFamily="34" charset="-122"/>
              </a:rPr>
              <a:t> （報告人：蔡松烜）</a:t>
            </a:r>
            <a:endParaRPr lang="en-US" altLang="zh-TW" sz="3200" b="1" dirty="0">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Line Bot</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網頁視覺化</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未來展望</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7589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29452683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227"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TW" altLang="en-US" dirty="0"/>
              <a:t>智慧儲物功能</a:t>
            </a:r>
          </a:p>
        </p:txBody>
      </p:sp>
      <p:graphicFrame>
        <p:nvGraphicFramePr>
          <p:cNvPr id="3" name="資料庫圖表 8"/>
          <p:cNvGraphicFramePr/>
          <p:nvPr>
            <p:extLst>
              <p:ext uri="{D42A27DB-BD31-4B8C-83A1-F6EECF244321}">
                <p14:modId xmlns:p14="http://schemas.microsoft.com/office/powerpoint/2010/main" val="3638397418"/>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smtClean="0">
                <a:solidFill>
                  <a:prstClr val="black"/>
                </a:solidFill>
                <a:latin typeface="微软雅黑" panose="020B0503020204020204" pitchFamily="34" charset="-122"/>
                <a:ea typeface="微软雅黑" panose="020B0503020204020204" pitchFamily="34" charset="-122"/>
              </a:rPr>
              <a:t>蔡松烜</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7" name="Picture 19" descr="File:LINE logo.svg - Wikimedia Common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55368" y="2369980"/>
            <a:ext cx="2042877" cy="204287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6"/>
          <p:cNvPicPr>
            <a:picLocks noChangeAspect="1"/>
          </p:cNvPicPr>
          <p:nvPr/>
        </p:nvPicPr>
        <p:blipFill>
          <a:blip r:embed="rId14">
            <a:extLst>
              <a:ext uri="{BEBA8EAE-BF5A-486C-A8C5-ECC9F3942E4B}">
                <a14:imgProps xmlns:a14="http://schemas.microsoft.com/office/drawing/2010/main">
                  <a14:imgLayer r:embed="rId15">
                    <a14:imgEffect>
                      <a14:backgroundRemoval t="0" b="100000" l="0" r="97260"/>
                    </a14:imgEffect>
                  </a14:imgLayer>
                </a14:imgProps>
              </a:ext>
            </a:extLst>
          </a:blip>
          <a:stretch>
            <a:fillRect/>
          </a:stretch>
        </p:blipFill>
        <p:spPr>
          <a:xfrm>
            <a:off x="5457937" y="2337981"/>
            <a:ext cx="1619027" cy="2074876"/>
          </a:xfrm>
          <a:prstGeom prst="rect">
            <a:avLst/>
          </a:prstGeom>
        </p:spPr>
      </p:pic>
      <p:sp>
        <p:nvSpPr>
          <p:cNvPr id="12" name="向右箭號 12"/>
          <p:cNvSpPr/>
          <p:nvPr/>
        </p:nvSpPr>
        <p:spPr>
          <a:xfrm rot="10800000">
            <a:off x="4195665" y="3579760"/>
            <a:ext cx="764854" cy="447410"/>
          </a:xfrm>
          <a:prstGeom prst="rightArrow">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pic>
        <p:nvPicPr>
          <p:cNvPr id="14" name="Picture 32" descr="Pie Clipart Raspberry Pi Intro To Pi Raspberry Slice - Raspberry Pi 4 Icon  - Png Download (#5338998) - PinClipart">
            <a:extLst>
              <a:ext uri="{FF2B5EF4-FFF2-40B4-BE49-F238E27FC236}">
                <a16:creationId xmlns:a16="http://schemas.microsoft.com/office/drawing/2014/main" id="{75AE4F7F-5637-4CD9-897B-D0A747907569}"/>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backgroundRemoval t="7944" b="91121" l="9804" r="89916">
                        <a14:foregroundMark x1="25909" y1="82798" x2="25909" y2="82798"/>
                        <a14:foregroundMark x1="30682" y1="85255" x2="30682" y2="85255"/>
                        <a14:foregroundMark x1="36250" y1="83554" x2="36250" y2="83554"/>
                        <a14:foregroundMark x1="40795" y1="84688" x2="40795" y2="84688"/>
                        <a14:foregroundMark x1="46250" y1="82609" x2="46250" y2="82609"/>
                        <a14:foregroundMark x1="51364" y1="85255" x2="51364" y2="85255"/>
                        <a14:foregroundMark x1="56705" y1="83743" x2="56705" y2="83743"/>
                        <a14:foregroundMark x1="60682" y1="84310" x2="60682" y2="84310"/>
                        <a14:foregroundMark x1="63864" y1="86200" x2="63864" y2="86200"/>
                        <a14:foregroundMark x1="69091" y1="84310" x2="69091" y2="84310"/>
                        <a14:foregroundMark x1="74091" y1="84688" x2="74091" y2="84688"/>
                        <a14:foregroundMark x1="73977" y1="79962" x2="73977" y2="79962"/>
                        <a14:foregroundMark x1="40909" y1="9074" x2="40909" y2="9074"/>
                        <a14:foregroundMark x1="57273" y1="8696" x2="57273" y2="8696"/>
                        <a14:foregroundMark x1="42159" y1="8507" x2="42159" y2="8507"/>
                        <a14:foregroundMark x1="58409" y1="8318" x2="58409" y2="8318"/>
                        <a14:foregroundMark x1="53221" y1="82243" x2="53221" y2="82243"/>
                        <a14:foregroundMark x1="51261" y1="85047" x2="51261" y2="85047"/>
                        <a14:foregroundMark x1="50980" y1="85047" x2="50980" y2="85047"/>
                        <a14:foregroundMark x1="64426" y1="91121" x2="64426" y2="91121"/>
                        <a14:foregroundMark x1="54342" y1="83645" x2="54342" y2="83645"/>
                        <a14:foregroundMark x1="53221" y1="82243" x2="53221" y2="82243"/>
                        <a14:foregroundMark x1="53501" y1="81776" x2="52941" y2="81776"/>
                        <a14:foregroundMark x1="64146" y1="91121" x2="64146" y2="91121"/>
                        <a14:foregroundMark x1="64146" y1="91121" x2="65546" y2="91121"/>
                        <a14:foregroundMark x1="64706" y1="91121" x2="65826" y2="90654"/>
                        <a14:foregroundMark x1="54622" y1="83645" x2="54902" y2="84112"/>
                        <a14:foregroundMark x1="54342" y1="83178" x2="54622" y2="83645"/>
                        <a14:foregroundMark x1="54062" y1="82710" x2="54342" y2="83178"/>
                        <a14:foregroundMark x1="54062" y1="85514" x2="54062" y2="85514"/>
                        <a14:foregroundMark x1="54902" y1="84579" x2="54902" y2="84579"/>
                        <a14:foregroundMark x1="55182" y1="84112" x2="55182" y2="84112"/>
                        <a14:foregroundMark x1="54902" y1="83645" x2="55182" y2="84112"/>
                        <a14:foregroundMark x1="53908" y1="82313" x2="54622" y2="82710"/>
                        <a14:foregroundMark x1="53175" y1="82766" x2="52941" y2="82710"/>
                        <a14:foregroundMark x1="54902" y1="83178" x2="53688" y2="82888"/>
                        <a14:foregroundMark x1="52241" y1="83178" x2="52661" y2="82710"/>
                        <a14:foregroundMark x1="51821" y1="83645" x2="52241" y2="83178"/>
                        <a14:foregroundMark x1="54762" y1="84112" x2="55182" y2="85047"/>
                        <a14:foregroundMark x1="54342" y1="83178" x2="54762" y2="84112"/>
                        <a14:foregroundMark x1="52661" y1="82243" x2="52661" y2="82710"/>
                        <a14:foregroundMark x1="54342" y1="82710" x2="55462" y2="84112"/>
                        <a14:foregroundMark x1="53782" y1="82243" x2="52101" y2="83178"/>
                        <a14:backgroundMark x1="70341" y1="81853" x2="70341" y2="81853"/>
                        <a14:backgroundMark x1="48182" y1="85255" x2="48182" y2="85255"/>
                        <a14:backgroundMark x1="42614" y1="85066" x2="42614" y2="85066"/>
                        <a14:backgroundMark x1="27386" y1="82042" x2="27386" y2="82042"/>
                        <a14:backgroundMark x1="50700" y1="85514" x2="50700" y2="85514"/>
                        <a14:backgroundMark x1="32213" y1="85514" x2="32213" y2="85514"/>
                        <a14:backgroundMark x1="53501" y1="81308" x2="53501" y2="81308"/>
                        <a14:backgroundMark x1="54062" y1="81308" x2="54062" y2="81308"/>
                        <a14:backgroundMark x1="54622" y1="81776" x2="54622" y2="81776"/>
                        <a14:backgroundMark x1="53501" y1="87383" x2="53501" y2="87383"/>
                        <a14:backgroundMark x1="53221" y1="84112" x2="53221" y2="84112"/>
                      </a14:backgroundRemoval>
                    </a14:imgEffect>
                  </a14:imgLayer>
                </a14:imgProps>
              </a:ext>
              <a:ext uri="{28A0092B-C50C-407E-A947-70E740481C1C}">
                <a14:useLocalDpi xmlns:a14="http://schemas.microsoft.com/office/drawing/2010/main" val="0"/>
              </a:ext>
            </a:extLst>
          </a:blip>
          <a:srcRect/>
          <a:stretch>
            <a:fillRect/>
          </a:stretch>
        </p:blipFill>
        <p:spPr bwMode="auto">
          <a:xfrm>
            <a:off x="7881746" y="2374441"/>
            <a:ext cx="3633494" cy="2074876"/>
          </a:xfrm>
          <a:prstGeom prst="rect">
            <a:avLst/>
          </a:prstGeom>
          <a:noFill/>
          <a:extLst>
            <a:ext uri="{909E8E84-426E-40DD-AFC4-6F175D3DCCD1}">
              <a14:hiddenFill xmlns:a14="http://schemas.microsoft.com/office/drawing/2010/main">
                <a:solidFill>
                  <a:srgbClr val="FFFFFF"/>
                </a:solidFill>
              </a14:hiddenFill>
            </a:ext>
          </a:extLst>
        </p:spPr>
      </p:pic>
      <p:sp>
        <p:nvSpPr>
          <p:cNvPr id="15" name="向右箭號 12"/>
          <p:cNvSpPr/>
          <p:nvPr/>
        </p:nvSpPr>
        <p:spPr>
          <a:xfrm>
            <a:off x="4195664" y="2940173"/>
            <a:ext cx="764854" cy="447410"/>
          </a:xfrm>
          <a:prstGeom prst="rightArrow">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sp>
        <p:nvSpPr>
          <p:cNvPr id="16" name="向右箭號 12"/>
          <p:cNvSpPr/>
          <p:nvPr/>
        </p:nvSpPr>
        <p:spPr>
          <a:xfrm rot="10800000">
            <a:off x="7574383" y="3579760"/>
            <a:ext cx="764854" cy="447410"/>
          </a:xfrm>
          <a:prstGeom prst="rightArrow">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sp>
        <p:nvSpPr>
          <p:cNvPr id="17" name="向右箭號 12"/>
          <p:cNvSpPr/>
          <p:nvPr/>
        </p:nvSpPr>
        <p:spPr>
          <a:xfrm>
            <a:off x="7574382" y="2940173"/>
            <a:ext cx="764854" cy="447410"/>
          </a:xfrm>
          <a:prstGeom prst="rightArrow">
            <a:avLst/>
          </a:prstGeom>
          <a:solidFill>
            <a:schemeClr val="bg1">
              <a:lumMod val="6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26621892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ext uri="{D42A27DB-BD31-4B8C-83A1-F6EECF244321}">
                <p14:modId xmlns:p14="http://schemas.microsoft.com/office/powerpoint/2010/main" val="2760769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250" name="think-cell 幻灯片" r:id="rId7" imgW="444" imgH="443" progId="TCLayout.ActiveDocument.1">
                  <p:embed/>
                </p:oleObj>
              </mc:Choice>
              <mc:Fallback>
                <p:oleObj name="think-cell 幻灯片" r:id="rId7" imgW="444" imgH="443" progId="TCLayout.ActiveDocument.1">
                  <p:embed/>
                  <p:pic>
                    <p:nvPicPr>
                      <p:cNvPr id="5" name="对象 4"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TW" altLang="en-US" dirty="0"/>
              <a:t>單機板抉擇</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smtClean="0">
                <a:solidFill>
                  <a:prstClr val="black"/>
                </a:solidFill>
                <a:latin typeface="微软雅黑" panose="020B0503020204020204" pitchFamily="34" charset="-122"/>
                <a:ea typeface="微软雅黑" panose="020B0503020204020204" pitchFamily="34" charset="-122"/>
              </a:rPr>
              <a:t>蔡松烜</a:t>
            </a:r>
            <a:endParaRPr lang="zh-TW" altLang="en-US" sz="1600" dirty="0">
              <a:solidFill>
                <a:prstClr val="black"/>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603484838"/>
              </p:ext>
            </p:extLst>
          </p:nvPr>
        </p:nvGraphicFramePr>
        <p:xfrm>
          <a:off x="3092742" y="1863090"/>
          <a:ext cx="6874934" cy="3089908"/>
        </p:xfrm>
        <a:graphic>
          <a:graphicData uri="http://schemas.openxmlformats.org/drawingml/2006/table">
            <a:tbl>
              <a:tblPr firstRow="1" bandRow="1">
                <a:tableStyleId>{C4B1156A-380E-4F78-BDF5-A606A8083BF9}</a:tableStyleId>
              </a:tblPr>
              <a:tblGrid>
                <a:gridCol w="3437467">
                  <a:extLst>
                    <a:ext uri="{9D8B030D-6E8A-4147-A177-3AD203B41FA5}">
                      <a16:colId xmlns:a16="http://schemas.microsoft.com/office/drawing/2014/main" val="3467861031"/>
                    </a:ext>
                  </a:extLst>
                </a:gridCol>
                <a:gridCol w="3437467">
                  <a:extLst>
                    <a:ext uri="{9D8B030D-6E8A-4147-A177-3AD203B41FA5}">
                      <a16:colId xmlns:a16="http://schemas.microsoft.com/office/drawing/2014/main" val="1878779861"/>
                    </a:ext>
                  </a:extLst>
                </a:gridCol>
              </a:tblGrid>
              <a:tr h="503789">
                <a:tc>
                  <a:txBody>
                    <a:bodyPr/>
                    <a:lstStyle/>
                    <a:p>
                      <a:pPr algn="ctr"/>
                      <a:r>
                        <a:rPr lang="en-US" altLang="zh-TW" sz="1600" kern="12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Raspberry Pi</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en-US" altLang="zh-TW" sz="1600" kern="12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Arduino</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extLst>
                  <a:ext uri="{0D108BD9-81ED-4DB2-BD59-A6C34878D82A}">
                    <a16:rowId xmlns:a16="http://schemas.microsoft.com/office/drawing/2014/main" val="2456981537"/>
                  </a:ext>
                </a:extLst>
              </a:tr>
              <a:tr h="503789">
                <a:tc>
                  <a:txBody>
                    <a:bodyPr/>
                    <a:lstStyle/>
                    <a:p>
                      <a:pPr algn="ctr"/>
                      <a:r>
                        <a:rPr lang="zh-TW" altLang="en-US" sz="1600" kern="1200" dirty="0">
                          <a:effectLst/>
                          <a:latin typeface="微软雅黑" panose="020B0503020204020204" pitchFamily="34" charset="-122"/>
                          <a:ea typeface="微软雅黑" panose="020B0503020204020204" pitchFamily="34" charset="-122"/>
                          <a:cs typeface="Times New Roman" panose="02020603050405020304" pitchFamily="18" charset="0"/>
                        </a:rPr>
                        <a:t>有操作系統的微型計算機</a:t>
                      </a:r>
                      <a:endParaRPr lang="zh-TW" altLang="en-US" sz="16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600" kern="1200" dirty="0">
                          <a:effectLst/>
                          <a:latin typeface="微软雅黑" panose="020B0503020204020204" pitchFamily="34" charset="-122"/>
                          <a:ea typeface="微软雅黑" panose="020B0503020204020204" pitchFamily="34" charset="-122"/>
                          <a:cs typeface="Times New Roman" panose="02020603050405020304" pitchFamily="18" charset="0"/>
                        </a:rPr>
                        <a:t>一個計算機微控制器元件</a:t>
                      </a:r>
                      <a:endParaRPr lang="zh-TW" altLang="en-US" sz="16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521100400"/>
                  </a:ext>
                </a:extLst>
              </a:tr>
              <a:tr h="5709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kern="1200" dirty="0">
                          <a:effectLst/>
                          <a:latin typeface="微软雅黑" panose="020B0503020204020204" pitchFamily="34" charset="-122"/>
                          <a:ea typeface="微软雅黑" panose="020B0503020204020204" pitchFamily="34" charset="-122"/>
                          <a:cs typeface="Times New Roman" panose="02020603050405020304" pitchFamily="18" charset="0"/>
                        </a:rPr>
                        <a:t>多執行程序</a:t>
                      </a:r>
                      <a:endParaRPr lang="zh-TW" altLang="en-US" sz="16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600" kern="1200" dirty="0">
                          <a:effectLst/>
                          <a:latin typeface="微软雅黑" panose="020B0503020204020204" pitchFamily="34" charset="-122"/>
                          <a:ea typeface="微软雅黑" panose="020B0503020204020204" pitchFamily="34" charset="-122"/>
                          <a:cs typeface="Times New Roman" panose="02020603050405020304" pitchFamily="18" charset="0"/>
                        </a:rPr>
                        <a:t>單一執行程序</a:t>
                      </a:r>
                      <a:endParaRPr lang="zh-TW" altLang="en-US" sz="16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858949577"/>
                  </a:ext>
                </a:extLst>
              </a:tr>
              <a:tr h="503789">
                <a:tc>
                  <a:txBody>
                    <a:bodyPr/>
                    <a:lstStyle/>
                    <a:p>
                      <a:pPr algn="ctr"/>
                      <a:r>
                        <a:rPr lang="zh-TW" altLang="en-US" sz="1600" kern="1200" dirty="0">
                          <a:effectLst/>
                          <a:latin typeface="微软雅黑" panose="020B0503020204020204" pitchFamily="34" charset="-122"/>
                          <a:ea typeface="微软雅黑" panose="020B0503020204020204" pitchFamily="34" charset="-122"/>
                          <a:cs typeface="Times New Roman" panose="02020603050405020304" pitchFamily="18" charset="0"/>
                        </a:rPr>
                        <a:t>難以憑電池供電</a:t>
                      </a:r>
                      <a:endParaRPr lang="zh-TW" altLang="en-US" sz="16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600" kern="1200" dirty="0">
                          <a:effectLst/>
                          <a:latin typeface="微软雅黑" panose="020B0503020204020204" pitchFamily="34" charset="-122"/>
                          <a:ea typeface="微软雅黑" panose="020B0503020204020204" pitchFamily="34" charset="-122"/>
                          <a:cs typeface="Times New Roman" panose="02020603050405020304" pitchFamily="18" charset="0"/>
                        </a:rPr>
                        <a:t>可以使用電池供電</a:t>
                      </a:r>
                      <a:endParaRPr lang="zh-TW" altLang="en-US" sz="16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686029631"/>
                  </a:ext>
                </a:extLst>
              </a:tr>
              <a:tr h="503789">
                <a:tc>
                  <a:txBody>
                    <a:bodyPr/>
                    <a:lstStyle/>
                    <a:p>
                      <a:pPr algn="ct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傳感器需安裝特定套件</a:t>
                      </a:r>
                      <a:endParaRPr lang="zh-TW" altLang="en-US" sz="16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連接傳感器無需考量環境</a:t>
                      </a:r>
                      <a:endParaRPr lang="zh-TW" altLang="en-US" sz="16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090689032"/>
                  </a:ext>
                </a:extLst>
              </a:tr>
              <a:tr h="503789">
                <a:tc>
                  <a:txBody>
                    <a:bodyPr/>
                    <a:lstStyle/>
                    <a:p>
                      <a:pPr algn="ct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支援</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python,</a:t>
                      </a:r>
                      <a:r>
                        <a:rPr lang="en-US" altLang="zh-TW" sz="1600" baseline="0" dirty="0">
                          <a:latin typeface="微软雅黑" panose="020B0503020204020204" pitchFamily="34" charset="-122"/>
                          <a:ea typeface="微软雅黑" panose="020B0503020204020204" pitchFamily="34" charset="-122"/>
                          <a:cs typeface="Times New Roman" panose="02020603050405020304" pitchFamily="18" charset="0"/>
                        </a:rPr>
                        <a:t> Ruby, C++</a:t>
                      </a:r>
                      <a:endParaRPr lang="zh-TW" altLang="en-US" sz="16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600" dirty="0">
                          <a:latin typeface="微软雅黑" panose="020B0503020204020204" pitchFamily="34" charset="-122"/>
                          <a:ea typeface="微软雅黑" panose="020B0503020204020204" pitchFamily="34" charset="-122"/>
                          <a:cs typeface="Times New Roman" panose="02020603050405020304" pitchFamily="18" charset="0"/>
                        </a:rPr>
                        <a:t>支援</a:t>
                      </a:r>
                      <a:r>
                        <a:rPr lang="en-US" altLang="zh-TW" sz="1600" dirty="0">
                          <a:latin typeface="微软雅黑" panose="020B0503020204020204" pitchFamily="34" charset="-122"/>
                          <a:ea typeface="微软雅黑" panose="020B0503020204020204" pitchFamily="34" charset="-122"/>
                          <a:cs typeface="Times New Roman" panose="02020603050405020304" pitchFamily="18" charset="0"/>
                        </a:rPr>
                        <a:t>Arduino, C++</a:t>
                      </a:r>
                      <a:endParaRPr lang="zh-TW" altLang="en-US" sz="1600" b="0" dirty="0">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725600101"/>
                  </a:ext>
                </a:extLst>
              </a:tr>
            </a:tbl>
          </a:graphicData>
        </a:graphic>
      </p:graphicFrame>
      <p:sp>
        <p:nvSpPr>
          <p:cNvPr id="7" name="矩形 6"/>
          <p:cNvSpPr/>
          <p:nvPr/>
        </p:nvSpPr>
        <p:spPr>
          <a:xfrm>
            <a:off x="2952749" y="1714500"/>
            <a:ext cx="3716651" cy="3390900"/>
          </a:xfrm>
          <a:prstGeom prst="rect">
            <a:avLst/>
          </a:prstGeom>
          <a:noFill/>
          <a:ln w="3810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sz="1350"/>
          </a:p>
        </p:txBody>
      </p:sp>
      <p:sp>
        <p:nvSpPr>
          <p:cNvPr id="8" name="iconfont-1085-696407"/>
          <p:cNvSpPr>
            <a:spLocks noChangeAspect="1"/>
          </p:cNvSpPr>
          <p:nvPr/>
        </p:nvSpPr>
        <p:spPr bwMode="auto">
          <a:xfrm>
            <a:off x="3235412" y="2463800"/>
            <a:ext cx="288922" cy="288922"/>
          </a:xfrm>
          <a:custGeom>
            <a:avLst/>
            <a:gdLst>
              <a:gd name="T0" fmla="*/ 9443 w 10361"/>
              <a:gd name="T1" fmla="*/ 3391 h 10361"/>
              <a:gd name="T2" fmla="*/ 6694 w 10361"/>
              <a:gd name="T3" fmla="*/ 3249 h 10361"/>
              <a:gd name="T4" fmla="*/ 6775 w 10361"/>
              <a:gd name="T5" fmla="*/ 2185 h 10361"/>
              <a:gd name="T6" fmla="*/ 5180 w 10361"/>
              <a:gd name="T7" fmla="*/ 0 h 10361"/>
              <a:gd name="T8" fmla="*/ 4209 w 10361"/>
              <a:gd name="T9" fmla="*/ 964 h 10361"/>
              <a:gd name="T10" fmla="*/ 2914 w 10361"/>
              <a:gd name="T11" fmla="*/ 3313 h 10361"/>
              <a:gd name="T12" fmla="*/ 2573 w 10361"/>
              <a:gd name="T13" fmla="*/ 3483 h 10361"/>
              <a:gd name="T14" fmla="*/ 2590 w 10361"/>
              <a:gd name="T15" fmla="*/ 3497 h 10361"/>
              <a:gd name="T16" fmla="*/ 1943 w 10361"/>
              <a:gd name="T17" fmla="*/ 3238 h 10361"/>
              <a:gd name="T18" fmla="*/ 971 w 10361"/>
              <a:gd name="T19" fmla="*/ 3238 h 10361"/>
              <a:gd name="T20" fmla="*/ 0 w 10361"/>
              <a:gd name="T21" fmla="*/ 4209 h 10361"/>
              <a:gd name="T22" fmla="*/ 0 w 10361"/>
              <a:gd name="T23" fmla="*/ 9390 h 10361"/>
              <a:gd name="T24" fmla="*/ 971 w 10361"/>
              <a:gd name="T25" fmla="*/ 10361 h 10361"/>
              <a:gd name="T26" fmla="*/ 1943 w 10361"/>
              <a:gd name="T27" fmla="*/ 10361 h 10361"/>
              <a:gd name="T28" fmla="*/ 2807 w 10361"/>
              <a:gd name="T29" fmla="*/ 9802 h 10361"/>
              <a:gd name="T30" fmla="*/ 2822 w 10361"/>
              <a:gd name="T31" fmla="*/ 9806 h 10361"/>
              <a:gd name="T32" fmla="*/ 2899 w 10361"/>
              <a:gd name="T33" fmla="*/ 9826 h 10361"/>
              <a:gd name="T34" fmla="*/ 2914 w 10361"/>
              <a:gd name="T35" fmla="*/ 9830 h 10361"/>
              <a:gd name="T36" fmla="*/ 4227 w 10361"/>
              <a:gd name="T37" fmla="*/ 10139 h 10361"/>
              <a:gd name="T38" fmla="*/ 6161 w 10361"/>
              <a:gd name="T39" fmla="*/ 10361 h 10361"/>
              <a:gd name="T40" fmla="*/ 7931 w 10361"/>
              <a:gd name="T41" fmla="*/ 10361 h 10361"/>
              <a:gd name="T42" fmla="*/ 9091 w 10361"/>
              <a:gd name="T43" fmla="*/ 9737 h 10361"/>
              <a:gd name="T44" fmla="*/ 9229 w 10361"/>
              <a:gd name="T45" fmla="*/ 9389 h 10361"/>
              <a:gd name="T46" fmla="*/ 9237 w 10361"/>
              <a:gd name="T47" fmla="*/ 8819 h 10361"/>
              <a:gd name="T48" fmla="*/ 9769 w 10361"/>
              <a:gd name="T49" fmla="*/ 7984 h 10361"/>
              <a:gd name="T50" fmla="*/ 9770 w 10361"/>
              <a:gd name="T51" fmla="*/ 7101 h 10361"/>
              <a:gd name="T52" fmla="*/ 10202 w 10361"/>
              <a:gd name="T53" fmla="*/ 6205 h 10361"/>
              <a:gd name="T54" fmla="*/ 10076 w 10361"/>
              <a:gd name="T55" fmla="*/ 5437 h 10361"/>
              <a:gd name="T56" fmla="*/ 10353 w 10361"/>
              <a:gd name="T57" fmla="*/ 4733 h 10361"/>
              <a:gd name="T58" fmla="*/ 10357 w 10361"/>
              <a:gd name="T59" fmla="*/ 4665 h 10361"/>
              <a:gd name="T60" fmla="*/ 10361 w 10361"/>
              <a:gd name="T61" fmla="*/ 4503 h 10361"/>
              <a:gd name="T62" fmla="*/ 9443 w 10361"/>
              <a:gd name="T63" fmla="*/ 3391 h 10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61" h="10361">
                <a:moveTo>
                  <a:pt x="9443" y="3391"/>
                </a:moveTo>
                <a:cubicBezTo>
                  <a:pt x="9038" y="3285"/>
                  <a:pt x="8086" y="3286"/>
                  <a:pt x="6694" y="3249"/>
                </a:cubicBezTo>
                <a:cubicBezTo>
                  <a:pt x="6760" y="2945"/>
                  <a:pt x="6775" y="2672"/>
                  <a:pt x="6775" y="2185"/>
                </a:cubicBezTo>
                <a:cubicBezTo>
                  <a:pt x="6775" y="1024"/>
                  <a:pt x="5929" y="0"/>
                  <a:pt x="5180" y="0"/>
                </a:cubicBezTo>
                <a:cubicBezTo>
                  <a:pt x="4652" y="0"/>
                  <a:pt x="4216" y="433"/>
                  <a:pt x="4209" y="964"/>
                </a:cubicBezTo>
                <a:cubicBezTo>
                  <a:pt x="4202" y="1616"/>
                  <a:pt x="4001" y="2742"/>
                  <a:pt x="2914" y="3313"/>
                </a:cubicBezTo>
                <a:cubicBezTo>
                  <a:pt x="2834" y="3355"/>
                  <a:pt x="2606" y="3468"/>
                  <a:pt x="2573" y="3483"/>
                </a:cubicBezTo>
                <a:lnTo>
                  <a:pt x="2590" y="3497"/>
                </a:lnTo>
                <a:cubicBezTo>
                  <a:pt x="2420" y="3350"/>
                  <a:pt x="2185" y="3238"/>
                  <a:pt x="1943" y="3238"/>
                </a:cubicBezTo>
                <a:lnTo>
                  <a:pt x="971" y="3238"/>
                </a:lnTo>
                <a:cubicBezTo>
                  <a:pt x="436" y="3238"/>
                  <a:pt x="0" y="3674"/>
                  <a:pt x="0" y="4209"/>
                </a:cubicBezTo>
                <a:lnTo>
                  <a:pt x="0" y="9390"/>
                </a:lnTo>
                <a:cubicBezTo>
                  <a:pt x="0" y="9925"/>
                  <a:pt x="436" y="10361"/>
                  <a:pt x="971" y="10361"/>
                </a:cubicBezTo>
                <a:lnTo>
                  <a:pt x="1943" y="10361"/>
                </a:lnTo>
                <a:cubicBezTo>
                  <a:pt x="2328" y="10361"/>
                  <a:pt x="2650" y="10128"/>
                  <a:pt x="2807" y="9802"/>
                </a:cubicBezTo>
                <a:cubicBezTo>
                  <a:pt x="2810" y="9803"/>
                  <a:pt x="2817" y="9805"/>
                  <a:pt x="2822" y="9806"/>
                </a:cubicBezTo>
                <a:cubicBezTo>
                  <a:pt x="2843" y="9812"/>
                  <a:pt x="2868" y="9818"/>
                  <a:pt x="2899" y="9826"/>
                </a:cubicBezTo>
                <a:cubicBezTo>
                  <a:pt x="2905" y="9828"/>
                  <a:pt x="2908" y="9828"/>
                  <a:pt x="2914" y="9830"/>
                </a:cubicBezTo>
                <a:cubicBezTo>
                  <a:pt x="3101" y="9876"/>
                  <a:pt x="3460" y="9962"/>
                  <a:pt x="4227" y="10139"/>
                </a:cubicBezTo>
                <a:cubicBezTo>
                  <a:pt x="4392" y="10176"/>
                  <a:pt x="5260" y="10361"/>
                  <a:pt x="6161" y="10361"/>
                </a:cubicBezTo>
                <a:lnTo>
                  <a:pt x="7931" y="10361"/>
                </a:lnTo>
                <a:cubicBezTo>
                  <a:pt x="8470" y="10361"/>
                  <a:pt x="8859" y="10154"/>
                  <a:pt x="9091" y="9737"/>
                </a:cubicBezTo>
                <a:cubicBezTo>
                  <a:pt x="9094" y="9731"/>
                  <a:pt x="9168" y="9585"/>
                  <a:pt x="9229" y="9389"/>
                </a:cubicBezTo>
                <a:cubicBezTo>
                  <a:pt x="9275" y="9241"/>
                  <a:pt x="9292" y="9031"/>
                  <a:pt x="9237" y="8819"/>
                </a:cubicBezTo>
                <a:cubicBezTo>
                  <a:pt x="9584" y="8580"/>
                  <a:pt x="9696" y="8219"/>
                  <a:pt x="9769" y="7984"/>
                </a:cubicBezTo>
                <a:cubicBezTo>
                  <a:pt x="9891" y="7598"/>
                  <a:pt x="9854" y="7308"/>
                  <a:pt x="9770" y="7101"/>
                </a:cubicBezTo>
                <a:cubicBezTo>
                  <a:pt x="9965" y="6916"/>
                  <a:pt x="10132" y="6635"/>
                  <a:pt x="10202" y="6205"/>
                </a:cubicBezTo>
                <a:cubicBezTo>
                  <a:pt x="10246" y="5939"/>
                  <a:pt x="10199" y="5665"/>
                  <a:pt x="10076" y="5437"/>
                </a:cubicBezTo>
                <a:cubicBezTo>
                  <a:pt x="10260" y="5231"/>
                  <a:pt x="10343" y="4972"/>
                  <a:pt x="10353" y="4733"/>
                </a:cubicBezTo>
                <a:lnTo>
                  <a:pt x="10357" y="4665"/>
                </a:lnTo>
                <a:cubicBezTo>
                  <a:pt x="10359" y="4622"/>
                  <a:pt x="10361" y="4596"/>
                  <a:pt x="10361" y="4503"/>
                </a:cubicBezTo>
                <a:cubicBezTo>
                  <a:pt x="10361" y="4094"/>
                  <a:pt x="10078" y="3572"/>
                  <a:pt x="9443" y="3391"/>
                </a:cubicBezTo>
                <a:close/>
              </a:path>
            </a:pathLst>
          </a:custGeom>
          <a:solidFill>
            <a:srgbClr val="A06250"/>
          </a:solidFill>
          <a:ln>
            <a:noFill/>
          </a:ln>
        </p:spPr>
        <p:txBody>
          <a:bodyPr/>
          <a:lstStyle/>
          <a:p>
            <a:endParaRPr lang="zh-CN" altLang="en-US"/>
          </a:p>
        </p:txBody>
      </p:sp>
      <p:sp>
        <p:nvSpPr>
          <p:cNvPr id="9" name="iconfont-1085-696407"/>
          <p:cNvSpPr>
            <a:spLocks noChangeAspect="1"/>
          </p:cNvSpPr>
          <p:nvPr/>
        </p:nvSpPr>
        <p:spPr bwMode="auto">
          <a:xfrm>
            <a:off x="3235412" y="3010532"/>
            <a:ext cx="288922" cy="288922"/>
          </a:xfrm>
          <a:custGeom>
            <a:avLst/>
            <a:gdLst>
              <a:gd name="T0" fmla="*/ 9443 w 10361"/>
              <a:gd name="T1" fmla="*/ 3391 h 10361"/>
              <a:gd name="T2" fmla="*/ 6694 w 10361"/>
              <a:gd name="T3" fmla="*/ 3249 h 10361"/>
              <a:gd name="T4" fmla="*/ 6775 w 10361"/>
              <a:gd name="T5" fmla="*/ 2185 h 10361"/>
              <a:gd name="T6" fmla="*/ 5180 w 10361"/>
              <a:gd name="T7" fmla="*/ 0 h 10361"/>
              <a:gd name="T8" fmla="*/ 4209 w 10361"/>
              <a:gd name="T9" fmla="*/ 964 h 10361"/>
              <a:gd name="T10" fmla="*/ 2914 w 10361"/>
              <a:gd name="T11" fmla="*/ 3313 h 10361"/>
              <a:gd name="T12" fmla="*/ 2573 w 10361"/>
              <a:gd name="T13" fmla="*/ 3483 h 10361"/>
              <a:gd name="T14" fmla="*/ 2590 w 10361"/>
              <a:gd name="T15" fmla="*/ 3497 h 10361"/>
              <a:gd name="T16" fmla="*/ 1943 w 10361"/>
              <a:gd name="T17" fmla="*/ 3238 h 10361"/>
              <a:gd name="T18" fmla="*/ 971 w 10361"/>
              <a:gd name="T19" fmla="*/ 3238 h 10361"/>
              <a:gd name="T20" fmla="*/ 0 w 10361"/>
              <a:gd name="T21" fmla="*/ 4209 h 10361"/>
              <a:gd name="T22" fmla="*/ 0 w 10361"/>
              <a:gd name="T23" fmla="*/ 9390 h 10361"/>
              <a:gd name="T24" fmla="*/ 971 w 10361"/>
              <a:gd name="T25" fmla="*/ 10361 h 10361"/>
              <a:gd name="T26" fmla="*/ 1943 w 10361"/>
              <a:gd name="T27" fmla="*/ 10361 h 10361"/>
              <a:gd name="T28" fmla="*/ 2807 w 10361"/>
              <a:gd name="T29" fmla="*/ 9802 h 10361"/>
              <a:gd name="T30" fmla="*/ 2822 w 10361"/>
              <a:gd name="T31" fmla="*/ 9806 h 10361"/>
              <a:gd name="T32" fmla="*/ 2899 w 10361"/>
              <a:gd name="T33" fmla="*/ 9826 h 10361"/>
              <a:gd name="T34" fmla="*/ 2914 w 10361"/>
              <a:gd name="T35" fmla="*/ 9830 h 10361"/>
              <a:gd name="T36" fmla="*/ 4227 w 10361"/>
              <a:gd name="T37" fmla="*/ 10139 h 10361"/>
              <a:gd name="T38" fmla="*/ 6161 w 10361"/>
              <a:gd name="T39" fmla="*/ 10361 h 10361"/>
              <a:gd name="T40" fmla="*/ 7931 w 10361"/>
              <a:gd name="T41" fmla="*/ 10361 h 10361"/>
              <a:gd name="T42" fmla="*/ 9091 w 10361"/>
              <a:gd name="T43" fmla="*/ 9737 h 10361"/>
              <a:gd name="T44" fmla="*/ 9229 w 10361"/>
              <a:gd name="T45" fmla="*/ 9389 h 10361"/>
              <a:gd name="T46" fmla="*/ 9237 w 10361"/>
              <a:gd name="T47" fmla="*/ 8819 h 10361"/>
              <a:gd name="T48" fmla="*/ 9769 w 10361"/>
              <a:gd name="T49" fmla="*/ 7984 h 10361"/>
              <a:gd name="T50" fmla="*/ 9770 w 10361"/>
              <a:gd name="T51" fmla="*/ 7101 h 10361"/>
              <a:gd name="T52" fmla="*/ 10202 w 10361"/>
              <a:gd name="T53" fmla="*/ 6205 h 10361"/>
              <a:gd name="T54" fmla="*/ 10076 w 10361"/>
              <a:gd name="T55" fmla="*/ 5437 h 10361"/>
              <a:gd name="T56" fmla="*/ 10353 w 10361"/>
              <a:gd name="T57" fmla="*/ 4733 h 10361"/>
              <a:gd name="T58" fmla="*/ 10357 w 10361"/>
              <a:gd name="T59" fmla="*/ 4665 h 10361"/>
              <a:gd name="T60" fmla="*/ 10361 w 10361"/>
              <a:gd name="T61" fmla="*/ 4503 h 10361"/>
              <a:gd name="T62" fmla="*/ 9443 w 10361"/>
              <a:gd name="T63" fmla="*/ 3391 h 10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61" h="10361">
                <a:moveTo>
                  <a:pt x="9443" y="3391"/>
                </a:moveTo>
                <a:cubicBezTo>
                  <a:pt x="9038" y="3285"/>
                  <a:pt x="8086" y="3286"/>
                  <a:pt x="6694" y="3249"/>
                </a:cubicBezTo>
                <a:cubicBezTo>
                  <a:pt x="6760" y="2945"/>
                  <a:pt x="6775" y="2672"/>
                  <a:pt x="6775" y="2185"/>
                </a:cubicBezTo>
                <a:cubicBezTo>
                  <a:pt x="6775" y="1024"/>
                  <a:pt x="5929" y="0"/>
                  <a:pt x="5180" y="0"/>
                </a:cubicBezTo>
                <a:cubicBezTo>
                  <a:pt x="4652" y="0"/>
                  <a:pt x="4216" y="433"/>
                  <a:pt x="4209" y="964"/>
                </a:cubicBezTo>
                <a:cubicBezTo>
                  <a:pt x="4202" y="1616"/>
                  <a:pt x="4001" y="2742"/>
                  <a:pt x="2914" y="3313"/>
                </a:cubicBezTo>
                <a:cubicBezTo>
                  <a:pt x="2834" y="3355"/>
                  <a:pt x="2606" y="3468"/>
                  <a:pt x="2573" y="3483"/>
                </a:cubicBezTo>
                <a:lnTo>
                  <a:pt x="2590" y="3497"/>
                </a:lnTo>
                <a:cubicBezTo>
                  <a:pt x="2420" y="3350"/>
                  <a:pt x="2185" y="3238"/>
                  <a:pt x="1943" y="3238"/>
                </a:cubicBezTo>
                <a:lnTo>
                  <a:pt x="971" y="3238"/>
                </a:lnTo>
                <a:cubicBezTo>
                  <a:pt x="436" y="3238"/>
                  <a:pt x="0" y="3674"/>
                  <a:pt x="0" y="4209"/>
                </a:cubicBezTo>
                <a:lnTo>
                  <a:pt x="0" y="9390"/>
                </a:lnTo>
                <a:cubicBezTo>
                  <a:pt x="0" y="9925"/>
                  <a:pt x="436" y="10361"/>
                  <a:pt x="971" y="10361"/>
                </a:cubicBezTo>
                <a:lnTo>
                  <a:pt x="1943" y="10361"/>
                </a:lnTo>
                <a:cubicBezTo>
                  <a:pt x="2328" y="10361"/>
                  <a:pt x="2650" y="10128"/>
                  <a:pt x="2807" y="9802"/>
                </a:cubicBezTo>
                <a:cubicBezTo>
                  <a:pt x="2810" y="9803"/>
                  <a:pt x="2817" y="9805"/>
                  <a:pt x="2822" y="9806"/>
                </a:cubicBezTo>
                <a:cubicBezTo>
                  <a:pt x="2843" y="9812"/>
                  <a:pt x="2868" y="9818"/>
                  <a:pt x="2899" y="9826"/>
                </a:cubicBezTo>
                <a:cubicBezTo>
                  <a:pt x="2905" y="9828"/>
                  <a:pt x="2908" y="9828"/>
                  <a:pt x="2914" y="9830"/>
                </a:cubicBezTo>
                <a:cubicBezTo>
                  <a:pt x="3101" y="9876"/>
                  <a:pt x="3460" y="9962"/>
                  <a:pt x="4227" y="10139"/>
                </a:cubicBezTo>
                <a:cubicBezTo>
                  <a:pt x="4392" y="10176"/>
                  <a:pt x="5260" y="10361"/>
                  <a:pt x="6161" y="10361"/>
                </a:cubicBezTo>
                <a:lnTo>
                  <a:pt x="7931" y="10361"/>
                </a:lnTo>
                <a:cubicBezTo>
                  <a:pt x="8470" y="10361"/>
                  <a:pt x="8859" y="10154"/>
                  <a:pt x="9091" y="9737"/>
                </a:cubicBezTo>
                <a:cubicBezTo>
                  <a:pt x="9094" y="9731"/>
                  <a:pt x="9168" y="9585"/>
                  <a:pt x="9229" y="9389"/>
                </a:cubicBezTo>
                <a:cubicBezTo>
                  <a:pt x="9275" y="9241"/>
                  <a:pt x="9292" y="9031"/>
                  <a:pt x="9237" y="8819"/>
                </a:cubicBezTo>
                <a:cubicBezTo>
                  <a:pt x="9584" y="8580"/>
                  <a:pt x="9696" y="8219"/>
                  <a:pt x="9769" y="7984"/>
                </a:cubicBezTo>
                <a:cubicBezTo>
                  <a:pt x="9891" y="7598"/>
                  <a:pt x="9854" y="7308"/>
                  <a:pt x="9770" y="7101"/>
                </a:cubicBezTo>
                <a:cubicBezTo>
                  <a:pt x="9965" y="6916"/>
                  <a:pt x="10132" y="6635"/>
                  <a:pt x="10202" y="6205"/>
                </a:cubicBezTo>
                <a:cubicBezTo>
                  <a:pt x="10246" y="5939"/>
                  <a:pt x="10199" y="5665"/>
                  <a:pt x="10076" y="5437"/>
                </a:cubicBezTo>
                <a:cubicBezTo>
                  <a:pt x="10260" y="5231"/>
                  <a:pt x="10343" y="4972"/>
                  <a:pt x="10353" y="4733"/>
                </a:cubicBezTo>
                <a:lnTo>
                  <a:pt x="10357" y="4665"/>
                </a:lnTo>
                <a:cubicBezTo>
                  <a:pt x="10359" y="4622"/>
                  <a:pt x="10361" y="4596"/>
                  <a:pt x="10361" y="4503"/>
                </a:cubicBezTo>
                <a:cubicBezTo>
                  <a:pt x="10361" y="4094"/>
                  <a:pt x="10078" y="3572"/>
                  <a:pt x="9443" y="3391"/>
                </a:cubicBezTo>
                <a:close/>
              </a:path>
            </a:pathLst>
          </a:custGeom>
          <a:solidFill>
            <a:srgbClr val="A06250"/>
          </a:solidFill>
          <a:ln>
            <a:noFill/>
          </a:ln>
        </p:spPr>
        <p:txBody>
          <a:bodyPr/>
          <a:lstStyle/>
          <a:p>
            <a:endParaRPr lang="zh-CN" altLang="en-US"/>
          </a:p>
        </p:txBody>
      </p:sp>
      <p:sp>
        <p:nvSpPr>
          <p:cNvPr id="10" name="iconfont-1085-696407"/>
          <p:cNvSpPr>
            <a:spLocks noChangeAspect="1"/>
          </p:cNvSpPr>
          <p:nvPr/>
        </p:nvSpPr>
        <p:spPr bwMode="auto">
          <a:xfrm>
            <a:off x="3235412" y="4548873"/>
            <a:ext cx="288922" cy="288922"/>
          </a:xfrm>
          <a:custGeom>
            <a:avLst/>
            <a:gdLst>
              <a:gd name="T0" fmla="*/ 9443 w 10361"/>
              <a:gd name="T1" fmla="*/ 3391 h 10361"/>
              <a:gd name="T2" fmla="*/ 6694 w 10361"/>
              <a:gd name="T3" fmla="*/ 3249 h 10361"/>
              <a:gd name="T4" fmla="*/ 6775 w 10361"/>
              <a:gd name="T5" fmla="*/ 2185 h 10361"/>
              <a:gd name="T6" fmla="*/ 5180 w 10361"/>
              <a:gd name="T7" fmla="*/ 0 h 10361"/>
              <a:gd name="T8" fmla="*/ 4209 w 10361"/>
              <a:gd name="T9" fmla="*/ 964 h 10361"/>
              <a:gd name="T10" fmla="*/ 2914 w 10361"/>
              <a:gd name="T11" fmla="*/ 3313 h 10361"/>
              <a:gd name="T12" fmla="*/ 2573 w 10361"/>
              <a:gd name="T13" fmla="*/ 3483 h 10361"/>
              <a:gd name="T14" fmla="*/ 2590 w 10361"/>
              <a:gd name="T15" fmla="*/ 3497 h 10361"/>
              <a:gd name="T16" fmla="*/ 1943 w 10361"/>
              <a:gd name="T17" fmla="*/ 3238 h 10361"/>
              <a:gd name="T18" fmla="*/ 971 w 10361"/>
              <a:gd name="T19" fmla="*/ 3238 h 10361"/>
              <a:gd name="T20" fmla="*/ 0 w 10361"/>
              <a:gd name="T21" fmla="*/ 4209 h 10361"/>
              <a:gd name="T22" fmla="*/ 0 w 10361"/>
              <a:gd name="T23" fmla="*/ 9390 h 10361"/>
              <a:gd name="T24" fmla="*/ 971 w 10361"/>
              <a:gd name="T25" fmla="*/ 10361 h 10361"/>
              <a:gd name="T26" fmla="*/ 1943 w 10361"/>
              <a:gd name="T27" fmla="*/ 10361 h 10361"/>
              <a:gd name="T28" fmla="*/ 2807 w 10361"/>
              <a:gd name="T29" fmla="*/ 9802 h 10361"/>
              <a:gd name="T30" fmla="*/ 2822 w 10361"/>
              <a:gd name="T31" fmla="*/ 9806 h 10361"/>
              <a:gd name="T32" fmla="*/ 2899 w 10361"/>
              <a:gd name="T33" fmla="*/ 9826 h 10361"/>
              <a:gd name="T34" fmla="*/ 2914 w 10361"/>
              <a:gd name="T35" fmla="*/ 9830 h 10361"/>
              <a:gd name="T36" fmla="*/ 4227 w 10361"/>
              <a:gd name="T37" fmla="*/ 10139 h 10361"/>
              <a:gd name="T38" fmla="*/ 6161 w 10361"/>
              <a:gd name="T39" fmla="*/ 10361 h 10361"/>
              <a:gd name="T40" fmla="*/ 7931 w 10361"/>
              <a:gd name="T41" fmla="*/ 10361 h 10361"/>
              <a:gd name="T42" fmla="*/ 9091 w 10361"/>
              <a:gd name="T43" fmla="*/ 9737 h 10361"/>
              <a:gd name="T44" fmla="*/ 9229 w 10361"/>
              <a:gd name="T45" fmla="*/ 9389 h 10361"/>
              <a:gd name="T46" fmla="*/ 9237 w 10361"/>
              <a:gd name="T47" fmla="*/ 8819 h 10361"/>
              <a:gd name="T48" fmla="*/ 9769 w 10361"/>
              <a:gd name="T49" fmla="*/ 7984 h 10361"/>
              <a:gd name="T50" fmla="*/ 9770 w 10361"/>
              <a:gd name="T51" fmla="*/ 7101 h 10361"/>
              <a:gd name="T52" fmla="*/ 10202 w 10361"/>
              <a:gd name="T53" fmla="*/ 6205 h 10361"/>
              <a:gd name="T54" fmla="*/ 10076 w 10361"/>
              <a:gd name="T55" fmla="*/ 5437 h 10361"/>
              <a:gd name="T56" fmla="*/ 10353 w 10361"/>
              <a:gd name="T57" fmla="*/ 4733 h 10361"/>
              <a:gd name="T58" fmla="*/ 10357 w 10361"/>
              <a:gd name="T59" fmla="*/ 4665 h 10361"/>
              <a:gd name="T60" fmla="*/ 10361 w 10361"/>
              <a:gd name="T61" fmla="*/ 4503 h 10361"/>
              <a:gd name="T62" fmla="*/ 9443 w 10361"/>
              <a:gd name="T63" fmla="*/ 3391 h 10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61" h="10361">
                <a:moveTo>
                  <a:pt x="9443" y="3391"/>
                </a:moveTo>
                <a:cubicBezTo>
                  <a:pt x="9038" y="3285"/>
                  <a:pt x="8086" y="3286"/>
                  <a:pt x="6694" y="3249"/>
                </a:cubicBezTo>
                <a:cubicBezTo>
                  <a:pt x="6760" y="2945"/>
                  <a:pt x="6775" y="2672"/>
                  <a:pt x="6775" y="2185"/>
                </a:cubicBezTo>
                <a:cubicBezTo>
                  <a:pt x="6775" y="1024"/>
                  <a:pt x="5929" y="0"/>
                  <a:pt x="5180" y="0"/>
                </a:cubicBezTo>
                <a:cubicBezTo>
                  <a:pt x="4652" y="0"/>
                  <a:pt x="4216" y="433"/>
                  <a:pt x="4209" y="964"/>
                </a:cubicBezTo>
                <a:cubicBezTo>
                  <a:pt x="4202" y="1616"/>
                  <a:pt x="4001" y="2742"/>
                  <a:pt x="2914" y="3313"/>
                </a:cubicBezTo>
                <a:cubicBezTo>
                  <a:pt x="2834" y="3355"/>
                  <a:pt x="2606" y="3468"/>
                  <a:pt x="2573" y="3483"/>
                </a:cubicBezTo>
                <a:lnTo>
                  <a:pt x="2590" y="3497"/>
                </a:lnTo>
                <a:cubicBezTo>
                  <a:pt x="2420" y="3350"/>
                  <a:pt x="2185" y="3238"/>
                  <a:pt x="1943" y="3238"/>
                </a:cubicBezTo>
                <a:lnTo>
                  <a:pt x="971" y="3238"/>
                </a:lnTo>
                <a:cubicBezTo>
                  <a:pt x="436" y="3238"/>
                  <a:pt x="0" y="3674"/>
                  <a:pt x="0" y="4209"/>
                </a:cubicBezTo>
                <a:lnTo>
                  <a:pt x="0" y="9390"/>
                </a:lnTo>
                <a:cubicBezTo>
                  <a:pt x="0" y="9925"/>
                  <a:pt x="436" y="10361"/>
                  <a:pt x="971" y="10361"/>
                </a:cubicBezTo>
                <a:lnTo>
                  <a:pt x="1943" y="10361"/>
                </a:lnTo>
                <a:cubicBezTo>
                  <a:pt x="2328" y="10361"/>
                  <a:pt x="2650" y="10128"/>
                  <a:pt x="2807" y="9802"/>
                </a:cubicBezTo>
                <a:cubicBezTo>
                  <a:pt x="2810" y="9803"/>
                  <a:pt x="2817" y="9805"/>
                  <a:pt x="2822" y="9806"/>
                </a:cubicBezTo>
                <a:cubicBezTo>
                  <a:pt x="2843" y="9812"/>
                  <a:pt x="2868" y="9818"/>
                  <a:pt x="2899" y="9826"/>
                </a:cubicBezTo>
                <a:cubicBezTo>
                  <a:pt x="2905" y="9828"/>
                  <a:pt x="2908" y="9828"/>
                  <a:pt x="2914" y="9830"/>
                </a:cubicBezTo>
                <a:cubicBezTo>
                  <a:pt x="3101" y="9876"/>
                  <a:pt x="3460" y="9962"/>
                  <a:pt x="4227" y="10139"/>
                </a:cubicBezTo>
                <a:cubicBezTo>
                  <a:pt x="4392" y="10176"/>
                  <a:pt x="5260" y="10361"/>
                  <a:pt x="6161" y="10361"/>
                </a:cubicBezTo>
                <a:lnTo>
                  <a:pt x="7931" y="10361"/>
                </a:lnTo>
                <a:cubicBezTo>
                  <a:pt x="8470" y="10361"/>
                  <a:pt x="8859" y="10154"/>
                  <a:pt x="9091" y="9737"/>
                </a:cubicBezTo>
                <a:cubicBezTo>
                  <a:pt x="9094" y="9731"/>
                  <a:pt x="9168" y="9585"/>
                  <a:pt x="9229" y="9389"/>
                </a:cubicBezTo>
                <a:cubicBezTo>
                  <a:pt x="9275" y="9241"/>
                  <a:pt x="9292" y="9031"/>
                  <a:pt x="9237" y="8819"/>
                </a:cubicBezTo>
                <a:cubicBezTo>
                  <a:pt x="9584" y="8580"/>
                  <a:pt x="9696" y="8219"/>
                  <a:pt x="9769" y="7984"/>
                </a:cubicBezTo>
                <a:cubicBezTo>
                  <a:pt x="9891" y="7598"/>
                  <a:pt x="9854" y="7308"/>
                  <a:pt x="9770" y="7101"/>
                </a:cubicBezTo>
                <a:cubicBezTo>
                  <a:pt x="9965" y="6916"/>
                  <a:pt x="10132" y="6635"/>
                  <a:pt x="10202" y="6205"/>
                </a:cubicBezTo>
                <a:cubicBezTo>
                  <a:pt x="10246" y="5939"/>
                  <a:pt x="10199" y="5665"/>
                  <a:pt x="10076" y="5437"/>
                </a:cubicBezTo>
                <a:cubicBezTo>
                  <a:pt x="10260" y="5231"/>
                  <a:pt x="10343" y="4972"/>
                  <a:pt x="10353" y="4733"/>
                </a:cubicBezTo>
                <a:lnTo>
                  <a:pt x="10357" y="4665"/>
                </a:lnTo>
                <a:cubicBezTo>
                  <a:pt x="10359" y="4622"/>
                  <a:pt x="10361" y="4596"/>
                  <a:pt x="10361" y="4503"/>
                </a:cubicBezTo>
                <a:cubicBezTo>
                  <a:pt x="10361" y="4094"/>
                  <a:pt x="10078" y="3572"/>
                  <a:pt x="9443" y="3391"/>
                </a:cubicBezTo>
                <a:close/>
              </a:path>
            </a:pathLst>
          </a:custGeom>
          <a:solidFill>
            <a:srgbClr val="A06250"/>
          </a:solidFill>
          <a:ln>
            <a:noFill/>
          </a:ln>
        </p:spPr>
        <p:txBody>
          <a:bodyPr/>
          <a:lstStyle/>
          <a:p>
            <a:endParaRPr lang="zh-CN" altLang="en-US"/>
          </a:p>
        </p:txBody>
      </p:sp>
      <p:sp>
        <p:nvSpPr>
          <p:cNvPr id="11" name="iconfont-1085-696407"/>
          <p:cNvSpPr>
            <a:spLocks noChangeAspect="1"/>
          </p:cNvSpPr>
          <p:nvPr/>
        </p:nvSpPr>
        <p:spPr bwMode="auto">
          <a:xfrm>
            <a:off x="9547312" y="3545986"/>
            <a:ext cx="288922" cy="288922"/>
          </a:xfrm>
          <a:custGeom>
            <a:avLst/>
            <a:gdLst>
              <a:gd name="T0" fmla="*/ 9443 w 10361"/>
              <a:gd name="T1" fmla="*/ 3391 h 10361"/>
              <a:gd name="T2" fmla="*/ 6694 w 10361"/>
              <a:gd name="T3" fmla="*/ 3249 h 10361"/>
              <a:gd name="T4" fmla="*/ 6775 w 10361"/>
              <a:gd name="T5" fmla="*/ 2185 h 10361"/>
              <a:gd name="T6" fmla="*/ 5180 w 10361"/>
              <a:gd name="T7" fmla="*/ 0 h 10361"/>
              <a:gd name="T8" fmla="*/ 4209 w 10361"/>
              <a:gd name="T9" fmla="*/ 964 h 10361"/>
              <a:gd name="T10" fmla="*/ 2914 w 10361"/>
              <a:gd name="T11" fmla="*/ 3313 h 10361"/>
              <a:gd name="T12" fmla="*/ 2573 w 10361"/>
              <a:gd name="T13" fmla="*/ 3483 h 10361"/>
              <a:gd name="T14" fmla="*/ 2590 w 10361"/>
              <a:gd name="T15" fmla="*/ 3497 h 10361"/>
              <a:gd name="T16" fmla="*/ 1943 w 10361"/>
              <a:gd name="T17" fmla="*/ 3238 h 10361"/>
              <a:gd name="T18" fmla="*/ 971 w 10361"/>
              <a:gd name="T19" fmla="*/ 3238 h 10361"/>
              <a:gd name="T20" fmla="*/ 0 w 10361"/>
              <a:gd name="T21" fmla="*/ 4209 h 10361"/>
              <a:gd name="T22" fmla="*/ 0 w 10361"/>
              <a:gd name="T23" fmla="*/ 9390 h 10361"/>
              <a:gd name="T24" fmla="*/ 971 w 10361"/>
              <a:gd name="T25" fmla="*/ 10361 h 10361"/>
              <a:gd name="T26" fmla="*/ 1943 w 10361"/>
              <a:gd name="T27" fmla="*/ 10361 h 10361"/>
              <a:gd name="T28" fmla="*/ 2807 w 10361"/>
              <a:gd name="T29" fmla="*/ 9802 h 10361"/>
              <a:gd name="T30" fmla="*/ 2822 w 10361"/>
              <a:gd name="T31" fmla="*/ 9806 h 10361"/>
              <a:gd name="T32" fmla="*/ 2899 w 10361"/>
              <a:gd name="T33" fmla="*/ 9826 h 10361"/>
              <a:gd name="T34" fmla="*/ 2914 w 10361"/>
              <a:gd name="T35" fmla="*/ 9830 h 10361"/>
              <a:gd name="T36" fmla="*/ 4227 w 10361"/>
              <a:gd name="T37" fmla="*/ 10139 h 10361"/>
              <a:gd name="T38" fmla="*/ 6161 w 10361"/>
              <a:gd name="T39" fmla="*/ 10361 h 10361"/>
              <a:gd name="T40" fmla="*/ 7931 w 10361"/>
              <a:gd name="T41" fmla="*/ 10361 h 10361"/>
              <a:gd name="T42" fmla="*/ 9091 w 10361"/>
              <a:gd name="T43" fmla="*/ 9737 h 10361"/>
              <a:gd name="T44" fmla="*/ 9229 w 10361"/>
              <a:gd name="T45" fmla="*/ 9389 h 10361"/>
              <a:gd name="T46" fmla="*/ 9237 w 10361"/>
              <a:gd name="T47" fmla="*/ 8819 h 10361"/>
              <a:gd name="T48" fmla="*/ 9769 w 10361"/>
              <a:gd name="T49" fmla="*/ 7984 h 10361"/>
              <a:gd name="T50" fmla="*/ 9770 w 10361"/>
              <a:gd name="T51" fmla="*/ 7101 h 10361"/>
              <a:gd name="T52" fmla="*/ 10202 w 10361"/>
              <a:gd name="T53" fmla="*/ 6205 h 10361"/>
              <a:gd name="T54" fmla="*/ 10076 w 10361"/>
              <a:gd name="T55" fmla="*/ 5437 h 10361"/>
              <a:gd name="T56" fmla="*/ 10353 w 10361"/>
              <a:gd name="T57" fmla="*/ 4733 h 10361"/>
              <a:gd name="T58" fmla="*/ 10357 w 10361"/>
              <a:gd name="T59" fmla="*/ 4665 h 10361"/>
              <a:gd name="T60" fmla="*/ 10361 w 10361"/>
              <a:gd name="T61" fmla="*/ 4503 h 10361"/>
              <a:gd name="T62" fmla="*/ 9443 w 10361"/>
              <a:gd name="T63" fmla="*/ 3391 h 10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61" h="10361">
                <a:moveTo>
                  <a:pt x="9443" y="3391"/>
                </a:moveTo>
                <a:cubicBezTo>
                  <a:pt x="9038" y="3285"/>
                  <a:pt x="8086" y="3286"/>
                  <a:pt x="6694" y="3249"/>
                </a:cubicBezTo>
                <a:cubicBezTo>
                  <a:pt x="6760" y="2945"/>
                  <a:pt x="6775" y="2672"/>
                  <a:pt x="6775" y="2185"/>
                </a:cubicBezTo>
                <a:cubicBezTo>
                  <a:pt x="6775" y="1024"/>
                  <a:pt x="5929" y="0"/>
                  <a:pt x="5180" y="0"/>
                </a:cubicBezTo>
                <a:cubicBezTo>
                  <a:pt x="4652" y="0"/>
                  <a:pt x="4216" y="433"/>
                  <a:pt x="4209" y="964"/>
                </a:cubicBezTo>
                <a:cubicBezTo>
                  <a:pt x="4202" y="1616"/>
                  <a:pt x="4001" y="2742"/>
                  <a:pt x="2914" y="3313"/>
                </a:cubicBezTo>
                <a:cubicBezTo>
                  <a:pt x="2834" y="3355"/>
                  <a:pt x="2606" y="3468"/>
                  <a:pt x="2573" y="3483"/>
                </a:cubicBezTo>
                <a:lnTo>
                  <a:pt x="2590" y="3497"/>
                </a:lnTo>
                <a:cubicBezTo>
                  <a:pt x="2420" y="3350"/>
                  <a:pt x="2185" y="3238"/>
                  <a:pt x="1943" y="3238"/>
                </a:cubicBezTo>
                <a:lnTo>
                  <a:pt x="971" y="3238"/>
                </a:lnTo>
                <a:cubicBezTo>
                  <a:pt x="436" y="3238"/>
                  <a:pt x="0" y="3674"/>
                  <a:pt x="0" y="4209"/>
                </a:cubicBezTo>
                <a:lnTo>
                  <a:pt x="0" y="9390"/>
                </a:lnTo>
                <a:cubicBezTo>
                  <a:pt x="0" y="9925"/>
                  <a:pt x="436" y="10361"/>
                  <a:pt x="971" y="10361"/>
                </a:cubicBezTo>
                <a:lnTo>
                  <a:pt x="1943" y="10361"/>
                </a:lnTo>
                <a:cubicBezTo>
                  <a:pt x="2328" y="10361"/>
                  <a:pt x="2650" y="10128"/>
                  <a:pt x="2807" y="9802"/>
                </a:cubicBezTo>
                <a:cubicBezTo>
                  <a:pt x="2810" y="9803"/>
                  <a:pt x="2817" y="9805"/>
                  <a:pt x="2822" y="9806"/>
                </a:cubicBezTo>
                <a:cubicBezTo>
                  <a:pt x="2843" y="9812"/>
                  <a:pt x="2868" y="9818"/>
                  <a:pt x="2899" y="9826"/>
                </a:cubicBezTo>
                <a:cubicBezTo>
                  <a:pt x="2905" y="9828"/>
                  <a:pt x="2908" y="9828"/>
                  <a:pt x="2914" y="9830"/>
                </a:cubicBezTo>
                <a:cubicBezTo>
                  <a:pt x="3101" y="9876"/>
                  <a:pt x="3460" y="9962"/>
                  <a:pt x="4227" y="10139"/>
                </a:cubicBezTo>
                <a:cubicBezTo>
                  <a:pt x="4392" y="10176"/>
                  <a:pt x="5260" y="10361"/>
                  <a:pt x="6161" y="10361"/>
                </a:cubicBezTo>
                <a:lnTo>
                  <a:pt x="7931" y="10361"/>
                </a:lnTo>
                <a:cubicBezTo>
                  <a:pt x="8470" y="10361"/>
                  <a:pt x="8859" y="10154"/>
                  <a:pt x="9091" y="9737"/>
                </a:cubicBezTo>
                <a:cubicBezTo>
                  <a:pt x="9094" y="9731"/>
                  <a:pt x="9168" y="9585"/>
                  <a:pt x="9229" y="9389"/>
                </a:cubicBezTo>
                <a:cubicBezTo>
                  <a:pt x="9275" y="9241"/>
                  <a:pt x="9292" y="9031"/>
                  <a:pt x="9237" y="8819"/>
                </a:cubicBezTo>
                <a:cubicBezTo>
                  <a:pt x="9584" y="8580"/>
                  <a:pt x="9696" y="8219"/>
                  <a:pt x="9769" y="7984"/>
                </a:cubicBezTo>
                <a:cubicBezTo>
                  <a:pt x="9891" y="7598"/>
                  <a:pt x="9854" y="7308"/>
                  <a:pt x="9770" y="7101"/>
                </a:cubicBezTo>
                <a:cubicBezTo>
                  <a:pt x="9965" y="6916"/>
                  <a:pt x="10132" y="6635"/>
                  <a:pt x="10202" y="6205"/>
                </a:cubicBezTo>
                <a:cubicBezTo>
                  <a:pt x="10246" y="5939"/>
                  <a:pt x="10199" y="5665"/>
                  <a:pt x="10076" y="5437"/>
                </a:cubicBezTo>
                <a:cubicBezTo>
                  <a:pt x="10260" y="5231"/>
                  <a:pt x="10343" y="4972"/>
                  <a:pt x="10353" y="4733"/>
                </a:cubicBezTo>
                <a:lnTo>
                  <a:pt x="10357" y="4665"/>
                </a:lnTo>
                <a:cubicBezTo>
                  <a:pt x="10359" y="4622"/>
                  <a:pt x="10361" y="4596"/>
                  <a:pt x="10361" y="4503"/>
                </a:cubicBezTo>
                <a:cubicBezTo>
                  <a:pt x="10361" y="4094"/>
                  <a:pt x="10078" y="3572"/>
                  <a:pt x="9443" y="3391"/>
                </a:cubicBezTo>
                <a:close/>
              </a:path>
            </a:pathLst>
          </a:custGeom>
          <a:solidFill>
            <a:srgbClr val="A06250"/>
          </a:solidFill>
          <a:ln>
            <a:noFill/>
          </a:ln>
        </p:spPr>
        <p:txBody>
          <a:bodyPr/>
          <a:lstStyle/>
          <a:p>
            <a:endParaRPr lang="zh-CN" altLang="en-US"/>
          </a:p>
        </p:txBody>
      </p:sp>
      <p:sp>
        <p:nvSpPr>
          <p:cNvPr id="12" name="iconfont-1085-696407"/>
          <p:cNvSpPr>
            <a:spLocks noChangeAspect="1"/>
          </p:cNvSpPr>
          <p:nvPr/>
        </p:nvSpPr>
        <p:spPr bwMode="auto">
          <a:xfrm>
            <a:off x="9547312" y="4045284"/>
            <a:ext cx="288922" cy="288922"/>
          </a:xfrm>
          <a:custGeom>
            <a:avLst/>
            <a:gdLst>
              <a:gd name="T0" fmla="*/ 9443 w 10361"/>
              <a:gd name="T1" fmla="*/ 3391 h 10361"/>
              <a:gd name="T2" fmla="*/ 6694 w 10361"/>
              <a:gd name="T3" fmla="*/ 3249 h 10361"/>
              <a:gd name="T4" fmla="*/ 6775 w 10361"/>
              <a:gd name="T5" fmla="*/ 2185 h 10361"/>
              <a:gd name="T6" fmla="*/ 5180 w 10361"/>
              <a:gd name="T7" fmla="*/ 0 h 10361"/>
              <a:gd name="T8" fmla="*/ 4209 w 10361"/>
              <a:gd name="T9" fmla="*/ 964 h 10361"/>
              <a:gd name="T10" fmla="*/ 2914 w 10361"/>
              <a:gd name="T11" fmla="*/ 3313 h 10361"/>
              <a:gd name="T12" fmla="*/ 2573 w 10361"/>
              <a:gd name="T13" fmla="*/ 3483 h 10361"/>
              <a:gd name="T14" fmla="*/ 2590 w 10361"/>
              <a:gd name="T15" fmla="*/ 3497 h 10361"/>
              <a:gd name="T16" fmla="*/ 1943 w 10361"/>
              <a:gd name="T17" fmla="*/ 3238 h 10361"/>
              <a:gd name="T18" fmla="*/ 971 w 10361"/>
              <a:gd name="T19" fmla="*/ 3238 h 10361"/>
              <a:gd name="T20" fmla="*/ 0 w 10361"/>
              <a:gd name="T21" fmla="*/ 4209 h 10361"/>
              <a:gd name="T22" fmla="*/ 0 w 10361"/>
              <a:gd name="T23" fmla="*/ 9390 h 10361"/>
              <a:gd name="T24" fmla="*/ 971 w 10361"/>
              <a:gd name="T25" fmla="*/ 10361 h 10361"/>
              <a:gd name="T26" fmla="*/ 1943 w 10361"/>
              <a:gd name="T27" fmla="*/ 10361 h 10361"/>
              <a:gd name="T28" fmla="*/ 2807 w 10361"/>
              <a:gd name="T29" fmla="*/ 9802 h 10361"/>
              <a:gd name="T30" fmla="*/ 2822 w 10361"/>
              <a:gd name="T31" fmla="*/ 9806 h 10361"/>
              <a:gd name="T32" fmla="*/ 2899 w 10361"/>
              <a:gd name="T33" fmla="*/ 9826 h 10361"/>
              <a:gd name="T34" fmla="*/ 2914 w 10361"/>
              <a:gd name="T35" fmla="*/ 9830 h 10361"/>
              <a:gd name="T36" fmla="*/ 4227 w 10361"/>
              <a:gd name="T37" fmla="*/ 10139 h 10361"/>
              <a:gd name="T38" fmla="*/ 6161 w 10361"/>
              <a:gd name="T39" fmla="*/ 10361 h 10361"/>
              <a:gd name="T40" fmla="*/ 7931 w 10361"/>
              <a:gd name="T41" fmla="*/ 10361 h 10361"/>
              <a:gd name="T42" fmla="*/ 9091 w 10361"/>
              <a:gd name="T43" fmla="*/ 9737 h 10361"/>
              <a:gd name="T44" fmla="*/ 9229 w 10361"/>
              <a:gd name="T45" fmla="*/ 9389 h 10361"/>
              <a:gd name="T46" fmla="*/ 9237 w 10361"/>
              <a:gd name="T47" fmla="*/ 8819 h 10361"/>
              <a:gd name="T48" fmla="*/ 9769 w 10361"/>
              <a:gd name="T49" fmla="*/ 7984 h 10361"/>
              <a:gd name="T50" fmla="*/ 9770 w 10361"/>
              <a:gd name="T51" fmla="*/ 7101 h 10361"/>
              <a:gd name="T52" fmla="*/ 10202 w 10361"/>
              <a:gd name="T53" fmla="*/ 6205 h 10361"/>
              <a:gd name="T54" fmla="*/ 10076 w 10361"/>
              <a:gd name="T55" fmla="*/ 5437 h 10361"/>
              <a:gd name="T56" fmla="*/ 10353 w 10361"/>
              <a:gd name="T57" fmla="*/ 4733 h 10361"/>
              <a:gd name="T58" fmla="*/ 10357 w 10361"/>
              <a:gd name="T59" fmla="*/ 4665 h 10361"/>
              <a:gd name="T60" fmla="*/ 10361 w 10361"/>
              <a:gd name="T61" fmla="*/ 4503 h 10361"/>
              <a:gd name="T62" fmla="*/ 9443 w 10361"/>
              <a:gd name="T63" fmla="*/ 3391 h 10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61" h="10361">
                <a:moveTo>
                  <a:pt x="9443" y="3391"/>
                </a:moveTo>
                <a:cubicBezTo>
                  <a:pt x="9038" y="3285"/>
                  <a:pt x="8086" y="3286"/>
                  <a:pt x="6694" y="3249"/>
                </a:cubicBezTo>
                <a:cubicBezTo>
                  <a:pt x="6760" y="2945"/>
                  <a:pt x="6775" y="2672"/>
                  <a:pt x="6775" y="2185"/>
                </a:cubicBezTo>
                <a:cubicBezTo>
                  <a:pt x="6775" y="1024"/>
                  <a:pt x="5929" y="0"/>
                  <a:pt x="5180" y="0"/>
                </a:cubicBezTo>
                <a:cubicBezTo>
                  <a:pt x="4652" y="0"/>
                  <a:pt x="4216" y="433"/>
                  <a:pt x="4209" y="964"/>
                </a:cubicBezTo>
                <a:cubicBezTo>
                  <a:pt x="4202" y="1616"/>
                  <a:pt x="4001" y="2742"/>
                  <a:pt x="2914" y="3313"/>
                </a:cubicBezTo>
                <a:cubicBezTo>
                  <a:pt x="2834" y="3355"/>
                  <a:pt x="2606" y="3468"/>
                  <a:pt x="2573" y="3483"/>
                </a:cubicBezTo>
                <a:lnTo>
                  <a:pt x="2590" y="3497"/>
                </a:lnTo>
                <a:cubicBezTo>
                  <a:pt x="2420" y="3350"/>
                  <a:pt x="2185" y="3238"/>
                  <a:pt x="1943" y="3238"/>
                </a:cubicBezTo>
                <a:lnTo>
                  <a:pt x="971" y="3238"/>
                </a:lnTo>
                <a:cubicBezTo>
                  <a:pt x="436" y="3238"/>
                  <a:pt x="0" y="3674"/>
                  <a:pt x="0" y="4209"/>
                </a:cubicBezTo>
                <a:lnTo>
                  <a:pt x="0" y="9390"/>
                </a:lnTo>
                <a:cubicBezTo>
                  <a:pt x="0" y="9925"/>
                  <a:pt x="436" y="10361"/>
                  <a:pt x="971" y="10361"/>
                </a:cubicBezTo>
                <a:lnTo>
                  <a:pt x="1943" y="10361"/>
                </a:lnTo>
                <a:cubicBezTo>
                  <a:pt x="2328" y="10361"/>
                  <a:pt x="2650" y="10128"/>
                  <a:pt x="2807" y="9802"/>
                </a:cubicBezTo>
                <a:cubicBezTo>
                  <a:pt x="2810" y="9803"/>
                  <a:pt x="2817" y="9805"/>
                  <a:pt x="2822" y="9806"/>
                </a:cubicBezTo>
                <a:cubicBezTo>
                  <a:pt x="2843" y="9812"/>
                  <a:pt x="2868" y="9818"/>
                  <a:pt x="2899" y="9826"/>
                </a:cubicBezTo>
                <a:cubicBezTo>
                  <a:pt x="2905" y="9828"/>
                  <a:pt x="2908" y="9828"/>
                  <a:pt x="2914" y="9830"/>
                </a:cubicBezTo>
                <a:cubicBezTo>
                  <a:pt x="3101" y="9876"/>
                  <a:pt x="3460" y="9962"/>
                  <a:pt x="4227" y="10139"/>
                </a:cubicBezTo>
                <a:cubicBezTo>
                  <a:pt x="4392" y="10176"/>
                  <a:pt x="5260" y="10361"/>
                  <a:pt x="6161" y="10361"/>
                </a:cubicBezTo>
                <a:lnTo>
                  <a:pt x="7931" y="10361"/>
                </a:lnTo>
                <a:cubicBezTo>
                  <a:pt x="8470" y="10361"/>
                  <a:pt x="8859" y="10154"/>
                  <a:pt x="9091" y="9737"/>
                </a:cubicBezTo>
                <a:cubicBezTo>
                  <a:pt x="9094" y="9731"/>
                  <a:pt x="9168" y="9585"/>
                  <a:pt x="9229" y="9389"/>
                </a:cubicBezTo>
                <a:cubicBezTo>
                  <a:pt x="9275" y="9241"/>
                  <a:pt x="9292" y="9031"/>
                  <a:pt x="9237" y="8819"/>
                </a:cubicBezTo>
                <a:cubicBezTo>
                  <a:pt x="9584" y="8580"/>
                  <a:pt x="9696" y="8219"/>
                  <a:pt x="9769" y="7984"/>
                </a:cubicBezTo>
                <a:cubicBezTo>
                  <a:pt x="9891" y="7598"/>
                  <a:pt x="9854" y="7308"/>
                  <a:pt x="9770" y="7101"/>
                </a:cubicBezTo>
                <a:cubicBezTo>
                  <a:pt x="9965" y="6916"/>
                  <a:pt x="10132" y="6635"/>
                  <a:pt x="10202" y="6205"/>
                </a:cubicBezTo>
                <a:cubicBezTo>
                  <a:pt x="10246" y="5939"/>
                  <a:pt x="10199" y="5665"/>
                  <a:pt x="10076" y="5437"/>
                </a:cubicBezTo>
                <a:cubicBezTo>
                  <a:pt x="10260" y="5231"/>
                  <a:pt x="10343" y="4972"/>
                  <a:pt x="10353" y="4733"/>
                </a:cubicBezTo>
                <a:lnTo>
                  <a:pt x="10357" y="4665"/>
                </a:lnTo>
                <a:cubicBezTo>
                  <a:pt x="10359" y="4622"/>
                  <a:pt x="10361" y="4596"/>
                  <a:pt x="10361" y="4503"/>
                </a:cubicBezTo>
                <a:cubicBezTo>
                  <a:pt x="10361" y="4094"/>
                  <a:pt x="10078" y="3572"/>
                  <a:pt x="9443" y="3391"/>
                </a:cubicBezTo>
                <a:close/>
              </a:path>
            </a:pathLst>
          </a:custGeom>
          <a:solidFill>
            <a:srgbClr val="A06250"/>
          </a:solidFill>
          <a:ln>
            <a:noFill/>
          </a:ln>
        </p:spPr>
        <p:txBody>
          <a:bodyPr/>
          <a:lstStyle/>
          <a:p>
            <a:endParaRPr lang="zh-CN" altLang="en-US"/>
          </a:p>
        </p:txBody>
      </p:sp>
    </p:spTree>
    <p:custDataLst>
      <p:tags r:id="rId2"/>
    </p:custDataLst>
    <p:extLst>
      <p:ext uri="{BB962C8B-B14F-4D97-AF65-F5344CB8AC3E}">
        <p14:creationId xmlns:p14="http://schemas.microsoft.com/office/powerpoint/2010/main" val="416873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9409239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298"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TW" altLang="en-US" dirty="0"/>
              <a:t>程式組成</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smtClean="0">
                <a:solidFill>
                  <a:prstClr val="black"/>
                </a:solidFill>
                <a:latin typeface="微软雅黑" panose="020B0503020204020204" pitchFamily="34" charset="-122"/>
                <a:ea typeface="微软雅黑" panose="020B0503020204020204" pitchFamily="34" charset="-122"/>
              </a:rPr>
              <a:t>蔡松烜</a:t>
            </a:r>
            <a:endParaRPr lang="zh-TW" altLang="en-US" sz="1600" dirty="0">
              <a:solidFill>
                <a:prstClr val="black"/>
              </a:solidFill>
              <a:latin typeface="微软雅黑" panose="020B0503020204020204" pitchFamily="34" charset="-122"/>
              <a:ea typeface="微软雅黑" panose="020B0503020204020204" pitchFamily="34" charset="-122"/>
            </a:endParaRPr>
          </a:p>
        </p:txBody>
      </p:sp>
      <p:graphicFrame>
        <p:nvGraphicFramePr>
          <p:cNvPr id="6" name="資料庫圖表 3"/>
          <p:cNvGraphicFramePr/>
          <p:nvPr>
            <p:extLst>
              <p:ext uri="{D42A27DB-BD31-4B8C-83A1-F6EECF244321}">
                <p14:modId xmlns:p14="http://schemas.microsoft.com/office/powerpoint/2010/main" val="2864101667"/>
              </p:ext>
            </p:extLst>
          </p:nvPr>
        </p:nvGraphicFramePr>
        <p:xfrm>
          <a:off x="2928008" y="1913467"/>
          <a:ext cx="7039668" cy="280159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4197754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1089949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322"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TW" altLang="en-US" dirty="0"/>
              <a:t>感測控制</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smtClean="0">
                <a:solidFill>
                  <a:prstClr val="black"/>
                </a:solidFill>
                <a:latin typeface="微软雅黑" panose="020B0503020204020204" pitchFamily="34" charset="-122"/>
                <a:ea typeface="微软雅黑" panose="020B0503020204020204" pitchFamily="34" charset="-122"/>
              </a:rPr>
              <a:t>蔡松烜</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6" name="圖片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24661" y="2103308"/>
            <a:ext cx="4207745" cy="2812175"/>
          </a:xfrm>
          <a:prstGeom prst="rect">
            <a:avLst/>
          </a:prstGeom>
        </p:spPr>
      </p:pic>
      <p:pic>
        <p:nvPicPr>
          <p:cNvPr id="7" name="圖片 5"/>
          <p:cNvPicPr>
            <a:picLocks noChangeAspect="1"/>
          </p:cNvPicPr>
          <p:nvPr/>
        </p:nvPicPr>
        <p:blipFill>
          <a:blip r:embed="rId14">
            <a:extLst>
              <a:ext uri="{BEBA8EAE-BF5A-486C-A8C5-ECC9F3942E4B}">
                <a14:imgProps xmlns:a14="http://schemas.microsoft.com/office/drawing/2010/main">
                  <a14:imgLayer r:embed="rId15">
                    <a14:imgEffect>
                      <a14:backgroundRemoval t="0" b="100000" l="3111" r="95556">
                        <a14:foregroundMark x1="51111" y1="8000" x2="54222" y2="10667"/>
                        <a14:foregroundMark x1="28889" y1="10222" x2="50667" y2="11111"/>
                        <a14:foregroundMark x1="60889" y1="8444" x2="66222" y2="13778"/>
                        <a14:foregroundMark x1="69333" y1="13778" x2="69333" y2="13778"/>
                        <a14:foregroundMark x1="71111" y1="13778" x2="71111" y2="13778"/>
                        <a14:foregroundMark x1="73778" y1="14667" x2="73778" y2="14667"/>
                        <a14:foregroundMark x1="74222" y1="14667" x2="74222" y2="14667"/>
                        <a14:foregroundMark x1="25333" y1="11111" x2="25333" y2="11111"/>
                        <a14:foregroundMark x1="17333" y1="15556" x2="17333" y2="15556"/>
                        <a14:foregroundMark x1="19111" y1="13778" x2="19111" y2="13778"/>
                        <a14:backgroundMark x1="42667" y1="2222" x2="47556" y2="3111"/>
                        <a14:backgroundMark x1="55556" y1="4889" x2="49778" y2="3556"/>
                      </a14:backgroundRemoval>
                    </a14:imgEffect>
                  </a14:imgLayer>
                </a14:imgProps>
              </a:ext>
              <a:ext uri="{28A0092B-C50C-407E-A947-70E740481C1C}">
                <a14:useLocalDpi xmlns:a14="http://schemas.microsoft.com/office/drawing/2010/main" val="0"/>
              </a:ext>
            </a:extLst>
          </a:blip>
          <a:stretch>
            <a:fillRect/>
          </a:stretch>
        </p:blipFill>
        <p:spPr>
          <a:xfrm>
            <a:off x="8065560" y="2188783"/>
            <a:ext cx="1099502" cy="1099502"/>
          </a:xfrm>
          <a:prstGeom prst="rect">
            <a:avLst/>
          </a:prstGeom>
        </p:spPr>
      </p:pic>
      <p:cxnSp>
        <p:nvCxnSpPr>
          <p:cNvPr id="9" name="弧形接點 11"/>
          <p:cNvCxnSpPr>
            <a:stCxn id="7" idx="1"/>
            <a:endCxn id="6" idx="3"/>
          </p:cNvCxnSpPr>
          <p:nvPr/>
        </p:nvCxnSpPr>
        <p:spPr>
          <a:xfrm rot="10800000" flipV="1">
            <a:off x="6832406" y="2738534"/>
            <a:ext cx="1233154" cy="770862"/>
          </a:xfrm>
          <a:prstGeom prst="curvedConnector3">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弧形接點 13"/>
          <p:cNvCxnSpPr>
            <a:stCxn id="6" idx="3"/>
          </p:cNvCxnSpPr>
          <p:nvPr/>
        </p:nvCxnSpPr>
        <p:spPr>
          <a:xfrm>
            <a:off x="6832406" y="3509396"/>
            <a:ext cx="1165421" cy="942745"/>
          </a:xfrm>
          <a:prstGeom prst="curvedConnector3">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16" name="圖片 6"/>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997827" y="3714382"/>
            <a:ext cx="1234967" cy="1234967"/>
          </a:xfrm>
          <a:prstGeom prst="rect">
            <a:avLst/>
          </a:prstGeom>
        </p:spPr>
      </p:pic>
    </p:spTree>
    <p:extLst>
      <p:ext uri="{BB962C8B-B14F-4D97-AF65-F5344CB8AC3E}">
        <p14:creationId xmlns:p14="http://schemas.microsoft.com/office/powerpoint/2010/main" val="3409404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3129538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346"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TW" altLang="en-US" dirty="0"/>
              <a:t>圖像辨識</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smtClean="0">
                <a:solidFill>
                  <a:prstClr val="black"/>
                </a:solidFill>
                <a:latin typeface="微软雅黑" panose="020B0503020204020204" pitchFamily="34" charset="-122"/>
                <a:ea typeface="微软雅黑" panose="020B0503020204020204" pitchFamily="34" charset="-122"/>
              </a:rPr>
              <a:t>蔡松烜</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6" name="圖片 5"/>
          <p:cNvPicPr>
            <a:picLocks noChangeAspect="1"/>
          </p:cNvPicPr>
          <p:nvPr/>
        </p:nvPicPr>
        <p:blipFill>
          <a:blip r:embed="rId13"/>
          <a:stretch>
            <a:fillRect/>
          </a:stretch>
        </p:blipFill>
        <p:spPr>
          <a:xfrm>
            <a:off x="2091285" y="2607487"/>
            <a:ext cx="2359170" cy="1825366"/>
          </a:xfrm>
          <a:prstGeom prst="rect">
            <a:avLst/>
          </a:prstGeom>
        </p:spPr>
      </p:pic>
      <p:pic>
        <p:nvPicPr>
          <p:cNvPr id="7" name="內容版面配置區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64466" y="2612562"/>
            <a:ext cx="2359170" cy="1805135"/>
          </a:xfrm>
          <a:prstGeom prst="rect">
            <a:avLst/>
          </a:prstGeom>
        </p:spPr>
      </p:pic>
      <p:pic>
        <p:nvPicPr>
          <p:cNvPr id="8" name="內容版面配置區 7"/>
          <p:cNvPicPr>
            <a:picLocks noChangeAspect="1"/>
          </p:cNvPicPr>
          <p:nvPr/>
        </p:nvPicPr>
        <p:blipFill>
          <a:blip r:embed="rId15"/>
          <a:stretch>
            <a:fillRect/>
          </a:stretch>
        </p:blipFill>
        <p:spPr>
          <a:xfrm>
            <a:off x="5204546" y="1725074"/>
            <a:ext cx="1905829" cy="1795096"/>
          </a:xfrm>
          <a:prstGeom prst="rect">
            <a:avLst/>
          </a:prstGeom>
        </p:spPr>
      </p:pic>
      <p:pic>
        <p:nvPicPr>
          <p:cNvPr id="11" name="圖片 9"/>
          <p:cNvPicPr>
            <a:picLocks noChangeAspect="1"/>
          </p:cNvPicPr>
          <p:nvPr/>
        </p:nvPicPr>
        <p:blipFill>
          <a:blip r:embed="rId16"/>
          <a:stretch>
            <a:fillRect/>
          </a:stretch>
        </p:blipFill>
        <p:spPr>
          <a:xfrm>
            <a:off x="5204546" y="3520170"/>
            <a:ext cx="1905829" cy="1795055"/>
          </a:xfrm>
          <a:prstGeom prst="rect">
            <a:avLst/>
          </a:prstGeom>
        </p:spPr>
      </p:pic>
      <p:sp>
        <p:nvSpPr>
          <p:cNvPr id="12" name="等腰三角形 11"/>
          <p:cNvSpPr/>
          <p:nvPr/>
        </p:nvSpPr>
        <p:spPr>
          <a:xfrm rot="5400000">
            <a:off x="3990362" y="3343268"/>
            <a:ext cx="1674275" cy="34372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6650282" y="3423855"/>
            <a:ext cx="1674275" cy="34372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82606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3"/>
            </p:custDataLst>
            <p:extLst>
              <p:ext uri="{D42A27DB-BD31-4B8C-83A1-F6EECF244321}">
                <p14:modId xmlns:p14="http://schemas.microsoft.com/office/powerpoint/2010/main" val="3364298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266" name="think-cell 幻灯片" r:id="rId7" imgW="444" imgH="443" progId="TCLayout.ActiveDocument.1">
                  <p:embed/>
                </p:oleObj>
              </mc:Choice>
              <mc:Fallback>
                <p:oleObj name="think-cell 幻灯片" r:id="rId7" imgW="444" imgH="443" progId="TCLayout.ActiveDocument.1">
                  <p:embed/>
                  <p:pic>
                    <p:nvPicPr>
                      <p:cNvPr id="3" name="对象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smtClean="0"/>
              <a:t>功能簡介</a:t>
            </a:r>
            <a:endParaRPr lang="zh-CN" altLang="en-US" dirty="0"/>
          </a:p>
        </p:txBody>
      </p:sp>
      <p:sp>
        <p:nvSpPr>
          <p:cNvPr id="12" name="spatula_114949"/>
          <p:cNvSpPr>
            <a:spLocks noChangeAspect="1"/>
          </p:cNvSpPr>
          <p:nvPr/>
        </p:nvSpPr>
        <p:spPr bwMode="auto">
          <a:xfrm>
            <a:off x="1729339" y="1841924"/>
            <a:ext cx="540035" cy="720000"/>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0"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solidFill>
            <a:srgbClr val="5D6A6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Trebuchet MS" panose="020B0603020202020204"/>
              <a:ea typeface="华文新魏" panose="02010800040101010101" pitchFamily="2" charset="-122"/>
              <a:cs typeface="+mn-cs"/>
            </a:endParaRPr>
          </a:p>
        </p:txBody>
      </p:sp>
      <p:sp>
        <p:nvSpPr>
          <p:cNvPr id="9" name="文本框 8"/>
          <p:cNvSpPr txBox="1"/>
          <p:nvPr/>
        </p:nvSpPr>
        <p:spPr>
          <a:xfrm>
            <a:off x="2637380" y="1786425"/>
            <a:ext cx="2657902" cy="830997"/>
          </a:xfrm>
          <a:prstGeom prst="rect">
            <a:avLst/>
          </a:prstGeom>
          <a:noFill/>
        </p:spPr>
        <p:txBody>
          <a:bodyPr wrap="square" rtlCol="0">
            <a:spAutoFit/>
          </a:bodyPr>
          <a:lstStyle/>
          <a:p>
            <a:pPr lvl="0"/>
            <a:r>
              <a:rPr lang="zh-TW" altLang="en-US" sz="2400" b="1" dirty="0">
                <a:solidFill>
                  <a:srgbClr val="5D6A60"/>
                </a:solidFill>
                <a:latin typeface="微软雅黑" panose="020B0503020204020204" pitchFamily="34" charset="-122"/>
                <a:ea typeface="微软雅黑" panose="020B0503020204020204" pitchFamily="34" charset="-122"/>
              </a:rPr>
              <a:t>手機</a:t>
            </a:r>
            <a:r>
              <a:rPr lang="en-US" altLang="zh-TW" sz="2400" b="1" dirty="0">
                <a:solidFill>
                  <a:srgbClr val="5D6A60"/>
                </a:solidFill>
                <a:latin typeface="微软雅黑" panose="020B0503020204020204" pitchFamily="34" charset="-122"/>
                <a:ea typeface="微软雅黑" panose="020B0503020204020204" pitchFamily="34" charset="-122"/>
              </a:rPr>
              <a:t>IoT</a:t>
            </a:r>
            <a:r>
              <a:rPr lang="zh-TW" altLang="en-US" sz="2400" b="1" dirty="0">
                <a:solidFill>
                  <a:srgbClr val="5D6A60"/>
                </a:solidFill>
                <a:latin typeface="微软雅黑" panose="020B0503020204020204" pitchFamily="34" charset="-122"/>
                <a:ea typeface="微软雅黑" panose="020B0503020204020204" pitchFamily="34" charset="-122"/>
              </a:rPr>
              <a:t>即時記錄食材資訊</a:t>
            </a:r>
          </a:p>
        </p:txBody>
      </p:sp>
      <p:sp>
        <p:nvSpPr>
          <p:cNvPr id="13" name="refrigerator_161967"/>
          <p:cNvSpPr>
            <a:spLocks noChangeAspect="1"/>
          </p:cNvSpPr>
          <p:nvPr/>
        </p:nvSpPr>
        <p:spPr bwMode="auto">
          <a:xfrm>
            <a:off x="6919722" y="1841924"/>
            <a:ext cx="359411" cy="720000"/>
          </a:xfrm>
          <a:custGeom>
            <a:avLst/>
            <a:gdLst>
              <a:gd name="connsiteX0" fmla="*/ 49575 w 302090"/>
              <a:gd name="connsiteY0" fmla="*/ 258464 h 605169"/>
              <a:gd name="connsiteX1" fmla="*/ 37042 w 302090"/>
              <a:gd name="connsiteY1" fmla="*/ 270979 h 605169"/>
              <a:gd name="connsiteX2" fmla="*/ 37042 w 302090"/>
              <a:gd name="connsiteY2" fmla="*/ 350702 h 605169"/>
              <a:gd name="connsiteX3" fmla="*/ 49575 w 302090"/>
              <a:gd name="connsiteY3" fmla="*/ 363124 h 605169"/>
              <a:gd name="connsiteX4" fmla="*/ 62015 w 302090"/>
              <a:gd name="connsiteY4" fmla="*/ 350702 h 605169"/>
              <a:gd name="connsiteX5" fmla="*/ 62015 w 302090"/>
              <a:gd name="connsiteY5" fmla="*/ 270979 h 605169"/>
              <a:gd name="connsiteX6" fmla="*/ 49575 w 302090"/>
              <a:gd name="connsiteY6" fmla="*/ 258464 h 605169"/>
              <a:gd name="connsiteX7" fmla="*/ 0 w 302090"/>
              <a:gd name="connsiteY7" fmla="*/ 219529 h 605169"/>
              <a:gd name="connsiteX8" fmla="*/ 302090 w 302090"/>
              <a:gd name="connsiteY8" fmla="*/ 219529 h 605169"/>
              <a:gd name="connsiteX9" fmla="*/ 302090 w 302090"/>
              <a:gd name="connsiteY9" fmla="*/ 572074 h 605169"/>
              <a:gd name="connsiteX10" fmla="*/ 274054 w 302090"/>
              <a:gd name="connsiteY10" fmla="*/ 572074 h 605169"/>
              <a:gd name="connsiteX11" fmla="*/ 274054 w 302090"/>
              <a:gd name="connsiteY11" fmla="*/ 605169 h 605169"/>
              <a:gd name="connsiteX12" fmla="*/ 216866 w 302090"/>
              <a:gd name="connsiteY12" fmla="*/ 605169 h 605169"/>
              <a:gd name="connsiteX13" fmla="*/ 216866 w 302090"/>
              <a:gd name="connsiteY13" fmla="*/ 572074 h 605169"/>
              <a:gd name="connsiteX14" fmla="*/ 85038 w 302090"/>
              <a:gd name="connsiteY14" fmla="*/ 572074 h 605169"/>
              <a:gd name="connsiteX15" fmla="*/ 85038 w 302090"/>
              <a:gd name="connsiteY15" fmla="*/ 605169 h 605169"/>
              <a:gd name="connsiteX16" fmla="*/ 27851 w 302090"/>
              <a:gd name="connsiteY16" fmla="*/ 605169 h 605169"/>
              <a:gd name="connsiteX17" fmla="*/ 27851 w 302090"/>
              <a:gd name="connsiteY17" fmla="*/ 572074 h 605169"/>
              <a:gd name="connsiteX18" fmla="*/ 0 w 302090"/>
              <a:gd name="connsiteY18" fmla="*/ 572074 h 605169"/>
              <a:gd name="connsiteX19" fmla="*/ 49575 w 302090"/>
              <a:gd name="connsiteY19" fmla="*/ 59041 h 605169"/>
              <a:gd name="connsiteX20" fmla="*/ 37042 w 302090"/>
              <a:gd name="connsiteY20" fmla="*/ 71554 h 605169"/>
              <a:gd name="connsiteX21" fmla="*/ 37042 w 302090"/>
              <a:gd name="connsiteY21" fmla="*/ 151264 h 605169"/>
              <a:gd name="connsiteX22" fmla="*/ 49575 w 302090"/>
              <a:gd name="connsiteY22" fmla="*/ 163777 h 605169"/>
              <a:gd name="connsiteX23" fmla="*/ 62015 w 302090"/>
              <a:gd name="connsiteY23" fmla="*/ 151264 h 605169"/>
              <a:gd name="connsiteX24" fmla="*/ 62015 w 302090"/>
              <a:gd name="connsiteY24" fmla="*/ 71554 h 605169"/>
              <a:gd name="connsiteX25" fmla="*/ 49575 w 302090"/>
              <a:gd name="connsiteY25" fmla="*/ 59041 h 605169"/>
              <a:gd name="connsiteX26" fmla="*/ 0 w 302090"/>
              <a:gd name="connsiteY26" fmla="*/ 0 h 605169"/>
              <a:gd name="connsiteX27" fmla="*/ 302090 w 302090"/>
              <a:gd name="connsiteY27" fmla="*/ 0 h 605169"/>
              <a:gd name="connsiteX28" fmla="*/ 302090 w 302090"/>
              <a:gd name="connsiteY28" fmla="*/ 194549 h 605169"/>
              <a:gd name="connsiteX29" fmla="*/ 1021 w 302090"/>
              <a:gd name="connsiteY29" fmla="*/ 194549 h 605169"/>
              <a:gd name="connsiteX30" fmla="*/ 0 w 302090"/>
              <a:gd name="connsiteY30" fmla="*/ 194549 h 60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2090" h="605169">
                <a:moveTo>
                  <a:pt x="49575" y="258464"/>
                </a:moveTo>
                <a:cubicBezTo>
                  <a:pt x="42334" y="258464"/>
                  <a:pt x="37042" y="264304"/>
                  <a:pt x="37042" y="270979"/>
                </a:cubicBezTo>
                <a:lnTo>
                  <a:pt x="37042" y="350702"/>
                </a:lnTo>
                <a:cubicBezTo>
                  <a:pt x="37042" y="357840"/>
                  <a:pt x="42891" y="363124"/>
                  <a:pt x="49575" y="363124"/>
                </a:cubicBezTo>
                <a:cubicBezTo>
                  <a:pt x="56723" y="363124"/>
                  <a:pt x="62015" y="357377"/>
                  <a:pt x="62015" y="350702"/>
                </a:cubicBezTo>
                <a:lnTo>
                  <a:pt x="62015" y="270979"/>
                </a:lnTo>
                <a:cubicBezTo>
                  <a:pt x="62015" y="263748"/>
                  <a:pt x="56259" y="258464"/>
                  <a:pt x="49575" y="258464"/>
                </a:cubicBezTo>
                <a:close/>
                <a:moveTo>
                  <a:pt x="0" y="219529"/>
                </a:moveTo>
                <a:lnTo>
                  <a:pt x="302090" y="219529"/>
                </a:lnTo>
                <a:lnTo>
                  <a:pt x="302090" y="572074"/>
                </a:lnTo>
                <a:lnTo>
                  <a:pt x="274054" y="572074"/>
                </a:lnTo>
                <a:lnTo>
                  <a:pt x="274054" y="605169"/>
                </a:lnTo>
                <a:lnTo>
                  <a:pt x="216866" y="605169"/>
                </a:lnTo>
                <a:lnTo>
                  <a:pt x="216866" y="572074"/>
                </a:lnTo>
                <a:lnTo>
                  <a:pt x="85038" y="572074"/>
                </a:lnTo>
                <a:lnTo>
                  <a:pt x="85038" y="605169"/>
                </a:lnTo>
                <a:lnTo>
                  <a:pt x="27851" y="605169"/>
                </a:lnTo>
                <a:lnTo>
                  <a:pt x="27851" y="572074"/>
                </a:lnTo>
                <a:lnTo>
                  <a:pt x="0" y="572074"/>
                </a:lnTo>
                <a:close/>
                <a:moveTo>
                  <a:pt x="49575" y="59041"/>
                </a:moveTo>
                <a:cubicBezTo>
                  <a:pt x="42334" y="59041"/>
                  <a:pt x="37042" y="64881"/>
                  <a:pt x="37042" y="71554"/>
                </a:cubicBezTo>
                <a:lnTo>
                  <a:pt x="37042" y="151264"/>
                </a:lnTo>
                <a:cubicBezTo>
                  <a:pt x="37042" y="158401"/>
                  <a:pt x="42891" y="163777"/>
                  <a:pt x="49575" y="163777"/>
                </a:cubicBezTo>
                <a:cubicBezTo>
                  <a:pt x="56723" y="163777"/>
                  <a:pt x="62015" y="157938"/>
                  <a:pt x="62015" y="151264"/>
                </a:cubicBezTo>
                <a:lnTo>
                  <a:pt x="62015" y="71554"/>
                </a:lnTo>
                <a:cubicBezTo>
                  <a:pt x="62015" y="64417"/>
                  <a:pt x="56259" y="59041"/>
                  <a:pt x="49575" y="59041"/>
                </a:cubicBezTo>
                <a:close/>
                <a:moveTo>
                  <a:pt x="0" y="0"/>
                </a:moveTo>
                <a:lnTo>
                  <a:pt x="302090" y="0"/>
                </a:lnTo>
                <a:lnTo>
                  <a:pt x="302090" y="194549"/>
                </a:lnTo>
                <a:lnTo>
                  <a:pt x="1021" y="194549"/>
                </a:lnTo>
                <a:lnTo>
                  <a:pt x="0" y="194549"/>
                </a:lnTo>
                <a:close/>
              </a:path>
            </a:pathLst>
          </a:custGeom>
          <a:solidFill>
            <a:srgbClr val="5D6A60"/>
          </a:solidFill>
          <a:ln>
            <a:noFill/>
          </a:ln>
        </p:spPr>
        <p:txBody>
          <a:bodyPr/>
          <a:lstStyle/>
          <a:p>
            <a:endParaRPr lang="zh-CN" altLang="en-US"/>
          </a:p>
        </p:txBody>
      </p:sp>
      <p:sp>
        <p:nvSpPr>
          <p:cNvPr id="14" name="iconfont-11899-5651480"/>
          <p:cNvSpPr>
            <a:spLocks noChangeAspect="1"/>
          </p:cNvSpPr>
          <p:nvPr/>
        </p:nvSpPr>
        <p:spPr bwMode="auto">
          <a:xfrm>
            <a:off x="6829428" y="3386835"/>
            <a:ext cx="540000" cy="453380"/>
          </a:xfrm>
          <a:custGeom>
            <a:avLst/>
            <a:gdLst>
              <a:gd name="T0" fmla="*/ 9793 w 10428"/>
              <a:gd name="T1" fmla="*/ 1087 h 8756"/>
              <a:gd name="T2" fmla="*/ 544 w 10428"/>
              <a:gd name="T3" fmla="*/ 1087 h 8756"/>
              <a:gd name="T4" fmla="*/ 0 w 10428"/>
              <a:gd name="T5" fmla="*/ 544 h 8756"/>
              <a:gd name="T6" fmla="*/ 544 w 10428"/>
              <a:gd name="T7" fmla="*/ 0 h 8756"/>
              <a:gd name="T8" fmla="*/ 9793 w 10428"/>
              <a:gd name="T9" fmla="*/ 0 h 8756"/>
              <a:gd name="T10" fmla="*/ 10336 w 10428"/>
              <a:gd name="T11" fmla="*/ 544 h 8756"/>
              <a:gd name="T12" fmla="*/ 9793 w 10428"/>
              <a:gd name="T13" fmla="*/ 1087 h 8756"/>
              <a:gd name="T14" fmla="*/ 2176 w 10428"/>
              <a:gd name="T15" fmla="*/ 3626 h 8756"/>
              <a:gd name="T16" fmla="*/ 544 w 10428"/>
              <a:gd name="T17" fmla="*/ 3626 h 8756"/>
              <a:gd name="T18" fmla="*/ 0 w 10428"/>
              <a:gd name="T19" fmla="*/ 3082 h 8756"/>
              <a:gd name="T20" fmla="*/ 544 w 10428"/>
              <a:gd name="T21" fmla="*/ 2539 h 8756"/>
              <a:gd name="T22" fmla="*/ 2176 w 10428"/>
              <a:gd name="T23" fmla="*/ 2539 h 8756"/>
              <a:gd name="T24" fmla="*/ 2720 w 10428"/>
              <a:gd name="T25" fmla="*/ 3082 h 8756"/>
              <a:gd name="T26" fmla="*/ 2176 w 10428"/>
              <a:gd name="T27" fmla="*/ 3626 h 8756"/>
              <a:gd name="T28" fmla="*/ 2176 w 10428"/>
              <a:gd name="T29" fmla="*/ 6165 h 8756"/>
              <a:gd name="T30" fmla="*/ 544 w 10428"/>
              <a:gd name="T31" fmla="*/ 6165 h 8756"/>
              <a:gd name="T32" fmla="*/ 0 w 10428"/>
              <a:gd name="T33" fmla="*/ 5621 h 8756"/>
              <a:gd name="T34" fmla="*/ 544 w 10428"/>
              <a:gd name="T35" fmla="*/ 5077 h 8756"/>
              <a:gd name="T36" fmla="*/ 2176 w 10428"/>
              <a:gd name="T37" fmla="*/ 5077 h 8756"/>
              <a:gd name="T38" fmla="*/ 2720 w 10428"/>
              <a:gd name="T39" fmla="*/ 5621 h 8756"/>
              <a:gd name="T40" fmla="*/ 2176 w 10428"/>
              <a:gd name="T41" fmla="*/ 6165 h 8756"/>
              <a:gd name="T42" fmla="*/ 9448 w 10428"/>
              <a:gd name="T43" fmla="*/ 8545 h 8756"/>
              <a:gd name="T44" fmla="*/ 7716 w 10428"/>
              <a:gd name="T45" fmla="*/ 6814 h 8756"/>
              <a:gd name="T46" fmla="*/ 7716 w 10428"/>
              <a:gd name="T47" fmla="*/ 6045 h 8756"/>
              <a:gd name="T48" fmla="*/ 8485 w 10428"/>
              <a:gd name="T49" fmla="*/ 6045 h 8756"/>
              <a:gd name="T50" fmla="*/ 10216 w 10428"/>
              <a:gd name="T51" fmla="*/ 7776 h 8756"/>
              <a:gd name="T52" fmla="*/ 10216 w 10428"/>
              <a:gd name="T53" fmla="*/ 8545 h 8756"/>
              <a:gd name="T54" fmla="*/ 9448 w 10428"/>
              <a:gd name="T55" fmla="*/ 8545 h 8756"/>
              <a:gd name="T56" fmla="*/ 4624 w 10428"/>
              <a:gd name="T57" fmla="*/ 8704 h 8756"/>
              <a:gd name="T58" fmla="*/ 544 w 10428"/>
              <a:gd name="T59" fmla="*/ 8704 h 8756"/>
              <a:gd name="T60" fmla="*/ 0 w 10428"/>
              <a:gd name="T61" fmla="*/ 8160 h 8756"/>
              <a:gd name="T62" fmla="*/ 544 w 10428"/>
              <a:gd name="T63" fmla="*/ 7616 h 8756"/>
              <a:gd name="T64" fmla="*/ 4624 w 10428"/>
              <a:gd name="T65" fmla="*/ 7616 h 8756"/>
              <a:gd name="T66" fmla="*/ 5168 w 10428"/>
              <a:gd name="T67" fmla="*/ 8160 h 8756"/>
              <a:gd name="T68" fmla="*/ 4624 w 10428"/>
              <a:gd name="T69" fmla="*/ 8704 h 8756"/>
              <a:gd name="T70" fmla="*/ 6518 w 10428"/>
              <a:gd name="T71" fmla="*/ 1582 h 8756"/>
              <a:gd name="T72" fmla="*/ 3663 w 10428"/>
              <a:gd name="T73" fmla="*/ 4439 h 8756"/>
              <a:gd name="T74" fmla="*/ 6519 w 10428"/>
              <a:gd name="T75" fmla="*/ 7295 h 8756"/>
              <a:gd name="T76" fmla="*/ 9374 w 10428"/>
              <a:gd name="T77" fmla="*/ 4439 h 8756"/>
              <a:gd name="T78" fmla="*/ 6518 w 10428"/>
              <a:gd name="T79" fmla="*/ 1582 h 8756"/>
              <a:gd name="T80" fmla="*/ 6518 w 10428"/>
              <a:gd name="T81" fmla="*/ 6437 h 8756"/>
              <a:gd name="T82" fmla="*/ 4519 w 10428"/>
              <a:gd name="T83" fmla="*/ 4439 h 8756"/>
              <a:gd name="T84" fmla="*/ 6518 w 10428"/>
              <a:gd name="T85" fmla="*/ 2440 h 8756"/>
              <a:gd name="T86" fmla="*/ 8518 w 10428"/>
              <a:gd name="T87" fmla="*/ 4439 h 8756"/>
              <a:gd name="T88" fmla="*/ 6518 w 10428"/>
              <a:gd name="T89" fmla="*/ 6437 h 8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28" h="8756">
                <a:moveTo>
                  <a:pt x="9793" y="1087"/>
                </a:moveTo>
                <a:lnTo>
                  <a:pt x="544" y="1087"/>
                </a:lnTo>
                <a:cubicBezTo>
                  <a:pt x="245" y="1087"/>
                  <a:pt x="0" y="842"/>
                  <a:pt x="0" y="544"/>
                </a:cubicBezTo>
                <a:cubicBezTo>
                  <a:pt x="0" y="245"/>
                  <a:pt x="245" y="0"/>
                  <a:pt x="544" y="0"/>
                </a:cubicBezTo>
                <a:lnTo>
                  <a:pt x="9793" y="0"/>
                </a:lnTo>
                <a:cubicBezTo>
                  <a:pt x="10091" y="0"/>
                  <a:pt x="10336" y="245"/>
                  <a:pt x="10336" y="544"/>
                </a:cubicBezTo>
                <a:cubicBezTo>
                  <a:pt x="10336" y="842"/>
                  <a:pt x="10091" y="1087"/>
                  <a:pt x="9793" y="1087"/>
                </a:cubicBezTo>
                <a:close/>
                <a:moveTo>
                  <a:pt x="2176" y="3626"/>
                </a:moveTo>
                <a:lnTo>
                  <a:pt x="544" y="3626"/>
                </a:lnTo>
                <a:cubicBezTo>
                  <a:pt x="245" y="3626"/>
                  <a:pt x="0" y="3381"/>
                  <a:pt x="0" y="3082"/>
                </a:cubicBezTo>
                <a:cubicBezTo>
                  <a:pt x="0" y="2784"/>
                  <a:pt x="245" y="2539"/>
                  <a:pt x="544" y="2539"/>
                </a:cubicBezTo>
                <a:lnTo>
                  <a:pt x="2176" y="2539"/>
                </a:lnTo>
                <a:cubicBezTo>
                  <a:pt x="2475" y="2539"/>
                  <a:pt x="2720" y="2784"/>
                  <a:pt x="2720" y="3082"/>
                </a:cubicBezTo>
                <a:cubicBezTo>
                  <a:pt x="2720" y="3381"/>
                  <a:pt x="2475" y="3626"/>
                  <a:pt x="2176" y="3626"/>
                </a:cubicBezTo>
                <a:close/>
                <a:moveTo>
                  <a:pt x="2176" y="6165"/>
                </a:moveTo>
                <a:lnTo>
                  <a:pt x="544" y="6165"/>
                </a:lnTo>
                <a:cubicBezTo>
                  <a:pt x="245" y="6165"/>
                  <a:pt x="0" y="5920"/>
                  <a:pt x="0" y="5621"/>
                </a:cubicBezTo>
                <a:cubicBezTo>
                  <a:pt x="0" y="5322"/>
                  <a:pt x="245" y="5077"/>
                  <a:pt x="544" y="5077"/>
                </a:cubicBezTo>
                <a:lnTo>
                  <a:pt x="2176" y="5077"/>
                </a:lnTo>
                <a:cubicBezTo>
                  <a:pt x="2475" y="5077"/>
                  <a:pt x="2720" y="5322"/>
                  <a:pt x="2720" y="5621"/>
                </a:cubicBezTo>
                <a:cubicBezTo>
                  <a:pt x="2720" y="5920"/>
                  <a:pt x="2475" y="6165"/>
                  <a:pt x="2176" y="6165"/>
                </a:cubicBezTo>
                <a:close/>
                <a:moveTo>
                  <a:pt x="9448" y="8545"/>
                </a:moveTo>
                <a:lnTo>
                  <a:pt x="7716" y="6814"/>
                </a:lnTo>
                <a:cubicBezTo>
                  <a:pt x="7505" y="6602"/>
                  <a:pt x="7505" y="6256"/>
                  <a:pt x="7716" y="6045"/>
                </a:cubicBezTo>
                <a:cubicBezTo>
                  <a:pt x="7928" y="5834"/>
                  <a:pt x="8274" y="5834"/>
                  <a:pt x="8485" y="6045"/>
                </a:cubicBezTo>
                <a:lnTo>
                  <a:pt x="10216" y="7776"/>
                </a:lnTo>
                <a:cubicBezTo>
                  <a:pt x="10428" y="7987"/>
                  <a:pt x="10428" y="8334"/>
                  <a:pt x="10216" y="8545"/>
                </a:cubicBezTo>
                <a:cubicBezTo>
                  <a:pt x="10005" y="8756"/>
                  <a:pt x="9659" y="8756"/>
                  <a:pt x="9448" y="8545"/>
                </a:cubicBezTo>
                <a:close/>
                <a:moveTo>
                  <a:pt x="4624" y="8704"/>
                </a:moveTo>
                <a:lnTo>
                  <a:pt x="544" y="8704"/>
                </a:lnTo>
                <a:cubicBezTo>
                  <a:pt x="245" y="8704"/>
                  <a:pt x="0" y="8459"/>
                  <a:pt x="0" y="8160"/>
                </a:cubicBezTo>
                <a:cubicBezTo>
                  <a:pt x="0" y="7861"/>
                  <a:pt x="245" y="7616"/>
                  <a:pt x="544" y="7616"/>
                </a:cubicBezTo>
                <a:lnTo>
                  <a:pt x="4624" y="7616"/>
                </a:lnTo>
                <a:cubicBezTo>
                  <a:pt x="4922" y="7616"/>
                  <a:pt x="5168" y="7861"/>
                  <a:pt x="5168" y="8160"/>
                </a:cubicBezTo>
                <a:cubicBezTo>
                  <a:pt x="5169" y="8459"/>
                  <a:pt x="4924" y="8704"/>
                  <a:pt x="4624" y="8704"/>
                </a:cubicBezTo>
                <a:close/>
                <a:moveTo>
                  <a:pt x="6518" y="1582"/>
                </a:moveTo>
                <a:cubicBezTo>
                  <a:pt x="4941" y="1582"/>
                  <a:pt x="3663" y="2861"/>
                  <a:pt x="3663" y="4439"/>
                </a:cubicBezTo>
                <a:cubicBezTo>
                  <a:pt x="3663" y="6016"/>
                  <a:pt x="4941" y="7295"/>
                  <a:pt x="6519" y="7295"/>
                </a:cubicBezTo>
                <a:cubicBezTo>
                  <a:pt x="8096" y="7295"/>
                  <a:pt x="9374" y="6016"/>
                  <a:pt x="9374" y="4439"/>
                </a:cubicBezTo>
                <a:cubicBezTo>
                  <a:pt x="9374" y="2861"/>
                  <a:pt x="8095" y="1582"/>
                  <a:pt x="6518" y="1582"/>
                </a:cubicBezTo>
                <a:close/>
                <a:moveTo>
                  <a:pt x="6518" y="6437"/>
                </a:moveTo>
                <a:cubicBezTo>
                  <a:pt x="5414" y="6437"/>
                  <a:pt x="4519" y="5542"/>
                  <a:pt x="4519" y="4439"/>
                </a:cubicBezTo>
                <a:cubicBezTo>
                  <a:pt x="4519" y="3335"/>
                  <a:pt x="5414" y="2440"/>
                  <a:pt x="6518" y="2440"/>
                </a:cubicBezTo>
                <a:cubicBezTo>
                  <a:pt x="7621" y="2440"/>
                  <a:pt x="8518" y="3334"/>
                  <a:pt x="8518" y="4439"/>
                </a:cubicBezTo>
                <a:cubicBezTo>
                  <a:pt x="8518" y="5542"/>
                  <a:pt x="7623" y="6437"/>
                  <a:pt x="6518" y="6437"/>
                </a:cubicBezTo>
                <a:close/>
              </a:path>
            </a:pathLst>
          </a:custGeom>
          <a:solidFill>
            <a:srgbClr val="5D6A60"/>
          </a:solidFill>
          <a:ln>
            <a:noFill/>
          </a:ln>
        </p:spPr>
        <p:txBody>
          <a:bodyPr/>
          <a:lstStyle/>
          <a:p>
            <a:endParaRPr lang="zh-CN" altLang="en-US"/>
          </a:p>
        </p:txBody>
      </p:sp>
      <p:sp>
        <p:nvSpPr>
          <p:cNvPr id="15" name="iconfont-10026-4294087"/>
          <p:cNvSpPr>
            <a:spLocks noChangeAspect="1"/>
          </p:cNvSpPr>
          <p:nvPr/>
        </p:nvSpPr>
        <p:spPr bwMode="auto">
          <a:xfrm>
            <a:off x="6829428" y="4730496"/>
            <a:ext cx="540000" cy="465226"/>
          </a:xfrm>
          <a:custGeom>
            <a:avLst/>
            <a:gdLst>
              <a:gd name="T0" fmla="*/ 8634 w 10786"/>
              <a:gd name="T1" fmla="*/ 2101 h 9292"/>
              <a:gd name="T2" fmla="*/ 8637 w 10786"/>
              <a:gd name="T3" fmla="*/ 2099 h 9292"/>
              <a:gd name="T4" fmla="*/ 7032 w 10786"/>
              <a:gd name="T5" fmla="*/ 0 h 9292"/>
              <a:gd name="T6" fmla="*/ 6460 w 10786"/>
              <a:gd name="T7" fmla="*/ 437 h 9292"/>
              <a:gd name="T8" fmla="*/ 7733 w 10786"/>
              <a:gd name="T9" fmla="*/ 2101 h 9292"/>
              <a:gd name="T10" fmla="*/ 3077 w 10786"/>
              <a:gd name="T11" fmla="*/ 2101 h 9292"/>
              <a:gd name="T12" fmla="*/ 4314 w 10786"/>
              <a:gd name="T13" fmla="*/ 454 h 9292"/>
              <a:gd name="T14" fmla="*/ 3766 w 10786"/>
              <a:gd name="T15" fmla="*/ 17 h 9292"/>
              <a:gd name="T16" fmla="*/ 2172 w 10786"/>
              <a:gd name="T17" fmla="*/ 2101 h 9292"/>
              <a:gd name="T18" fmla="*/ 0 w 10786"/>
              <a:gd name="T19" fmla="*/ 2101 h 9292"/>
              <a:gd name="T20" fmla="*/ 0 w 10786"/>
              <a:gd name="T21" fmla="*/ 4618 h 9292"/>
              <a:gd name="T22" fmla="*/ 719 w 10786"/>
              <a:gd name="T23" fmla="*/ 4618 h 9292"/>
              <a:gd name="T24" fmla="*/ 719 w 10786"/>
              <a:gd name="T25" fmla="*/ 8201 h 9292"/>
              <a:gd name="T26" fmla="*/ 1798 w 10786"/>
              <a:gd name="T27" fmla="*/ 9292 h 9292"/>
              <a:gd name="T28" fmla="*/ 8988 w 10786"/>
              <a:gd name="T29" fmla="*/ 9292 h 9292"/>
              <a:gd name="T30" fmla="*/ 10067 w 10786"/>
              <a:gd name="T31" fmla="*/ 8201 h 9292"/>
              <a:gd name="T32" fmla="*/ 10067 w 10786"/>
              <a:gd name="T33" fmla="*/ 4618 h 9292"/>
              <a:gd name="T34" fmla="*/ 10786 w 10786"/>
              <a:gd name="T35" fmla="*/ 4618 h 9292"/>
              <a:gd name="T36" fmla="*/ 10786 w 10786"/>
              <a:gd name="T37" fmla="*/ 2101 h 9292"/>
              <a:gd name="T38" fmla="*/ 8634 w 10786"/>
              <a:gd name="T39" fmla="*/ 2101 h 9292"/>
              <a:gd name="T40" fmla="*/ 9348 w 10786"/>
              <a:gd name="T41" fmla="*/ 8201 h 9292"/>
              <a:gd name="T42" fmla="*/ 8988 w 10786"/>
              <a:gd name="T43" fmla="*/ 8572 h 9292"/>
              <a:gd name="T44" fmla="*/ 1798 w 10786"/>
              <a:gd name="T45" fmla="*/ 8572 h 9292"/>
              <a:gd name="T46" fmla="*/ 1438 w 10786"/>
              <a:gd name="T47" fmla="*/ 8201 h 9292"/>
              <a:gd name="T48" fmla="*/ 1438 w 10786"/>
              <a:gd name="T49" fmla="*/ 4618 h 9292"/>
              <a:gd name="T50" fmla="*/ 9348 w 10786"/>
              <a:gd name="T51" fmla="*/ 4618 h 9292"/>
              <a:gd name="T52" fmla="*/ 9348 w 10786"/>
              <a:gd name="T53" fmla="*/ 8201 h 9292"/>
              <a:gd name="T54" fmla="*/ 10067 w 10786"/>
              <a:gd name="T55" fmla="*/ 3898 h 9292"/>
              <a:gd name="T56" fmla="*/ 719 w 10786"/>
              <a:gd name="T57" fmla="*/ 3898 h 9292"/>
              <a:gd name="T58" fmla="*/ 719 w 10786"/>
              <a:gd name="T59" fmla="*/ 2820 h 9292"/>
              <a:gd name="T60" fmla="*/ 10067 w 10786"/>
              <a:gd name="T61" fmla="*/ 2820 h 9292"/>
              <a:gd name="T62" fmla="*/ 10067 w 10786"/>
              <a:gd name="T63" fmla="*/ 3898 h 9292"/>
              <a:gd name="T64" fmla="*/ 2517 w 10786"/>
              <a:gd name="T65" fmla="*/ 5337 h 9292"/>
              <a:gd name="T66" fmla="*/ 3236 w 10786"/>
              <a:gd name="T67" fmla="*/ 5337 h 9292"/>
              <a:gd name="T68" fmla="*/ 3236 w 10786"/>
              <a:gd name="T69" fmla="*/ 7854 h 9292"/>
              <a:gd name="T70" fmla="*/ 2517 w 10786"/>
              <a:gd name="T71" fmla="*/ 7854 h 9292"/>
              <a:gd name="T72" fmla="*/ 2517 w 10786"/>
              <a:gd name="T73" fmla="*/ 5337 h 9292"/>
              <a:gd name="T74" fmla="*/ 7550 w 10786"/>
              <a:gd name="T75" fmla="*/ 5337 h 9292"/>
              <a:gd name="T76" fmla="*/ 8269 w 10786"/>
              <a:gd name="T77" fmla="*/ 5337 h 9292"/>
              <a:gd name="T78" fmla="*/ 8269 w 10786"/>
              <a:gd name="T79" fmla="*/ 7854 h 9292"/>
              <a:gd name="T80" fmla="*/ 7550 w 10786"/>
              <a:gd name="T81" fmla="*/ 7854 h 9292"/>
              <a:gd name="T82" fmla="*/ 7550 w 10786"/>
              <a:gd name="T83" fmla="*/ 5337 h 9292"/>
              <a:gd name="T84" fmla="*/ 5033 w 10786"/>
              <a:gd name="T85" fmla="*/ 5337 h 9292"/>
              <a:gd name="T86" fmla="*/ 5753 w 10786"/>
              <a:gd name="T87" fmla="*/ 5337 h 9292"/>
              <a:gd name="T88" fmla="*/ 5753 w 10786"/>
              <a:gd name="T89" fmla="*/ 7854 h 9292"/>
              <a:gd name="T90" fmla="*/ 5033 w 10786"/>
              <a:gd name="T91" fmla="*/ 7854 h 9292"/>
              <a:gd name="T92" fmla="*/ 5033 w 10786"/>
              <a:gd name="T93" fmla="*/ 5337 h 9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86" h="9292">
                <a:moveTo>
                  <a:pt x="8634" y="2101"/>
                </a:moveTo>
                <a:lnTo>
                  <a:pt x="8637" y="2099"/>
                </a:lnTo>
                <a:lnTo>
                  <a:pt x="7032" y="0"/>
                </a:lnTo>
                <a:lnTo>
                  <a:pt x="6460" y="437"/>
                </a:lnTo>
                <a:lnTo>
                  <a:pt x="7733" y="2101"/>
                </a:lnTo>
                <a:lnTo>
                  <a:pt x="3077" y="2101"/>
                </a:lnTo>
                <a:lnTo>
                  <a:pt x="4314" y="454"/>
                </a:lnTo>
                <a:lnTo>
                  <a:pt x="3766" y="17"/>
                </a:lnTo>
                <a:lnTo>
                  <a:pt x="2172" y="2101"/>
                </a:lnTo>
                <a:lnTo>
                  <a:pt x="0" y="2101"/>
                </a:lnTo>
                <a:lnTo>
                  <a:pt x="0" y="4618"/>
                </a:lnTo>
                <a:lnTo>
                  <a:pt x="719" y="4618"/>
                </a:lnTo>
                <a:lnTo>
                  <a:pt x="719" y="8201"/>
                </a:lnTo>
                <a:cubicBezTo>
                  <a:pt x="719" y="8796"/>
                  <a:pt x="1203" y="9292"/>
                  <a:pt x="1798" y="9292"/>
                </a:cubicBezTo>
                <a:lnTo>
                  <a:pt x="8988" y="9292"/>
                </a:lnTo>
                <a:cubicBezTo>
                  <a:pt x="9583" y="9292"/>
                  <a:pt x="10067" y="8796"/>
                  <a:pt x="10067" y="8201"/>
                </a:cubicBezTo>
                <a:lnTo>
                  <a:pt x="10067" y="4618"/>
                </a:lnTo>
                <a:lnTo>
                  <a:pt x="10786" y="4618"/>
                </a:lnTo>
                <a:lnTo>
                  <a:pt x="10786" y="2101"/>
                </a:lnTo>
                <a:lnTo>
                  <a:pt x="8634" y="2101"/>
                </a:lnTo>
                <a:close/>
                <a:moveTo>
                  <a:pt x="9348" y="8201"/>
                </a:moveTo>
                <a:cubicBezTo>
                  <a:pt x="9348" y="8399"/>
                  <a:pt x="9187" y="8572"/>
                  <a:pt x="8988" y="8572"/>
                </a:cubicBezTo>
                <a:lnTo>
                  <a:pt x="1798" y="8572"/>
                </a:lnTo>
                <a:cubicBezTo>
                  <a:pt x="1599" y="8572"/>
                  <a:pt x="1438" y="8399"/>
                  <a:pt x="1438" y="8201"/>
                </a:cubicBezTo>
                <a:lnTo>
                  <a:pt x="1438" y="4618"/>
                </a:lnTo>
                <a:lnTo>
                  <a:pt x="9348" y="4618"/>
                </a:lnTo>
                <a:lnTo>
                  <a:pt x="9348" y="8201"/>
                </a:lnTo>
                <a:close/>
                <a:moveTo>
                  <a:pt x="10067" y="3898"/>
                </a:moveTo>
                <a:lnTo>
                  <a:pt x="719" y="3898"/>
                </a:lnTo>
                <a:lnTo>
                  <a:pt x="719" y="2820"/>
                </a:lnTo>
                <a:lnTo>
                  <a:pt x="10067" y="2820"/>
                </a:lnTo>
                <a:lnTo>
                  <a:pt x="10067" y="3898"/>
                </a:lnTo>
                <a:close/>
                <a:moveTo>
                  <a:pt x="2517" y="5337"/>
                </a:moveTo>
                <a:lnTo>
                  <a:pt x="3236" y="5337"/>
                </a:lnTo>
                <a:lnTo>
                  <a:pt x="3236" y="7854"/>
                </a:lnTo>
                <a:lnTo>
                  <a:pt x="2517" y="7854"/>
                </a:lnTo>
                <a:lnTo>
                  <a:pt x="2517" y="5337"/>
                </a:lnTo>
                <a:close/>
                <a:moveTo>
                  <a:pt x="7550" y="5337"/>
                </a:moveTo>
                <a:lnTo>
                  <a:pt x="8269" y="5337"/>
                </a:lnTo>
                <a:lnTo>
                  <a:pt x="8269" y="7854"/>
                </a:lnTo>
                <a:lnTo>
                  <a:pt x="7550" y="7854"/>
                </a:lnTo>
                <a:lnTo>
                  <a:pt x="7550" y="5337"/>
                </a:lnTo>
                <a:close/>
                <a:moveTo>
                  <a:pt x="5033" y="5337"/>
                </a:moveTo>
                <a:lnTo>
                  <a:pt x="5753" y="5337"/>
                </a:lnTo>
                <a:lnTo>
                  <a:pt x="5753" y="7854"/>
                </a:lnTo>
                <a:lnTo>
                  <a:pt x="5033" y="7854"/>
                </a:lnTo>
                <a:lnTo>
                  <a:pt x="5033" y="5337"/>
                </a:lnTo>
                <a:close/>
              </a:path>
            </a:pathLst>
          </a:custGeom>
          <a:solidFill>
            <a:srgbClr val="5D6A60"/>
          </a:solidFill>
          <a:ln>
            <a:noFill/>
          </a:ln>
        </p:spPr>
        <p:txBody>
          <a:bodyPr/>
          <a:lstStyle/>
          <a:p>
            <a:endParaRPr lang="zh-CN" altLang="en-US"/>
          </a:p>
        </p:txBody>
      </p:sp>
      <p:sp>
        <p:nvSpPr>
          <p:cNvPr id="16" name="iconfont-1047-784268"/>
          <p:cNvSpPr>
            <a:spLocks noChangeAspect="1"/>
          </p:cNvSpPr>
          <p:nvPr/>
        </p:nvSpPr>
        <p:spPr bwMode="auto">
          <a:xfrm>
            <a:off x="1729339" y="4704708"/>
            <a:ext cx="540000" cy="516803"/>
          </a:xfrm>
          <a:custGeom>
            <a:avLst/>
            <a:gdLst>
              <a:gd name="T0" fmla="*/ 10882 w 11106"/>
              <a:gd name="T1" fmla="*/ 4345 h 10628"/>
              <a:gd name="T2" fmla="*/ 9793 w 11106"/>
              <a:gd name="T3" fmla="*/ 3701 h 10628"/>
              <a:gd name="T4" fmla="*/ 7130 w 11106"/>
              <a:gd name="T5" fmla="*/ 3688 h 10628"/>
              <a:gd name="T6" fmla="*/ 7397 w 11106"/>
              <a:gd name="T7" fmla="*/ 2100 h 10628"/>
              <a:gd name="T8" fmla="*/ 7322 w 11106"/>
              <a:gd name="T9" fmla="*/ 1260 h 10628"/>
              <a:gd name="T10" fmla="*/ 7273 w 11106"/>
              <a:gd name="T11" fmla="*/ 1045 h 10628"/>
              <a:gd name="T12" fmla="*/ 5960 w 11106"/>
              <a:gd name="T13" fmla="*/ 0 h 10628"/>
              <a:gd name="T14" fmla="*/ 4612 w 11106"/>
              <a:gd name="T15" fmla="*/ 1349 h 10628"/>
              <a:gd name="T16" fmla="*/ 4618 w 11106"/>
              <a:gd name="T17" fmla="*/ 1470 h 10628"/>
              <a:gd name="T18" fmla="*/ 2453 w 11106"/>
              <a:gd name="T19" fmla="*/ 4151 h 10628"/>
              <a:gd name="T20" fmla="*/ 2452 w 11106"/>
              <a:gd name="T21" fmla="*/ 4151 h 10628"/>
              <a:gd name="T22" fmla="*/ 474 w 11106"/>
              <a:gd name="T23" fmla="*/ 4152 h 10628"/>
              <a:gd name="T24" fmla="*/ 5 w 11106"/>
              <a:gd name="T25" fmla="*/ 4621 h 10628"/>
              <a:gd name="T26" fmla="*/ 0 w 11106"/>
              <a:gd name="T27" fmla="*/ 10157 h 10628"/>
              <a:gd name="T28" fmla="*/ 512 w 11106"/>
              <a:gd name="T29" fmla="*/ 10619 h 10628"/>
              <a:gd name="T30" fmla="*/ 2227 w 11106"/>
              <a:gd name="T31" fmla="*/ 10616 h 10628"/>
              <a:gd name="T32" fmla="*/ 2293 w 11106"/>
              <a:gd name="T33" fmla="*/ 10628 h 10628"/>
              <a:gd name="T34" fmla="*/ 2350 w 11106"/>
              <a:gd name="T35" fmla="*/ 10620 h 10628"/>
              <a:gd name="T36" fmla="*/ 8878 w 11106"/>
              <a:gd name="T37" fmla="*/ 10622 h 10628"/>
              <a:gd name="T38" fmla="*/ 9522 w 11106"/>
              <a:gd name="T39" fmla="*/ 10412 h 10628"/>
              <a:gd name="T40" fmla="*/ 9974 w 11106"/>
              <a:gd name="T41" fmla="*/ 9925 h 10628"/>
              <a:gd name="T42" fmla="*/ 10054 w 11106"/>
              <a:gd name="T43" fmla="*/ 9792 h 10628"/>
              <a:gd name="T44" fmla="*/ 11074 w 11106"/>
              <a:gd name="T45" fmla="*/ 5304 h 10628"/>
              <a:gd name="T46" fmla="*/ 11083 w 11106"/>
              <a:gd name="T47" fmla="*/ 5172 h 10628"/>
              <a:gd name="T48" fmla="*/ 10882 w 11106"/>
              <a:gd name="T49" fmla="*/ 4345 h 10628"/>
              <a:gd name="T50" fmla="*/ 805 w 11106"/>
              <a:gd name="T51" fmla="*/ 4956 h 10628"/>
              <a:gd name="T52" fmla="*/ 1872 w 11106"/>
              <a:gd name="T53" fmla="*/ 4954 h 10628"/>
              <a:gd name="T54" fmla="*/ 1872 w 11106"/>
              <a:gd name="T55" fmla="*/ 9820 h 10628"/>
              <a:gd name="T56" fmla="*/ 801 w 11106"/>
              <a:gd name="T57" fmla="*/ 9824 h 10628"/>
              <a:gd name="T58" fmla="*/ 805 w 11106"/>
              <a:gd name="T59" fmla="*/ 4956 h 10628"/>
              <a:gd name="T60" fmla="*/ 9341 w 11106"/>
              <a:gd name="T61" fmla="*/ 9434 h 10628"/>
              <a:gd name="T62" fmla="*/ 9290 w 11106"/>
              <a:gd name="T63" fmla="*/ 9514 h 10628"/>
              <a:gd name="T64" fmla="*/ 9090 w 11106"/>
              <a:gd name="T65" fmla="*/ 9738 h 10628"/>
              <a:gd name="T66" fmla="*/ 8851 w 11106"/>
              <a:gd name="T67" fmla="*/ 9822 h 10628"/>
              <a:gd name="T68" fmla="*/ 2672 w 11106"/>
              <a:gd name="T69" fmla="*/ 9820 h 10628"/>
              <a:gd name="T70" fmla="*/ 2672 w 11106"/>
              <a:gd name="T71" fmla="*/ 4912 h 10628"/>
              <a:gd name="T72" fmla="*/ 5417 w 11106"/>
              <a:gd name="T73" fmla="*/ 1431 h 10628"/>
              <a:gd name="T74" fmla="*/ 5412 w 11106"/>
              <a:gd name="T75" fmla="*/ 1349 h 10628"/>
              <a:gd name="T76" fmla="*/ 5960 w 11106"/>
              <a:gd name="T77" fmla="*/ 800 h 10628"/>
              <a:gd name="T78" fmla="*/ 6494 w 11106"/>
              <a:gd name="T79" fmla="*/ 1225 h 10628"/>
              <a:gd name="T80" fmla="*/ 6538 w 11106"/>
              <a:gd name="T81" fmla="*/ 1416 h 10628"/>
              <a:gd name="T82" fmla="*/ 6597 w 11106"/>
              <a:gd name="T83" fmla="*/ 2099 h 10628"/>
              <a:gd name="T84" fmla="*/ 6370 w 11106"/>
              <a:gd name="T85" fmla="*/ 3432 h 10628"/>
              <a:gd name="T86" fmla="*/ 6002 w 11106"/>
              <a:gd name="T87" fmla="*/ 4487 h 10628"/>
              <a:gd name="T88" fmla="*/ 9646 w 11106"/>
              <a:gd name="T89" fmla="*/ 4488 h 10628"/>
              <a:gd name="T90" fmla="*/ 9732 w 11106"/>
              <a:gd name="T91" fmla="*/ 4496 h 10628"/>
              <a:gd name="T92" fmla="*/ 10203 w 11106"/>
              <a:gd name="T93" fmla="*/ 4768 h 10628"/>
              <a:gd name="T94" fmla="*/ 10286 w 11106"/>
              <a:gd name="T95" fmla="*/ 5173 h 10628"/>
              <a:gd name="T96" fmla="*/ 9341 w 11106"/>
              <a:gd name="T97" fmla="*/ 9434 h 10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106" h="10628">
                <a:moveTo>
                  <a:pt x="10882" y="4345"/>
                </a:moveTo>
                <a:cubicBezTo>
                  <a:pt x="10641" y="3956"/>
                  <a:pt x="10222" y="3714"/>
                  <a:pt x="9793" y="3701"/>
                </a:cubicBezTo>
                <a:lnTo>
                  <a:pt x="7130" y="3688"/>
                </a:lnTo>
                <a:cubicBezTo>
                  <a:pt x="7307" y="3176"/>
                  <a:pt x="7397" y="2641"/>
                  <a:pt x="7397" y="2100"/>
                </a:cubicBezTo>
                <a:cubicBezTo>
                  <a:pt x="7397" y="1832"/>
                  <a:pt x="7374" y="1556"/>
                  <a:pt x="7322" y="1260"/>
                </a:cubicBezTo>
                <a:lnTo>
                  <a:pt x="7273" y="1045"/>
                </a:lnTo>
                <a:cubicBezTo>
                  <a:pt x="7131" y="431"/>
                  <a:pt x="6592" y="0"/>
                  <a:pt x="5960" y="0"/>
                </a:cubicBezTo>
                <a:cubicBezTo>
                  <a:pt x="5217" y="0"/>
                  <a:pt x="4612" y="605"/>
                  <a:pt x="4612" y="1349"/>
                </a:cubicBezTo>
                <a:cubicBezTo>
                  <a:pt x="4612" y="1392"/>
                  <a:pt x="4614" y="1435"/>
                  <a:pt x="4618" y="1470"/>
                </a:cubicBezTo>
                <a:cubicBezTo>
                  <a:pt x="4581" y="2789"/>
                  <a:pt x="2993" y="4151"/>
                  <a:pt x="2453" y="4151"/>
                </a:cubicBezTo>
                <a:lnTo>
                  <a:pt x="2452" y="4151"/>
                </a:lnTo>
                <a:lnTo>
                  <a:pt x="474" y="4152"/>
                </a:lnTo>
                <a:cubicBezTo>
                  <a:pt x="215" y="4152"/>
                  <a:pt x="5" y="4363"/>
                  <a:pt x="5" y="4621"/>
                </a:cubicBezTo>
                <a:lnTo>
                  <a:pt x="0" y="10157"/>
                </a:lnTo>
                <a:cubicBezTo>
                  <a:pt x="0" y="10420"/>
                  <a:pt x="227" y="10611"/>
                  <a:pt x="512" y="10619"/>
                </a:cubicBezTo>
                <a:lnTo>
                  <a:pt x="2227" y="10616"/>
                </a:lnTo>
                <a:lnTo>
                  <a:pt x="2293" y="10628"/>
                </a:lnTo>
                <a:lnTo>
                  <a:pt x="2350" y="10620"/>
                </a:lnTo>
                <a:lnTo>
                  <a:pt x="8878" y="10622"/>
                </a:lnTo>
                <a:cubicBezTo>
                  <a:pt x="9108" y="10606"/>
                  <a:pt x="9330" y="10535"/>
                  <a:pt x="9522" y="10412"/>
                </a:cubicBezTo>
                <a:cubicBezTo>
                  <a:pt x="9730" y="10279"/>
                  <a:pt x="9898" y="10091"/>
                  <a:pt x="9974" y="9925"/>
                </a:cubicBezTo>
                <a:lnTo>
                  <a:pt x="10054" y="9792"/>
                </a:lnTo>
                <a:cubicBezTo>
                  <a:pt x="10503" y="8722"/>
                  <a:pt x="11052" y="5443"/>
                  <a:pt x="11074" y="5304"/>
                </a:cubicBezTo>
                <a:lnTo>
                  <a:pt x="11083" y="5172"/>
                </a:lnTo>
                <a:cubicBezTo>
                  <a:pt x="11106" y="4877"/>
                  <a:pt x="11036" y="4592"/>
                  <a:pt x="10882" y="4345"/>
                </a:cubicBezTo>
                <a:close/>
                <a:moveTo>
                  <a:pt x="805" y="4956"/>
                </a:moveTo>
                <a:lnTo>
                  <a:pt x="1872" y="4954"/>
                </a:lnTo>
                <a:lnTo>
                  <a:pt x="1872" y="9820"/>
                </a:lnTo>
                <a:lnTo>
                  <a:pt x="801" y="9824"/>
                </a:lnTo>
                <a:lnTo>
                  <a:pt x="805" y="4956"/>
                </a:lnTo>
                <a:close/>
                <a:moveTo>
                  <a:pt x="9341" y="9434"/>
                </a:moveTo>
                <a:lnTo>
                  <a:pt x="9290" y="9514"/>
                </a:lnTo>
                <a:cubicBezTo>
                  <a:pt x="9245" y="9606"/>
                  <a:pt x="9175" y="9684"/>
                  <a:pt x="9090" y="9738"/>
                </a:cubicBezTo>
                <a:cubicBezTo>
                  <a:pt x="9013" y="9788"/>
                  <a:pt x="8921" y="9817"/>
                  <a:pt x="8851" y="9822"/>
                </a:cubicBezTo>
                <a:lnTo>
                  <a:pt x="2672" y="9820"/>
                </a:lnTo>
                <a:lnTo>
                  <a:pt x="2672" y="4912"/>
                </a:lnTo>
                <a:cubicBezTo>
                  <a:pt x="3727" y="4706"/>
                  <a:pt x="5372" y="3093"/>
                  <a:pt x="5417" y="1431"/>
                </a:cubicBezTo>
                <a:lnTo>
                  <a:pt x="5412" y="1349"/>
                </a:lnTo>
                <a:cubicBezTo>
                  <a:pt x="5412" y="1047"/>
                  <a:pt x="5658" y="800"/>
                  <a:pt x="5960" y="800"/>
                </a:cubicBezTo>
                <a:cubicBezTo>
                  <a:pt x="6217" y="800"/>
                  <a:pt x="6436" y="975"/>
                  <a:pt x="6494" y="1225"/>
                </a:cubicBezTo>
                <a:lnTo>
                  <a:pt x="6538" y="1416"/>
                </a:lnTo>
                <a:cubicBezTo>
                  <a:pt x="6578" y="1645"/>
                  <a:pt x="6597" y="1875"/>
                  <a:pt x="6597" y="2099"/>
                </a:cubicBezTo>
                <a:cubicBezTo>
                  <a:pt x="6597" y="2553"/>
                  <a:pt x="6521" y="3002"/>
                  <a:pt x="6370" y="3432"/>
                </a:cubicBezTo>
                <a:lnTo>
                  <a:pt x="6002" y="4487"/>
                </a:lnTo>
                <a:lnTo>
                  <a:pt x="9646" y="4488"/>
                </a:lnTo>
                <a:lnTo>
                  <a:pt x="9732" y="4496"/>
                </a:lnTo>
                <a:cubicBezTo>
                  <a:pt x="9926" y="4504"/>
                  <a:pt x="10102" y="4605"/>
                  <a:pt x="10203" y="4768"/>
                </a:cubicBezTo>
                <a:cubicBezTo>
                  <a:pt x="10266" y="4870"/>
                  <a:pt x="10295" y="4988"/>
                  <a:pt x="10286" y="5173"/>
                </a:cubicBezTo>
                <a:cubicBezTo>
                  <a:pt x="10280" y="5205"/>
                  <a:pt x="9730" y="8497"/>
                  <a:pt x="9341" y="9434"/>
                </a:cubicBezTo>
                <a:close/>
              </a:path>
            </a:pathLst>
          </a:custGeom>
          <a:solidFill>
            <a:srgbClr val="5D6A60"/>
          </a:solidFill>
          <a:ln>
            <a:noFill/>
          </a:ln>
        </p:spPr>
        <p:txBody>
          <a:bodyPr/>
          <a:lstStyle/>
          <a:p>
            <a:endParaRPr lang="zh-CN" altLang="en-US"/>
          </a:p>
        </p:txBody>
      </p:sp>
      <p:sp>
        <p:nvSpPr>
          <p:cNvPr id="17" name="recipes-book_78874"/>
          <p:cNvSpPr>
            <a:spLocks noChangeAspect="1"/>
          </p:cNvSpPr>
          <p:nvPr/>
        </p:nvSpPr>
        <p:spPr bwMode="auto">
          <a:xfrm>
            <a:off x="1707711" y="3240483"/>
            <a:ext cx="583290" cy="720000"/>
          </a:xfrm>
          <a:custGeom>
            <a:avLst/>
            <a:gdLst>
              <a:gd name="T0" fmla="*/ 213 w 3738"/>
              <a:gd name="T1" fmla="*/ 3965 h 4622"/>
              <a:gd name="T2" fmla="*/ 0 w 3738"/>
              <a:gd name="T3" fmla="*/ 3965 h 4622"/>
              <a:gd name="T4" fmla="*/ 107 w 3738"/>
              <a:gd name="T5" fmla="*/ 0 h 4622"/>
              <a:gd name="T6" fmla="*/ 3738 w 3738"/>
              <a:gd name="T7" fmla="*/ 177 h 4622"/>
              <a:gd name="T8" fmla="*/ 3632 w 3738"/>
              <a:gd name="T9" fmla="*/ 4002 h 4622"/>
              <a:gd name="T10" fmla="*/ 1663 w 3738"/>
              <a:gd name="T11" fmla="*/ 4510 h 4622"/>
              <a:gd name="T12" fmla="*/ 1513 w 3738"/>
              <a:gd name="T13" fmla="*/ 4607 h 4622"/>
              <a:gd name="T14" fmla="*/ 986 w 3738"/>
              <a:gd name="T15" fmla="*/ 4607 h 4622"/>
              <a:gd name="T16" fmla="*/ 884 w 3738"/>
              <a:gd name="T17" fmla="*/ 4599 h 4622"/>
              <a:gd name="T18" fmla="*/ 835 w 3738"/>
              <a:gd name="T19" fmla="*/ 4002 h 4622"/>
              <a:gd name="T20" fmla="*/ 426 w 3738"/>
              <a:gd name="T21" fmla="*/ 3895 h 4622"/>
              <a:gd name="T22" fmla="*/ 533 w 3738"/>
              <a:gd name="T23" fmla="*/ 70 h 4622"/>
              <a:gd name="T24" fmla="*/ 3738 w 3738"/>
              <a:gd name="T25" fmla="*/ 177 h 4622"/>
              <a:gd name="T26" fmla="*/ 1049 w 3738"/>
              <a:gd name="T27" fmla="*/ 4002 h 4622"/>
              <a:gd name="T28" fmla="*/ 1206 w 3738"/>
              <a:gd name="T29" fmla="*/ 4275 h 4622"/>
              <a:gd name="T30" fmla="*/ 1450 w 3738"/>
              <a:gd name="T31" fmla="*/ 4345 h 4622"/>
              <a:gd name="T32" fmla="*/ 3525 w 3738"/>
              <a:gd name="T33" fmla="*/ 283 h 4622"/>
              <a:gd name="T34" fmla="*/ 640 w 3738"/>
              <a:gd name="T35" fmla="*/ 3788 h 4622"/>
              <a:gd name="T36" fmla="*/ 3525 w 3738"/>
              <a:gd name="T37" fmla="*/ 3788 h 4622"/>
              <a:gd name="T38" fmla="*/ 1143 w 3738"/>
              <a:gd name="T39" fmla="*/ 1849 h 4622"/>
              <a:gd name="T40" fmla="*/ 1665 w 3738"/>
              <a:gd name="T41" fmla="*/ 1449 h 4622"/>
              <a:gd name="T42" fmla="*/ 2380 w 3738"/>
              <a:gd name="T43" fmla="*/ 1449 h 4622"/>
              <a:gd name="T44" fmla="*/ 2903 w 3738"/>
              <a:gd name="T45" fmla="*/ 1849 h 4622"/>
              <a:gd name="T46" fmla="*/ 2463 w 3738"/>
              <a:gd name="T47" fmla="*/ 2262 h 4622"/>
              <a:gd name="T48" fmla="*/ 2356 w 3738"/>
              <a:gd name="T49" fmla="*/ 2828 h 4622"/>
              <a:gd name="T50" fmla="*/ 1583 w 3738"/>
              <a:gd name="T51" fmla="*/ 2721 h 4622"/>
              <a:gd name="T52" fmla="*/ 1557 w 3738"/>
              <a:gd name="T53" fmla="*/ 2263 h 4622"/>
              <a:gd name="T54" fmla="*/ 1356 w 3738"/>
              <a:gd name="T55" fmla="*/ 1849 h 4622"/>
              <a:gd name="T56" fmla="*/ 1643 w 3738"/>
              <a:gd name="T57" fmla="*/ 2030 h 4622"/>
              <a:gd name="T58" fmla="*/ 1796 w 3738"/>
              <a:gd name="T59" fmla="*/ 2126 h 4622"/>
              <a:gd name="T60" fmla="*/ 2250 w 3738"/>
              <a:gd name="T61" fmla="*/ 2615 h 4622"/>
              <a:gd name="T62" fmla="*/ 2300 w 3738"/>
              <a:gd name="T63" fmla="*/ 2036 h 4622"/>
              <a:gd name="T64" fmla="*/ 2489 w 3738"/>
              <a:gd name="T65" fmla="*/ 2049 h 4622"/>
              <a:gd name="T66" fmla="*/ 2489 w 3738"/>
              <a:gd name="T67" fmla="*/ 1648 h 4622"/>
              <a:gd name="T68" fmla="*/ 2282 w 3738"/>
              <a:gd name="T69" fmla="*/ 1689 h 4622"/>
              <a:gd name="T70" fmla="*/ 2023 w 3738"/>
              <a:gd name="T71" fmla="*/ 1457 h 4622"/>
              <a:gd name="T72" fmla="*/ 1763 w 3738"/>
              <a:gd name="T73" fmla="*/ 1689 h 4622"/>
              <a:gd name="T74" fmla="*/ 1557 w 3738"/>
              <a:gd name="T75" fmla="*/ 1648 h 4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8" h="4622">
                <a:moveTo>
                  <a:pt x="213" y="107"/>
                </a:moveTo>
                <a:lnTo>
                  <a:pt x="213" y="3965"/>
                </a:lnTo>
                <a:cubicBezTo>
                  <a:pt x="213" y="4024"/>
                  <a:pt x="166" y="4072"/>
                  <a:pt x="107" y="4072"/>
                </a:cubicBezTo>
                <a:cubicBezTo>
                  <a:pt x="48" y="4072"/>
                  <a:pt x="0" y="4024"/>
                  <a:pt x="0" y="3965"/>
                </a:cubicBezTo>
                <a:lnTo>
                  <a:pt x="0" y="107"/>
                </a:lnTo>
                <a:cubicBezTo>
                  <a:pt x="0" y="48"/>
                  <a:pt x="48" y="0"/>
                  <a:pt x="107" y="0"/>
                </a:cubicBezTo>
                <a:cubicBezTo>
                  <a:pt x="166" y="0"/>
                  <a:pt x="213" y="48"/>
                  <a:pt x="213" y="107"/>
                </a:cubicBezTo>
                <a:close/>
                <a:moveTo>
                  <a:pt x="3738" y="177"/>
                </a:moveTo>
                <a:lnTo>
                  <a:pt x="3738" y="3895"/>
                </a:lnTo>
                <a:cubicBezTo>
                  <a:pt x="3738" y="3954"/>
                  <a:pt x="3691" y="4002"/>
                  <a:pt x="3632" y="4002"/>
                </a:cubicBezTo>
                <a:lnTo>
                  <a:pt x="1663" y="4002"/>
                </a:lnTo>
                <a:lnTo>
                  <a:pt x="1663" y="4510"/>
                </a:lnTo>
                <a:cubicBezTo>
                  <a:pt x="1663" y="4546"/>
                  <a:pt x="1645" y="4580"/>
                  <a:pt x="1615" y="4599"/>
                </a:cubicBezTo>
                <a:cubicBezTo>
                  <a:pt x="1584" y="4619"/>
                  <a:pt x="1546" y="4622"/>
                  <a:pt x="1513" y="4607"/>
                </a:cubicBezTo>
                <a:lnTo>
                  <a:pt x="1250" y="4489"/>
                </a:lnTo>
                <a:lnTo>
                  <a:pt x="986" y="4607"/>
                </a:lnTo>
                <a:cubicBezTo>
                  <a:pt x="972" y="4613"/>
                  <a:pt x="957" y="4616"/>
                  <a:pt x="942" y="4616"/>
                </a:cubicBezTo>
                <a:cubicBezTo>
                  <a:pt x="922" y="4616"/>
                  <a:pt x="902" y="4611"/>
                  <a:pt x="884" y="4599"/>
                </a:cubicBezTo>
                <a:cubicBezTo>
                  <a:pt x="854" y="4580"/>
                  <a:pt x="835" y="4546"/>
                  <a:pt x="835" y="4510"/>
                </a:cubicBezTo>
                <a:lnTo>
                  <a:pt x="835" y="4002"/>
                </a:lnTo>
                <a:lnTo>
                  <a:pt x="533" y="4002"/>
                </a:lnTo>
                <a:cubicBezTo>
                  <a:pt x="474" y="4002"/>
                  <a:pt x="426" y="3954"/>
                  <a:pt x="426" y="3895"/>
                </a:cubicBezTo>
                <a:lnTo>
                  <a:pt x="426" y="177"/>
                </a:lnTo>
                <a:cubicBezTo>
                  <a:pt x="426" y="118"/>
                  <a:pt x="474" y="70"/>
                  <a:pt x="533" y="70"/>
                </a:cubicBezTo>
                <a:lnTo>
                  <a:pt x="3632" y="70"/>
                </a:lnTo>
                <a:cubicBezTo>
                  <a:pt x="3691" y="70"/>
                  <a:pt x="3738" y="118"/>
                  <a:pt x="3738" y="177"/>
                </a:cubicBezTo>
                <a:close/>
                <a:moveTo>
                  <a:pt x="1450" y="4002"/>
                </a:moveTo>
                <a:lnTo>
                  <a:pt x="1049" y="4002"/>
                </a:lnTo>
                <a:lnTo>
                  <a:pt x="1049" y="4345"/>
                </a:lnTo>
                <a:lnTo>
                  <a:pt x="1206" y="4275"/>
                </a:lnTo>
                <a:cubicBezTo>
                  <a:pt x="1234" y="4263"/>
                  <a:pt x="1265" y="4263"/>
                  <a:pt x="1293" y="4275"/>
                </a:cubicBezTo>
                <a:lnTo>
                  <a:pt x="1450" y="4345"/>
                </a:lnTo>
                <a:lnTo>
                  <a:pt x="1450" y="4002"/>
                </a:lnTo>
                <a:close/>
                <a:moveTo>
                  <a:pt x="3525" y="283"/>
                </a:moveTo>
                <a:lnTo>
                  <a:pt x="640" y="283"/>
                </a:lnTo>
                <a:lnTo>
                  <a:pt x="640" y="3788"/>
                </a:lnTo>
                <a:lnTo>
                  <a:pt x="1557" y="3788"/>
                </a:lnTo>
                <a:lnTo>
                  <a:pt x="3525" y="3788"/>
                </a:lnTo>
                <a:lnTo>
                  <a:pt x="3525" y="283"/>
                </a:lnTo>
                <a:close/>
                <a:moveTo>
                  <a:pt x="1143" y="1849"/>
                </a:moveTo>
                <a:cubicBezTo>
                  <a:pt x="1143" y="1620"/>
                  <a:pt x="1328" y="1435"/>
                  <a:pt x="1557" y="1435"/>
                </a:cubicBezTo>
                <a:cubicBezTo>
                  <a:pt x="1594" y="1435"/>
                  <a:pt x="1630" y="1440"/>
                  <a:pt x="1665" y="1449"/>
                </a:cubicBezTo>
                <a:cubicBezTo>
                  <a:pt x="1737" y="1324"/>
                  <a:pt x="1871" y="1244"/>
                  <a:pt x="2023" y="1244"/>
                </a:cubicBezTo>
                <a:cubicBezTo>
                  <a:pt x="2172" y="1244"/>
                  <a:pt x="2307" y="1325"/>
                  <a:pt x="2380" y="1449"/>
                </a:cubicBezTo>
                <a:cubicBezTo>
                  <a:pt x="2415" y="1440"/>
                  <a:pt x="2452" y="1435"/>
                  <a:pt x="2489" y="1435"/>
                </a:cubicBezTo>
                <a:cubicBezTo>
                  <a:pt x="2717" y="1435"/>
                  <a:pt x="2903" y="1620"/>
                  <a:pt x="2903" y="1849"/>
                </a:cubicBezTo>
                <a:cubicBezTo>
                  <a:pt x="2903" y="2077"/>
                  <a:pt x="2717" y="2263"/>
                  <a:pt x="2489" y="2263"/>
                </a:cubicBezTo>
                <a:cubicBezTo>
                  <a:pt x="2480" y="2263"/>
                  <a:pt x="2472" y="2262"/>
                  <a:pt x="2463" y="2262"/>
                </a:cubicBezTo>
                <a:lnTo>
                  <a:pt x="2463" y="2721"/>
                </a:lnTo>
                <a:cubicBezTo>
                  <a:pt x="2463" y="2780"/>
                  <a:pt x="2415" y="2828"/>
                  <a:pt x="2356" y="2828"/>
                </a:cubicBezTo>
                <a:lnTo>
                  <a:pt x="1689" y="2828"/>
                </a:lnTo>
                <a:cubicBezTo>
                  <a:pt x="1630" y="2828"/>
                  <a:pt x="1583" y="2780"/>
                  <a:pt x="1583" y="2721"/>
                </a:cubicBezTo>
                <a:lnTo>
                  <a:pt x="1583" y="2262"/>
                </a:lnTo>
                <a:cubicBezTo>
                  <a:pt x="1574" y="2262"/>
                  <a:pt x="1565" y="2263"/>
                  <a:pt x="1557" y="2263"/>
                </a:cubicBezTo>
                <a:cubicBezTo>
                  <a:pt x="1328" y="2263"/>
                  <a:pt x="1143" y="2077"/>
                  <a:pt x="1143" y="1849"/>
                </a:cubicBezTo>
                <a:close/>
                <a:moveTo>
                  <a:pt x="1356" y="1849"/>
                </a:moveTo>
                <a:cubicBezTo>
                  <a:pt x="1356" y="1959"/>
                  <a:pt x="1446" y="2049"/>
                  <a:pt x="1557" y="2049"/>
                </a:cubicBezTo>
                <a:cubicBezTo>
                  <a:pt x="1587" y="2049"/>
                  <a:pt x="1616" y="2043"/>
                  <a:pt x="1643" y="2030"/>
                </a:cubicBezTo>
                <a:cubicBezTo>
                  <a:pt x="1676" y="2014"/>
                  <a:pt x="1715" y="2016"/>
                  <a:pt x="1746" y="2036"/>
                </a:cubicBezTo>
                <a:cubicBezTo>
                  <a:pt x="1777" y="2055"/>
                  <a:pt x="1796" y="2089"/>
                  <a:pt x="1796" y="2126"/>
                </a:cubicBezTo>
                <a:lnTo>
                  <a:pt x="1796" y="2615"/>
                </a:lnTo>
                <a:lnTo>
                  <a:pt x="2250" y="2615"/>
                </a:lnTo>
                <a:lnTo>
                  <a:pt x="2250" y="2126"/>
                </a:lnTo>
                <a:cubicBezTo>
                  <a:pt x="2250" y="2089"/>
                  <a:pt x="2269" y="2055"/>
                  <a:pt x="2300" y="2036"/>
                </a:cubicBezTo>
                <a:cubicBezTo>
                  <a:pt x="2331" y="2016"/>
                  <a:pt x="2369" y="2014"/>
                  <a:pt x="2403" y="2030"/>
                </a:cubicBezTo>
                <a:cubicBezTo>
                  <a:pt x="2430" y="2043"/>
                  <a:pt x="2459" y="2049"/>
                  <a:pt x="2489" y="2049"/>
                </a:cubicBezTo>
                <a:cubicBezTo>
                  <a:pt x="2600" y="2049"/>
                  <a:pt x="2690" y="1959"/>
                  <a:pt x="2690" y="1849"/>
                </a:cubicBezTo>
                <a:cubicBezTo>
                  <a:pt x="2690" y="1738"/>
                  <a:pt x="2600" y="1648"/>
                  <a:pt x="2489" y="1648"/>
                </a:cubicBezTo>
                <a:cubicBezTo>
                  <a:pt x="2450" y="1648"/>
                  <a:pt x="2413" y="1659"/>
                  <a:pt x="2380" y="1680"/>
                </a:cubicBezTo>
                <a:cubicBezTo>
                  <a:pt x="2351" y="1699"/>
                  <a:pt x="2314" y="1702"/>
                  <a:pt x="2282" y="1689"/>
                </a:cubicBezTo>
                <a:cubicBezTo>
                  <a:pt x="2250" y="1676"/>
                  <a:pt x="2226" y="1648"/>
                  <a:pt x="2219" y="1614"/>
                </a:cubicBezTo>
                <a:cubicBezTo>
                  <a:pt x="2198" y="1523"/>
                  <a:pt x="2116" y="1457"/>
                  <a:pt x="2023" y="1457"/>
                </a:cubicBezTo>
                <a:cubicBezTo>
                  <a:pt x="1930" y="1457"/>
                  <a:pt x="1847" y="1523"/>
                  <a:pt x="1827" y="1614"/>
                </a:cubicBezTo>
                <a:cubicBezTo>
                  <a:pt x="1819" y="1648"/>
                  <a:pt x="1796" y="1676"/>
                  <a:pt x="1763" y="1689"/>
                </a:cubicBezTo>
                <a:cubicBezTo>
                  <a:pt x="1731" y="1702"/>
                  <a:pt x="1695" y="1699"/>
                  <a:pt x="1665" y="1680"/>
                </a:cubicBezTo>
                <a:cubicBezTo>
                  <a:pt x="1633" y="1659"/>
                  <a:pt x="1595" y="1648"/>
                  <a:pt x="1557" y="1648"/>
                </a:cubicBezTo>
                <a:cubicBezTo>
                  <a:pt x="1446" y="1648"/>
                  <a:pt x="1356" y="1738"/>
                  <a:pt x="1356" y="1849"/>
                </a:cubicBezTo>
                <a:close/>
              </a:path>
            </a:pathLst>
          </a:custGeom>
          <a:solidFill>
            <a:srgbClr val="5D6A60"/>
          </a:solidFill>
          <a:ln>
            <a:noFill/>
          </a:ln>
        </p:spPr>
        <p:txBody>
          <a:bodyPr/>
          <a:lstStyle/>
          <a:p>
            <a:endParaRPr lang="zh-CN" altLang="en-US"/>
          </a:p>
        </p:txBody>
      </p:sp>
      <p:sp>
        <p:nvSpPr>
          <p:cNvPr id="4" name="矩形 3"/>
          <p:cNvSpPr/>
          <p:nvPr/>
        </p:nvSpPr>
        <p:spPr>
          <a:xfrm>
            <a:off x="1373046" y="1637547"/>
            <a:ext cx="4257146" cy="1128754"/>
          </a:xfrm>
          <a:prstGeom prst="rect">
            <a:avLst/>
          </a:prstGeom>
          <a:noFill/>
          <a:ln w="5715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373046" y="3049148"/>
            <a:ext cx="4257146" cy="1128754"/>
          </a:xfrm>
          <a:prstGeom prst="rect">
            <a:avLst/>
          </a:prstGeom>
          <a:noFill/>
          <a:ln w="5715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373046" y="4398732"/>
            <a:ext cx="4257146" cy="1128754"/>
          </a:xfrm>
          <a:prstGeom prst="rect">
            <a:avLst/>
          </a:prstGeom>
          <a:noFill/>
          <a:ln w="5715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460192" y="1637547"/>
            <a:ext cx="4257146" cy="1128754"/>
          </a:xfrm>
          <a:prstGeom prst="rect">
            <a:avLst/>
          </a:prstGeom>
          <a:noFill/>
          <a:ln w="5715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460192" y="3049148"/>
            <a:ext cx="4257146" cy="1128754"/>
          </a:xfrm>
          <a:prstGeom prst="rect">
            <a:avLst/>
          </a:prstGeom>
          <a:noFill/>
          <a:ln w="5715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460192" y="4398732"/>
            <a:ext cx="4257146" cy="1128754"/>
          </a:xfrm>
          <a:prstGeom prst="rect">
            <a:avLst/>
          </a:prstGeom>
          <a:noFill/>
          <a:ln w="5715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636005" y="3198026"/>
            <a:ext cx="2657902" cy="830997"/>
          </a:xfrm>
          <a:prstGeom prst="rect">
            <a:avLst/>
          </a:prstGeom>
          <a:noFill/>
        </p:spPr>
        <p:txBody>
          <a:bodyPr wrap="square" rtlCol="0">
            <a:spAutoFit/>
          </a:bodyPr>
          <a:lstStyle/>
          <a:p>
            <a:pPr lvl="0"/>
            <a:r>
              <a:rPr lang="zh-TW" altLang="en-US" sz="2400" b="1" dirty="0" smtClean="0">
                <a:solidFill>
                  <a:srgbClr val="5D6A60"/>
                </a:solidFill>
                <a:latin typeface="微软雅黑" panose="020B0503020204020204" pitchFamily="34" charset="-122"/>
                <a:ea typeface="微软雅黑" panose="020B0503020204020204" pitchFamily="34" charset="-122"/>
              </a:rPr>
              <a:t>不同食材搭配蹦出新滋味</a:t>
            </a:r>
          </a:p>
        </p:txBody>
      </p:sp>
      <p:sp>
        <p:nvSpPr>
          <p:cNvPr id="24" name="文本框 23"/>
          <p:cNvSpPr txBox="1"/>
          <p:nvPr/>
        </p:nvSpPr>
        <p:spPr>
          <a:xfrm>
            <a:off x="2636005" y="4732277"/>
            <a:ext cx="2657902" cy="461665"/>
          </a:xfrm>
          <a:prstGeom prst="rect">
            <a:avLst/>
          </a:prstGeom>
          <a:noFill/>
        </p:spPr>
        <p:txBody>
          <a:bodyPr wrap="square" rtlCol="0">
            <a:spAutoFit/>
          </a:bodyPr>
          <a:lstStyle/>
          <a:p>
            <a:pPr lvl="0"/>
            <a:r>
              <a:rPr lang="zh-TW" altLang="en-US" sz="2400" b="1" dirty="0" smtClean="0">
                <a:solidFill>
                  <a:srgbClr val="5D6A60"/>
                </a:solidFill>
                <a:latin typeface="微软雅黑" panose="020B0503020204020204" pitchFamily="34" charset="-122"/>
                <a:ea typeface="微软雅黑" panose="020B0503020204020204" pitchFamily="34" charset="-122"/>
              </a:rPr>
              <a:t>一鍵食譜推薦</a:t>
            </a:r>
          </a:p>
        </p:txBody>
      </p:sp>
      <p:sp>
        <p:nvSpPr>
          <p:cNvPr id="25" name="文本框 24"/>
          <p:cNvSpPr txBox="1"/>
          <p:nvPr/>
        </p:nvSpPr>
        <p:spPr>
          <a:xfrm>
            <a:off x="7668597" y="1971092"/>
            <a:ext cx="2657902" cy="461665"/>
          </a:xfrm>
          <a:prstGeom prst="rect">
            <a:avLst/>
          </a:prstGeom>
          <a:noFill/>
        </p:spPr>
        <p:txBody>
          <a:bodyPr wrap="square" rtlCol="0">
            <a:spAutoFit/>
          </a:bodyPr>
          <a:lstStyle/>
          <a:p>
            <a:pPr lvl="0"/>
            <a:r>
              <a:rPr lang="zh-TW" altLang="en-US" sz="2400" b="1" dirty="0" smtClean="0">
                <a:solidFill>
                  <a:srgbClr val="5D6A60"/>
                </a:solidFill>
                <a:latin typeface="微软雅黑" panose="020B0503020204020204" pitchFamily="34" charset="-122"/>
                <a:ea typeface="微软雅黑" panose="020B0503020204020204" pitchFamily="34" charset="-122"/>
              </a:rPr>
              <a:t>數位化冰箱管理</a:t>
            </a:r>
          </a:p>
        </p:txBody>
      </p:sp>
      <p:sp>
        <p:nvSpPr>
          <p:cNvPr id="26" name="文本框 25"/>
          <p:cNvSpPr txBox="1"/>
          <p:nvPr/>
        </p:nvSpPr>
        <p:spPr>
          <a:xfrm>
            <a:off x="7667222" y="3382693"/>
            <a:ext cx="2657902" cy="461665"/>
          </a:xfrm>
          <a:prstGeom prst="rect">
            <a:avLst/>
          </a:prstGeom>
          <a:noFill/>
        </p:spPr>
        <p:txBody>
          <a:bodyPr wrap="square" rtlCol="0">
            <a:spAutoFit/>
          </a:bodyPr>
          <a:lstStyle/>
          <a:p>
            <a:pPr lvl="0"/>
            <a:r>
              <a:rPr lang="zh-TW" altLang="en-US" sz="2400" b="1" dirty="0" smtClean="0">
                <a:solidFill>
                  <a:srgbClr val="5D6A60"/>
                </a:solidFill>
                <a:latin typeface="微软雅黑" panose="020B0503020204020204" pitchFamily="34" charset="-122"/>
                <a:ea typeface="微软雅黑" panose="020B0503020204020204" pitchFamily="34" charset="-122"/>
              </a:rPr>
              <a:t>關鍵字檢索</a:t>
            </a:r>
          </a:p>
        </p:txBody>
      </p:sp>
      <p:sp>
        <p:nvSpPr>
          <p:cNvPr id="27" name="文本框 26"/>
          <p:cNvSpPr txBox="1"/>
          <p:nvPr/>
        </p:nvSpPr>
        <p:spPr>
          <a:xfrm>
            <a:off x="7667222" y="4737838"/>
            <a:ext cx="2657902" cy="461665"/>
          </a:xfrm>
          <a:prstGeom prst="rect">
            <a:avLst/>
          </a:prstGeom>
          <a:noFill/>
        </p:spPr>
        <p:txBody>
          <a:bodyPr wrap="square" rtlCol="0">
            <a:spAutoFit/>
          </a:bodyPr>
          <a:lstStyle/>
          <a:p>
            <a:pPr lvl="0"/>
            <a:r>
              <a:rPr lang="zh-TW" altLang="en-US" sz="2400" b="1" dirty="0" smtClean="0">
                <a:solidFill>
                  <a:srgbClr val="5D6A60"/>
                </a:solidFill>
                <a:latin typeface="微软雅黑" panose="020B0503020204020204" pitchFamily="34" charset="-122"/>
                <a:ea typeface="微软雅黑" panose="020B0503020204020204" pitchFamily="34" charset="-122"/>
              </a:rPr>
              <a:t>買菜助手</a:t>
            </a:r>
          </a:p>
        </p:txBody>
      </p:sp>
      <p:graphicFrame>
        <p:nvGraphicFramePr>
          <p:cNvPr id="28" name="資料庫圖表 8"/>
          <p:cNvGraphicFramePr/>
          <p:nvPr>
            <p:extLst>
              <p:ext uri="{D42A27DB-BD31-4B8C-83A1-F6EECF244321}">
                <p14:modId xmlns:p14="http://schemas.microsoft.com/office/powerpoint/2010/main" val="3348751154"/>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9"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劉俊毅</a:t>
            </a:r>
          </a:p>
        </p:txBody>
      </p:sp>
    </p:spTree>
    <p:custDataLst>
      <p:tags r:id="rId2"/>
    </p:custDataLst>
    <p:extLst>
      <p:ext uri="{BB962C8B-B14F-4D97-AF65-F5344CB8AC3E}">
        <p14:creationId xmlns:p14="http://schemas.microsoft.com/office/powerpoint/2010/main" val="42329826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16842313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370"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en-US" altLang="zh-TW" dirty="0" err="1"/>
              <a:t>IoT</a:t>
            </a:r>
            <a:r>
              <a:rPr lang="zh-TW" altLang="en-US" dirty="0"/>
              <a:t>數據傳輸</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smtClean="0">
                <a:solidFill>
                  <a:prstClr val="black"/>
                </a:solidFill>
                <a:latin typeface="微软雅黑" panose="020B0503020204020204" pitchFamily="34" charset="-122"/>
                <a:ea typeface="微软雅黑" panose="020B0503020204020204" pitchFamily="34" charset="-122"/>
              </a:rPr>
              <a:t>蔡松烜</a:t>
            </a:r>
            <a:endParaRPr lang="zh-TW" altLang="en-US" sz="1600" dirty="0">
              <a:solidFill>
                <a:prstClr val="black"/>
              </a:solidFill>
              <a:latin typeface="微软雅黑" panose="020B0503020204020204" pitchFamily="34" charset="-122"/>
              <a:ea typeface="微软雅黑" panose="020B0503020204020204" pitchFamily="34" charset="-122"/>
            </a:endParaRPr>
          </a:p>
        </p:txBody>
      </p:sp>
      <p:sp>
        <p:nvSpPr>
          <p:cNvPr id="6" name="圓角矩形 9"/>
          <p:cNvSpPr/>
          <p:nvPr/>
        </p:nvSpPr>
        <p:spPr>
          <a:xfrm>
            <a:off x="3529015" y="2634798"/>
            <a:ext cx="1035652" cy="443124"/>
          </a:xfrm>
          <a:prstGeom prst="roundRect">
            <a:avLst/>
          </a:prstGeom>
          <a:solidFill>
            <a:srgbClr val="DBC8BA"/>
          </a:solidFill>
          <a:ln w="28575">
            <a:solidFill>
              <a:srgbClr val="5D6A6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600" b="1" dirty="0" err="1">
                <a:latin typeface="微软雅黑" panose="020B0503020204020204" pitchFamily="34" charset="-122"/>
                <a:ea typeface="微软雅黑" panose="020B0503020204020204" pitchFamily="34" charset="-122"/>
                <a:cs typeface="Times New Roman" panose="02020603050405020304" pitchFamily="18" charset="0"/>
              </a:rPr>
              <a:t>Json</a:t>
            </a:r>
            <a:endParaRPr lang="zh-TW"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向右箭號 2"/>
          <p:cNvSpPr/>
          <p:nvPr/>
        </p:nvSpPr>
        <p:spPr>
          <a:xfrm>
            <a:off x="3383948" y="3155823"/>
            <a:ext cx="1692855" cy="690644"/>
          </a:xfrm>
          <a:prstGeom prst="rightArrow">
            <a:avLst/>
          </a:prstGeom>
          <a:solidFill>
            <a:schemeClr val="bg1">
              <a:lumMod val="6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produce</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向右箭號 15"/>
          <p:cNvSpPr/>
          <p:nvPr/>
        </p:nvSpPr>
        <p:spPr>
          <a:xfrm>
            <a:off x="7184495" y="2289476"/>
            <a:ext cx="1734834" cy="690644"/>
          </a:xfrm>
          <a:prstGeom prst="rightArrow">
            <a:avLst/>
          </a:prstGeom>
          <a:solidFill>
            <a:schemeClr val="bg1">
              <a:lumMod val="6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consume</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Picture 32" descr="Pie Clipart Raspberry Pi Intro To Pi Raspberry Slice - Raspberry Pi 4 Icon  - Png Download (#5338998) - PinClipart">
            <a:extLst>
              <a:ext uri="{FF2B5EF4-FFF2-40B4-BE49-F238E27FC236}">
                <a16:creationId xmlns:a16="http://schemas.microsoft.com/office/drawing/2014/main" id="{75AE4F7F-5637-4CD9-897B-D0A747907569}"/>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7944" b="91121" l="9804" r="89916">
                        <a14:foregroundMark x1="25909" y1="82798" x2="25909" y2="82798"/>
                        <a14:foregroundMark x1="30682" y1="85255" x2="30682" y2="85255"/>
                        <a14:foregroundMark x1="36250" y1="83554" x2="36250" y2="83554"/>
                        <a14:foregroundMark x1="40795" y1="84688" x2="40795" y2="84688"/>
                        <a14:foregroundMark x1="46250" y1="82609" x2="46250" y2="82609"/>
                        <a14:foregroundMark x1="51364" y1="85255" x2="51364" y2="85255"/>
                        <a14:foregroundMark x1="56705" y1="83743" x2="56705" y2="83743"/>
                        <a14:foregroundMark x1="60682" y1="84310" x2="60682" y2="84310"/>
                        <a14:foregroundMark x1="63864" y1="86200" x2="63864" y2="86200"/>
                        <a14:foregroundMark x1="69091" y1="84310" x2="69091" y2="84310"/>
                        <a14:foregroundMark x1="74091" y1="84688" x2="74091" y2="84688"/>
                        <a14:foregroundMark x1="73977" y1="79962" x2="73977" y2="79962"/>
                        <a14:foregroundMark x1="40909" y1="9074" x2="40909" y2="9074"/>
                        <a14:foregroundMark x1="57273" y1="8696" x2="57273" y2="8696"/>
                        <a14:foregroundMark x1="42159" y1="8507" x2="42159" y2="8507"/>
                        <a14:foregroundMark x1="58409" y1="8318" x2="58409" y2="8318"/>
                        <a14:foregroundMark x1="53221" y1="82243" x2="53221" y2="82243"/>
                        <a14:foregroundMark x1="51261" y1="85047" x2="51261" y2="85047"/>
                        <a14:foregroundMark x1="50980" y1="85047" x2="50980" y2="85047"/>
                        <a14:foregroundMark x1="64426" y1="91121" x2="64426" y2="91121"/>
                        <a14:foregroundMark x1="54342" y1="83645" x2="54342" y2="83645"/>
                        <a14:foregroundMark x1="53221" y1="82243" x2="53221" y2="82243"/>
                        <a14:foregroundMark x1="53501" y1="81776" x2="52941" y2="81776"/>
                        <a14:foregroundMark x1="64146" y1="91121" x2="64146" y2="91121"/>
                        <a14:foregroundMark x1="64146" y1="91121" x2="65546" y2="91121"/>
                        <a14:foregroundMark x1="64706" y1="91121" x2="65826" y2="90654"/>
                        <a14:foregroundMark x1="54622" y1="83645" x2="54902" y2="84112"/>
                        <a14:foregroundMark x1="54342" y1="83178" x2="54622" y2="83645"/>
                        <a14:foregroundMark x1="54062" y1="82710" x2="54342" y2="83178"/>
                        <a14:foregroundMark x1="54062" y1="85514" x2="54062" y2="85514"/>
                        <a14:foregroundMark x1="54902" y1="84579" x2="54902" y2="84579"/>
                        <a14:foregroundMark x1="55182" y1="84112" x2="55182" y2="84112"/>
                        <a14:foregroundMark x1="54902" y1="83645" x2="55182" y2="84112"/>
                        <a14:foregroundMark x1="53908" y1="82313" x2="54622" y2="82710"/>
                        <a14:foregroundMark x1="53175" y1="82766" x2="52941" y2="82710"/>
                        <a14:foregroundMark x1="54902" y1="83178" x2="53688" y2="82888"/>
                        <a14:foregroundMark x1="52241" y1="83178" x2="52661" y2="82710"/>
                        <a14:foregroundMark x1="51821" y1="83645" x2="52241" y2="83178"/>
                        <a14:foregroundMark x1="54762" y1="84112" x2="55182" y2="85047"/>
                        <a14:foregroundMark x1="54342" y1="83178" x2="54762" y2="84112"/>
                        <a14:foregroundMark x1="52661" y1="82243" x2="52661" y2="82710"/>
                        <a14:foregroundMark x1="54342" y1="82710" x2="55462" y2="84112"/>
                        <a14:foregroundMark x1="53782" y1="82243" x2="52101" y2="83178"/>
                        <a14:backgroundMark x1="70341" y1="81853" x2="70341" y2="81853"/>
                        <a14:backgroundMark x1="48182" y1="85255" x2="48182" y2="85255"/>
                        <a14:backgroundMark x1="42614" y1="85066" x2="42614" y2="85066"/>
                        <a14:backgroundMark x1="27386" y1="82042" x2="27386" y2="82042"/>
                        <a14:backgroundMark x1="50700" y1="85514" x2="50700" y2="85514"/>
                        <a14:backgroundMark x1="32213" y1="85514" x2="32213" y2="85514"/>
                        <a14:backgroundMark x1="53501" y1="81308" x2="53501" y2="81308"/>
                        <a14:backgroundMark x1="54062" y1="81308" x2="54062" y2="81308"/>
                        <a14:backgroundMark x1="54622" y1="81776" x2="54622" y2="81776"/>
                        <a14:backgroundMark x1="53501" y1="87383" x2="53501" y2="87383"/>
                        <a14:backgroundMark x1="53221" y1="84112" x2="53221" y2="84112"/>
                      </a14:backgroundRemoval>
                    </a14:imgEffect>
                  </a14:imgLayer>
                </a14:imgProps>
              </a:ext>
              <a:ext uri="{28A0092B-C50C-407E-A947-70E740481C1C}">
                <a14:useLocalDpi xmlns:a14="http://schemas.microsoft.com/office/drawing/2010/main" val="0"/>
              </a:ext>
            </a:extLst>
          </a:blip>
          <a:srcRect/>
          <a:stretch>
            <a:fillRect/>
          </a:stretch>
        </p:blipFill>
        <p:spPr bwMode="auto">
          <a:xfrm>
            <a:off x="1077961" y="2776039"/>
            <a:ext cx="2621484" cy="14690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認識大數據的黃色小象幫手–– Hadoop - INSIDE">
            <a:extLst>
              <a:ext uri="{FF2B5EF4-FFF2-40B4-BE49-F238E27FC236}">
                <a16:creationId xmlns:a16="http://schemas.microsoft.com/office/drawing/2014/main" id="{EC9E10D0-3D52-42D0-A8AC-09EB8F4C02BA}"/>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5183" r="-5183"/>
          <a:stretch/>
        </p:blipFill>
        <p:spPr bwMode="auto">
          <a:xfrm>
            <a:off x="9162480" y="2085702"/>
            <a:ext cx="2073694" cy="1197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g Data &amp; Machine Learning Archives - 想方涉法- 量瓶外的天空M-Y-Oceane">
            <a:extLst>
              <a:ext uri="{FF2B5EF4-FFF2-40B4-BE49-F238E27FC236}">
                <a16:creationId xmlns:a16="http://schemas.microsoft.com/office/drawing/2014/main" id="{E856D4D2-1E8E-4585-8E38-CEEE053D59F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599807" y="1896912"/>
            <a:ext cx="904209" cy="433417"/>
          </a:xfrm>
          <a:prstGeom prst="rect">
            <a:avLst/>
          </a:prstGeom>
          <a:noFill/>
          <a:extLst>
            <a:ext uri="{909E8E84-426E-40DD-AFC4-6F175D3DCCD1}">
              <a14:hiddenFill xmlns:a14="http://schemas.microsoft.com/office/drawing/2010/main">
                <a:solidFill>
                  <a:srgbClr val="FFFFFF"/>
                </a:solidFill>
              </a14:hiddenFill>
            </a:ext>
          </a:extLst>
        </p:spPr>
      </p:pic>
      <p:sp>
        <p:nvSpPr>
          <p:cNvPr id="13" name="向右箭號 21"/>
          <p:cNvSpPr/>
          <p:nvPr/>
        </p:nvSpPr>
        <p:spPr>
          <a:xfrm>
            <a:off x="7184495" y="4001411"/>
            <a:ext cx="1734834" cy="690644"/>
          </a:xfrm>
          <a:prstGeom prst="rightArrow">
            <a:avLst/>
          </a:prstGeom>
          <a:solidFill>
            <a:schemeClr val="bg1">
              <a:lumMod val="6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consume</a:t>
            </a:r>
            <a:endParaRPr lang="zh-TW" altLang="en-US" sz="1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Picture 16">
            <a:extLst>
              <a:ext uri="{FF2B5EF4-FFF2-40B4-BE49-F238E27FC236}">
                <a16:creationId xmlns:a16="http://schemas.microsoft.com/office/drawing/2014/main" id="{84E6F005-B434-4398-ADCE-B5B1AEA50E72}"/>
              </a:ext>
            </a:extLst>
          </p:cNvPr>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10000" b="90000" l="10000" r="90000">
                        <a14:foregroundMark x1="41205" y1="37127" x2="41687" y2="62602"/>
                        <a14:foregroundMark x1="52530" y1="45257" x2="50000" y2="57724"/>
                        <a14:foregroundMark x1="50000" y1="57724" x2="56145" y2="62873"/>
                        <a14:foregroundMark x1="56145" y1="62873" x2="58675" y2="49593"/>
                        <a14:foregroundMark x1="58675" y1="49593" x2="58554" y2="44715"/>
                        <a14:foregroundMark x1="65542" y1="35772" x2="63133" y2="51220"/>
                        <a14:foregroundMark x1="63133" y1="51220" x2="63133" y2="62602"/>
                        <a14:foregroundMark x1="68795" y1="37398" x2="69036" y2="62873"/>
                        <a14:foregroundMark x1="85783" y1="44715" x2="86265" y2="62060"/>
                      </a14:backgroundRemoval>
                    </a14:imgEffect>
                  </a14:imgLayer>
                </a14:imgProps>
              </a:ext>
              <a:ext uri="{28A0092B-C50C-407E-A947-70E740481C1C}">
                <a14:useLocalDpi xmlns:a14="http://schemas.microsoft.com/office/drawing/2010/main" val="0"/>
              </a:ext>
            </a:extLst>
          </a:blip>
          <a:srcRect/>
          <a:stretch>
            <a:fillRect/>
          </a:stretch>
        </p:blipFill>
        <p:spPr bwMode="auto">
          <a:xfrm>
            <a:off x="5162046" y="3068733"/>
            <a:ext cx="2271575" cy="8837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9" descr="File:LINE logo.svg - Wikimedia Commons"/>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92375" y="3949586"/>
            <a:ext cx="822060" cy="82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9118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ext uri="{D42A27DB-BD31-4B8C-83A1-F6EECF244321}">
                <p14:modId xmlns:p14="http://schemas.microsoft.com/office/powerpoint/2010/main" val="722887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394" name="think-cell 幻灯片" r:id="rId6" imgW="444" imgH="443" progId="TCLayout.ActiveDocument.1">
                  <p:embed/>
                </p:oleObj>
              </mc:Choice>
              <mc:Fallback>
                <p:oleObj name="think-cell 幻灯片" r:id="rId6" imgW="444" imgH="443" progId="TCLayout.ActiveDocument.1">
                  <p:embed/>
                  <p:pic>
                    <p:nvPicPr>
                      <p:cNvPr id="5" name="对象 4"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en-US" altLang="zh-TW" dirty="0" err="1"/>
              <a:t>IoT</a:t>
            </a:r>
            <a:r>
              <a:rPr lang="zh-TW" altLang="en-US" dirty="0"/>
              <a:t>數據儲存</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smtClean="0">
                <a:solidFill>
                  <a:prstClr val="black"/>
                </a:solidFill>
                <a:latin typeface="微软雅黑" panose="020B0503020204020204" pitchFamily="34" charset="-122"/>
                <a:ea typeface="微软雅黑" panose="020B0503020204020204" pitchFamily="34" charset="-122"/>
              </a:rPr>
              <a:t>蔡松烜</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6" name="Picture 2" descr="認識大數據的黃色小象幫手–– Hadoop - INSIDE">
            <a:extLst>
              <a:ext uri="{FF2B5EF4-FFF2-40B4-BE49-F238E27FC236}">
                <a16:creationId xmlns:a16="http://schemas.microsoft.com/office/drawing/2014/main" id="{EC9E10D0-3D52-42D0-A8AC-09EB8F4C02BA}"/>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183" r="-5183"/>
          <a:stretch/>
        </p:blipFill>
        <p:spPr bwMode="auto">
          <a:xfrm>
            <a:off x="6926161" y="1363514"/>
            <a:ext cx="2301543" cy="11083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9FE739-6830-4238-BD52-082627DEF3EF}"/>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8470" t="-15193" r="-21788" b="-40551"/>
          <a:stretch/>
        </p:blipFill>
        <p:spPr bwMode="auto">
          <a:xfrm>
            <a:off x="3791501" y="1499958"/>
            <a:ext cx="2038275" cy="7797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表格 7"/>
          <p:cNvGraphicFramePr>
            <a:graphicFrameLocks noGrp="1"/>
          </p:cNvGraphicFramePr>
          <p:nvPr>
            <p:extLst>
              <p:ext uri="{D42A27DB-BD31-4B8C-83A1-F6EECF244321}">
                <p14:modId xmlns:p14="http://schemas.microsoft.com/office/powerpoint/2010/main" val="2073759880"/>
              </p:ext>
            </p:extLst>
          </p:nvPr>
        </p:nvGraphicFramePr>
        <p:xfrm>
          <a:off x="2865120" y="2322565"/>
          <a:ext cx="6896926" cy="2930432"/>
        </p:xfrm>
        <a:graphic>
          <a:graphicData uri="http://schemas.openxmlformats.org/drawingml/2006/table">
            <a:tbl>
              <a:tblPr firstRow="1" bandRow="1">
                <a:tableStyleId>{ED083AE6-46FA-4A59-8FB0-9F97EB10719F}</a:tableStyleId>
              </a:tblPr>
              <a:tblGrid>
                <a:gridCol w="3448463">
                  <a:extLst>
                    <a:ext uri="{9D8B030D-6E8A-4147-A177-3AD203B41FA5}">
                      <a16:colId xmlns:a16="http://schemas.microsoft.com/office/drawing/2014/main" val="544007532"/>
                    </a:ext>
                  </a:extLst>
                </a:gridCol>
                <a:gridCol w="3448463">
                  <a:extLst>
                    <a:ext uri="{9D8B030D-6E8A-4147-A177-3AD203B41FA5}">
                      <a16:colId xmlns:a16="http://schemas.microsoft.com/office/drawing/2014/main" val="1848359513"/>
                    </a:ext>
                  </a:extLst>
                </a:gridCol>
              </a:tblGrid>
              <a:tr h="639980">
                <a:tc>
                  <a:txBody>
                    <a:bodyPr/>
                    <a:lstStyle/>
                    <a:p>
                      <a:pPr algn="ctr"/>
                      <a:r>
                        <a:rPr lang="zh-TW" altLang="en-US" sz="1600" dirty="0">
                          <a:solidFill>
                            <a:schemeClr val="bg1"/>
                          </a:solidFill>
                          <a:latin typeface="Microsoft YaHei" panose="020B0503020204020204" pitchFamily="34" charset="-122"/>
                          <a:ea typeface="Microsoft YaHei" panose="020B0503020204020204" pitchFamily="34" charset="-122"/>
                        </a:rPr>
                        <a:t>資料倉儲</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600" dirty="0">
                          <a:solidFill>
                            <a:schemeClr val="bg1"/>
                          </a:solidFill>
                          <a:latin typeface="Microsoft YaHei" panose="020B0503020204020204" pitchFamily="34" charset="-122"/>
                          <a:ea typeface="Microsoft YaHei" panose="020B0503020204020204" pitchFamily="34" charset="-122"/>
                        </a:rPr>
                        <a:t>資料湖</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extLst>
                  <a:ext uri="{0D108BD9-81ED-4DB2-BD59-A6C34878D82A}">
                    <a16:rowId xmlns:a16="http://schemas.microsoft.com/office/drawing/2014/main" val="841147944"/>
                  </a:ext>
                </a:extLst>
              </a:tr>
              <a:tr h="572613">
                <a:tc>
                  <a:txBody>
                    <a:bodyPr/>
                    <a:lstStyle/>
                    <a:p>
                      <a:pPr algn="ctr"/>
                      <a:r>
                        <a:rPr lang="zh-TW" altLang="en-US" sz="1600" dirty="0">
                          <a:latin typeface="Microsoft YaHei" panose="020B0503020204020204" pitchFamily="34" charset="-122"/>
                          <a:ea typeface="Microsoft YaHei" panose="020B0503020204020204" pitchFamily="34" charset="-122"/>
                        </a:rPr>
                        <a:t>儲存物品信息</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600" dirty="0">
                          <a:latin typeface="Microsoft YaHei" panose="020B0503020204020204" pitchFamily="34" charset="-122"/>
                          <a:ea typeface="Microsoft YaHei" panose="020B0503020204020204" pitchFamily="34" charset="-122"/>
                        </a:rPr>
                        <a:t>冰箱使用日誌、監控信息</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218262752"/>
                  </a:ext>
                </a:extLst>
              </a:tr>
              <a:tr h="572613">
                <a:tc>
                  <a:txBody>
                    <a:bodyPr/>
                    <a:lstStyle/>
                    <a:p>
                      <a:pPr algn="ctr"/>
                      <a:r>
                        <a:rPr lang="zh-TW" altLang="en-US" sz="1600" dirty="0">
                          <a:latin typeface="Microsoft YaHei" panose="020B0503020204020204" pitchFamily="34" charset="-122"/>
                          <a:ea typeface="Microsoft YaHei" panose="020B0503020204020204" pitchFamily="34" charset="-122"/>
                        </a:rPr>
                        <a:t>週期性報表產出</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600" dirty="0">
                          <a:latin typeface="Microsoft YaHei" panose="020B0503020204020204" pitchFamily="34" charset="-122"/>
                          <a:ea typeface="Microsoft YaHei" panose="020B0503020204020204" pitchFamily="34" charset="-122"/>
                        </a:rPr>
                        <a:t>探索性資料分析</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018966803"/>
                  </a:ext>
                </a:extLst>
              </a:tr>
              <a:tr h="572613">
                <a:tc>
                  <a:txBody>
                    <a:bodyPr/>
                    <a:lstStyle/>
                    <a:p>
                      <a:pPr algn="ctr"/>
                      <a:r>
                        <a:rPr lang="zh-TW" altLang="en-US" sz="1600" dirty="0">
                          <a:latin typeface="Microsoft YaHei" panose="020B0503020204020204" pitchFamily="34" charset="-122"/>
                          <a:ea typeface="Microsoft YaHei" panose="020B0503020204020204" pitchFamily="34" charset="-122"/>
                        </a:rPr>
                        <a:t>整理後的關聯資料</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600" dirty="0">
                          <a:latin typeface="Microsoft YaHei" panose="020B0503020204020204" pitchFamily="34" charset="-122"/>
                          <a:ea typeface="Microsoft YaHei" panose="020B0503020204020204" pitchFamily="34" charset="-122"/>
                        </a:rPr>
                        <a:t>任何形式原始資料</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94971787"/>
                  </a:ext>
                </a:extLst>
              </a:tr>
              <a:tr h="572613">
                <a:tc>
                  <a:txBody>
                    <a:bodyPr/>
                    <a:lstStyle/>
                    <a:p>
                      <a:pPr algn="ctr"/>
                      <a:r>
                        <a:rPr lang="zh-TW" altLang="en-US" sz="1600" dirty="0">
                          <a:latin typeface="Microsoft YaHei" panose="020B0503020204020204" pitchFamily="34" charset="-122"/>
                          <a:ea typeface="Microsoft YaHei" panose="020B0503020204020204" pitchFamily="34" charset="-122"/>
                        </a:rPr>
                        <a:t>單機高成本查詢</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600" dirty="0">
                          <a:latin typeface="Microsoft YaHei" panose="020B0503020204020204" pitchFamily="34" charset="-122"/>
                          <a:ea typeface="Microsoft YaHei" panose="020B0503020204020204" pitchFamily="34" charset="-122"/>
                        </a:rPr>
                        <a:t>叢集低效查詢</a:t>
                      </a:r>
                    </a:p>
                  </a:txBody>
                  <a:tcPr marL="68580" marR="68580" marT="34290" marB="3429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029953942"/>
                  </a:ext>
                </a:extLst>
              </a:tr>
            </a:tbl>
          </a:graphicData>
        </a:graphic>
      </p:graphicFrame>
    </p:spTree>
    <p:extLst>
      <p:ext uri="{BB962C8B-B14F-4D97-AF65-F5344CB8AC3E}">
        <p14:creationId xmlns:p14="http://schemas.microsoft.com/office/powerpoint/2010/main" val="18790841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3019" name="think-cell 幻灯片" r:id="rId5" imgW="444" imgH="443" progId="TCLayout.ActiveDocument.1">
                  <p:embed/>
                </p:oleObj>
              </mc:Choice>
              <mc:Fallback>
                <p:oleObj name="think-cell 幻灯片" r:id="rId5" imgW="444" imgH="443" progId="TCLayout.ActiveDocument.1">
                  <p:embed/>
                  <p:pic>
                    <p:nvPicPr>
                      <p:cNvPr id="4" name="对象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矩形 6"/>
          <p:cNvSpPr/>
          <p:nvPr/>
        </p:nvSpPr>
        <p:spPr>
          <a:xfrm>
            <a:off x="-8138" y="0"/>
            <a:ext cx="12192000" cy="6858000"/>
          </a:xfrm>
          <a:prstGeom prst="rect">
            <a:avLst/>
          </a:prstGeom>
          <a:solidFill>
            <a:srgbClr val="FCF5E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75000"/>
                </a:schemeClr>
              </a:solidFill>
            </a:endParaRPr>
          </a:p>
        </p:txBody>
      </p:sp>
      <p:sp>
        <p:nvSpPr>
          <p:cNvPr id="8" name="Shape 124"/>
          <p:cNvSpPr/>
          <p:nvPr/>
        </p:nvSpPr>
        <p:spPr>
          <a:xfrm>
            <a:off x="781357" y="548541"/>
            <a:ext cx="1179811" cy="728405"/>
          </a:xfrm>
          <a:prstGeom prst="rect">
            <a:avLst/>
          </a:prstGeom>
          <a:ln w="12700">
            <a:miter lim="400000"/>
          </a:ln>
        </p:spPr>
        <p:txBody>
          <a:bodyPr wrap="none" lIns="25400" tIns="25400" rIns="25400" bIns="25400" anchor="ctr">
            <a:spAutoFit/>
          </a:bodyPr>
          <a:lstStyle>
            <a:lvl1pPr>
              <a:defRPr sz="7200" b="1">
                <a:solidFill>
                  <a:srgbClr val="FFFFFF"/>
                </a:solidFill>
                <a:latin typeface="Helvetica"/>
                <a:ea typeface="Helvetica"/>
                <a:cs typeface="Helvetica"/>
                <a:sym typeface="Helvetica"/>
              </a:defRPr>
            </a:lvl1pPr>
          </a:lstStyle>
          <a:p>
            <a:pPr lvl="0" algn="ctr" defTabSz="412750" hangingPunct="0">
              <a:defRPr/>
            </a:pPr>
            <a:r>
              <a:rPr lang="zh-TW" altLang="en-US" sz="4400" kern="0" dirty="0">
                <a:solidFill>
                  <a:schemeClr val="tx1"/>
                </a:solidFill>
                <a:latin typeface="微软雅黑" panose="020B0503020204020204" pitchFamily="34" charset="-122"/>
                <a:ea typeface="微软雅黑" panose="020B0503020204020204" pitchFamily="34" charset="-122"/>
              </a:rPr>
              <a:t>目錄</a:t>
            </a:r>
          </a:p>
        </p:txBody>
      </p:sp>
      <p:sp>
        <p:nvSpPr>
          <p:cNvPr id="9" name="Shape 125"/>
          <p:cNvSpPr/>
          <p:nvPr/>
        </p:nvSpPr>
        <p:spPr>
          <a:xfrm flipH="1" flipV="1">
            <a:off x="1371261" y="-774343"/>
            <a:ext cx="1" cy="1220662"/>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0" name="Shape 126"/>
          <p:cNvSpPr/>
          <p:nvPr/>
        </p:nvSpPr>
        <p:spPr>
          <a:xfrm flipV="1">
            <a:off x="1371261" y="1474415"/>
            <a:ext cx="1" cy="5400000"/>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3" name="文本框 12"/>
          <p:cNvSpPr txBox="1"/>
          <p:nvPr/>
        </p:nvSpPr>
        <p:spPr>
          <a:xfrm>
            <a:off x="2179463" y="1315642"/>
            <a:ext cx="6876047" cy="5304016"/>
          </a:xfrm>
          <a:prstGeom prst="rect">
            <a:avLst/>
          </a:prstGeom>
          <a:noFill/>
        </p:spPr>
        <p:txBody>
          <a:bodyPr wrap="square" rtlCol="0">
            <a:spAutoFit/>
          </a:bodyPr>
          <a:lstStyle/>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專題簡介</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資料爬取</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ETL</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資料庫</a:t>
            </a:r>
            <a:endParaRPr lang="en-US" altLang="zh-TW"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食譜推薦系統</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推薦系統建置</a:t>
            </a: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圖像辨識</a:t>
            </a:r>
            <a:endParaRPr lang="zh-TW" altLang="en-US"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IoT</a:t>
            </a:r>
          </a:p>
          <a:p>
            <a:pPr marL="457200" indent="-457200">
              <a:spcAft>
                <a:spcPts val="800"/>
              </a:spcAft>
              <a:buFont typeface="Arial" panose="020B0604020202020204" pitchFamily="34" charset="0"/>
              <a:buChar char="•"/>
            </a:pPr>
            <a:r>
              <a:rPr lang="en-US" altLang="zh-TW" sz="3200" b="1" dirty="0">
                <a:latin typeface="微软雅黑" panose="020B0503020204020204" pitchFamily="34" charset="-122"/>
                <a:ea typeface="微软雅黑" panose="020B0503020204020204" pitchFamily="34" charset="-122"/>
              </a:rPr>
              <a:t>Line Bot</a:t>
            </a:r>
            <a:r>
              <a:rPr lang="zh-CN" altLang="en-US" sz="3200" b="1" dirty="0">
                <a:latin typeface="微软雅黑" panose="020B0503020204020204" pitchFamily="34" charset="-122"/>
                <a:ea typeface="微软雅黑" panose="020B0503020204020204" pitchFamily="34" charset="-122"/>
              </a:rPr>
              <a:t> （報告人：林筱庭）</a:t>
            </a:r>
            <a:endParaRPr lang="en-US" altLang="zh-TW" sz="2400" b="1" dirty="0">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網頁視覺化</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未來展望</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52930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1870" name="think-cell 幻灯片" r:id="rId9" imgW="444" imgH="443" progId="TCLayout.ActiveDocument.1">
                  <p:embed/>
                </p:oleObj>
              </mc:Choice>
              <mc:Fallback>
                <p:oleObj name="think-cell 幻灯片" r:id="rId9" imgW="444" imgH="443" progId="TCLayout.ActiveDocument.1">
                  <p:embed/>
                  <p:pic>
                    <p:nvPicPr>
                      <p:cNvPr id="5" name="对象 4"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en-US" altLang="zh-TW" dirty="0"/>
              <a:t>Line </a:t>
            </a:r>
            <a:r>
              <a:rPr lang="en-US" altLang="zh-TW" dirty="0" err="1"/>
              <a:t>Chatbot</a:t>
            </a:r>
            <a:r>
              <a:rPr lang="en-US" altLang="zh-TW" dirty="0"/>
              <a:t> Intro </a:t>
            </a:r>
            <a:r>
              <a:rPr lang="zh-TW" altLang="en-US" dirty="0"/>
              <a:t>聊天機器人簡介</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6" name="圖片 43"/>
          <p:cNvPicPr>
            <a:picLocks noChangeAspect="1"/>
          </p:cNvPicPr>
          <p:nvPr/>
        </p:nvPicPr>
        <p:blipFill>
          <a:blip r:embed="rId16"/>
          <a:stretch>
            <a:fillRect/>
          </a:stretch>
        </p:blipFill>
        <p:spPr>
          <a:xfrm>
            <a:off x="6930267" y="2695656"/>
            <a:ext cx="3037409" cy="3037409"/>
          </a:xfrm>
          <a:prstGeom prst="rect">
            <a:avLst/>
          </a:prstGeom>
        </p:spPr>
      </p:pic>
      <p:sp>
        <p:nvSpPr>
          <p:cNvPr id="8" name="矩形 7"/>
          <p:cNvSpPr/>
          <p:nvPr/>
        </p:nvSpPr>
        <p:spPr>
          <a:xfrm>
            <a:off x="7433308" y="1893163"/>
            <a:ext cx="2031325" cy="646331"/>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TW"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掃瞄我，</a:t>
            </a:r>
            <a:endParaRPr kumimoji="0" lang="en-US" altLang="zh-TW"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zh-TW"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為你挑選最佳食譜</a:t>
            </a:r>
          </a:p>
        </p:txBody>
      </p:sp>
      <p:pic>
        <p:nvPicPr>
          <p:cNvPr id="10" name="圖片 44"/>
          <p:cNvPicPr>
            <a:picLocks noChangeAspect="1"/>
          </p:cNvPicPr>
          <p:nvPr/>
        </p:nvPicPr>
        <p:blipFill>
          <a:blip r:embed="rId17"/>
          <a:stretch>
            <a:fillRect/>
          </a:stretch>
        </p:blipFill>
        <p:spPr>
          <a:xfrm>
            <a:off x="-839927" y="1375615"/>
            <a:ext cx="8635774" cy="4363226"/>
          </a:xfrm>
          <a:prstGeom prst="rect">
            <a:avLst/>
          </a:prstGeom>
        </p:spPr>
      </p:pic>
      <p:pic>
        <p:nvPicPr>
          <p:cNvPr id="11" name="查看冰箱">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rotWithShape="1">
          <a:blip r:embed="rId18"/>
          <a:srcRect t="5938" b="40672"/>
          <a:stretch>
            <a:fillRect/>
          </a:stretch>
        </p:blipFill>
        <p:spPr>
          <a:xfrm>
            <a:off x="2061721" y="2356338"/>
            <a:ext cx="2791633" cy="3376727"/>
          </a:xfrm>
          <a:prstGeom prst="rect">
            <a:avLst/>
          </a:prstGeom>
        </p:spPr>
      </p:pic>
    </p:spTree>
    <p:extLst>
      <p:ext uri="{BB962C8B-B14F-4D97-AF65-F5344CB8AC3E}">
        <p14:creationId xmlns:p14="http://schemas.microsoft.com/office/powerpoint/2010/main" val="32418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mediacall" presetSubtype="0" fill="hold" nodeType="afterEffect">
                                  <p:stCondLst>
                                    <p:cond delay="0"/>
                                  </p:stCondLst>
                                  <p:childTnLst>
                                    <p:cmd type="call" cmd="playFrom(0.0)">
                                      <p:cBhvr>
                                        <p:cTn id="12" dur="7116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1"/>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1"/>
                                        </p:tgtEl>
                                      </p:cBhvr>
                                    </p:cmd>
                                  </p:childTnLst>
                                </p:cTn>
                              </p:par>
                            </p:childTnLst>
                          </p:cTn>
                        </p:par>
                      </p:childTnLst>
                    </p:cTn>
                  </p:par>
                </p:childTnLst>
              </p:cTn>
              <p:nextCondLst>
                <p:cond evt="onClick" delay="0">
                  <p:tgtEl>
                    <p:spTgt spid="11"/>
                  </p:tgtEl>
                </p:cond>
              </p:nextCondLst>
            </p:seq>
            <p:video>
              <p:cMediaNode vol="80000">
                <p:cTn id="18" repeatCount="indefinite" fill="hold" display="0">
                  <p:stCondLst>
                    <p:cond delay="indefinite"/>
                  </p:stCondLst>
                </p:cTn>
                <p:tgtEl>
                  <p:spTgt spid="11"/>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5179" name="think-cell 幻灯片" r:id="rId9" imgW="444" imgH="443" progId="TCLayout.ActiveDocument.1">
                  <p:embed/>
                </p:oleObj>
              </mc:Choice>
              <mc:Fallback>
                <p:oleObj name="think-cell 幻灯片" r:id="rId9" imgW="444" imgH="443" progId="TCLayout.ActiveDocument.1">
                  <p:embed/>
                  <p:pic>
                    <p:nvPicPr>
                      <p:cNvPr id="5" name="对象 4"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en-US" altLang="zh-TW" dirty="0"/>
              <a:t>LINEBOT </a:t>
            </a:r>
            <a:r>
              <a:rPr lang="zh-CN" altLang="en-US" dirty="0" smtClean="0"/>
              <a:t>服務簡介</a:t>
            </a:r>
            <a:endParaRPr lang="zh-TW"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grpSp>
        <p:nvGrpSpPr>
          <p:cNvPr id="36" name="群組 97"/>
          <p:cNvGrpSpPr/>
          <p:nvPr/>
        </p:nvGrpSpPr>
        <p:grpSpPr>
          <a:xfrm>
            <a:off x="-769394" y="2202105"/>
            <a:ext cx="8484130" cy="3743003"/>
            <a:chOff x="-1806227" y="2073565"/>
            <a:chExt cx="7164620" cy="2709046"/>
          </a:xfrm>
        </p:grpSpPr>
        <p:pic>
          <p:nvPicPr>
            <p:cNvPr id="37" name="圖片 76"/>
            <p:cNvPicPr>
              <a:picLocks noChangeAspect="1"/>
            </p:cNvPicPr>
            <p:nvPr/>
          </p:nvPicPr>
          <p:blipFill rotWithShape="1">
            <a:blip r:embed="rId16">
              <a:extLst>
                <a:ext uri="{28A0092B-C50C-407E-A947-70E740481C1C}">
                  <a14:useLocalDpi xmlns:a14="http://schemas.microsoft.com/office/drawing/2010/main" val="0"/>
                </a:ext>
              </a:extLst>
            </a:blip>
            <a:srcRect b="34319"/>
            <a:stretch/>
          </p:blipFill>
          <p:spPr>
            <a:xfrm>
              <a:off x="-1806227" y="2073565"/>
              <a:ext cx="7164620" cy="2673986"/>
            </a:xfrm>
            <a:prstGeom prst="rect">
              <a:avLst/>
            </a:prstGeom>
          </p:spPr>
        </p:pic>
        <p:pic>
          <p:nvPicPr>
            <p:cNvPr id="38" name="replydemo">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rotWithShape="1">
            <a:blip r:embed="rId17"/>
            <a:srcRect t="5466" b="42636"/>
            <a:stretch>
              <a:fillRect/>
            </a:stretch>
          </p:blipFill>
          <p:spPr>
            <a:xfrm>
              <a:off x="587840" y="2579672"/>
              <a:ext cx="2376487" cy="2202939"/>
            </a:xfrm>
            <a:prstGeom prst="rect">
              <a:avLst/>
            </a:prstGeom>
          </p:spPr>
        </p:pic>
      </p:grpSp>
      <p:sp>
        <p:nvSpPr>
          <p:cNvPr id="40" name="矩形 39"/>
          <p:cNvSpPr/>
          <p:nvPr/>
        </p:nvSpPr>
        <p:spPr>
          <a:xfrm>
            <a:off x="7937020" y="3490719"/>
            <a:ext cx="4572000" cy="808298"/>
          </a:xfrm>
          <a:prstGeom prst="rect">
            <a:avLst/>
          </a:prstGeom>
        </p:spPr>
        <p:txBody>
          <a:bodyPr>
            <a:spAutoFit/>
          </a:bodyPr>
          <a:lstStyle/>
          <a:p>
            <a:pPr marL="285750" lvl="0" indent="-285750">
              <a:lnSpc>
                <a:spcPts val="3000"/>
              </a:lnSpc>
              <a:buFont typeface="Arial" panose="020B0604020202020204" pitchFamily="34" charset="0"/>
              <a:buChar char="•"/>
            </a:pPr>
            <a:r>
              <a:rPr lang="zh-TW" altLang="en-US" sz="1600" b="1" dirty="0">
                <a:latin typeface="微软雅黑" panose="020B0503020204020204" pitchFamily="34" charset="-122"/>
                <a:ea typeface="微软雅黑" panose="020B0503020204020204" pitchFamily="34" charset="-122"/>
              </a:rPr>
              <a:t>推薦常被搭配的食材組合及相關熱門食譜</a:t>
            </a:r>
            <a:endParaRPr lang="en-US" altLang="zh-TW" sz="1600" b="1" dirty="0">
              <a:latin typeface="微软雅黑" panose="020B0503020204020204" pitchFamily="34" charset="-122"/>
              <a:ea typeface="微软雅黑" panose="020B0503020204020204" pitchFamily="34" charset="-122"/>
            </a:endParaRPr>
          </a:p>
          <a:p>
            <a:pPr marL="285750" indent="-285750">
              <a:lnSpc>
                <a:spcPts val="3000"/>
              </a:lnSpc>
              <a:buFont typeface="Arial" panose="020B0604020202020204" pitchFamily="34" charset="0"/>
              <a:buChar char="•"/>
            </a:pPr>
            <a:r>
              <a:rPr lang="zh-TW" altLang="en-US" sz="1600" b="1" dirty="0">
                <a:latin typeface="微软雅黑" panose="020B0503020204020204" pitchFamily="34" charset="-122"/>
                <a:ea typeface="微软雅黑" panose="020B0503020204020204" pitchFamily="34" charset="-122"/>
              </a:rPr>
              <a:t>依據冰箱內容做個性化食譜推薦 </a:t>
            </a:r>
          </a:p>
        </p:txBody>
      </p:sp>
      <p:sp>
        <p:nvSpPr>
          <p:cNvPr id="46" name="矩形 45"/>
          <p:cNvSpPr/>
          <p:nvPr/>
        </p:nvSpPr>
        <p:spPr>
          <a:xfrm>
            <a:off x="1614723" y="1619821"/>
            <a:ext cx="3880021"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服務運作</a:t>
            </a:r>
            <a:endParaRPr lang="en-US" altLang="zh-TW" b="1" dirty="0">
              <a:latin typeface="微软雅黑" panose="020B0503020204020204" pitchFamily="34" charset="-122"/>
              <a:ea typeface="微软雅黑" panose="020B0503020204020204" pitchFamily="34" charset="-122"/>
            </a:endParaRPr>
          </a:p>
        </p:txBody>
      </p:sp>
      <p:sp>
        <p:nvSpPr>
          <p:cNvPr id="47" name="矩形 46"/>
          <p:cNvSpPr/>
          <p:nvPr/>
        </p:nvSpPr>
        <p:spPr>
          <a:xfrm>
            <a:off x="6180264" y="1619821"/>
            <a:ext cx="5374450"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核心服務</a:t>
            </a:r>
            <a:endParaRPr lang="en-US" altLang="zh-TW" b="1" dirty="0">
              <a:latin typeface="微软雅黑" panose="020B0503020204020204" pitchFamily="34" charset="-122"/>
              <a:ea typeface="微软雅黑" panose="020B0503020204020204" pitchFamily="34" charset="-122"/>
            </a:endParaRPr>
          </a:p>
        </p:txBody>
      </p:sp>
      <p:sp>
        <p:nvSpPr>
          <p:cNvPr id="44" name="矩形 43"/>
          <p:cNvSpPr/>
          <p:nvPr/>
        </p:nvSpPr>
        <p:spPr>
          <a:xfrm>
            <a:off x="6155112" y="3665180"/>
            <a:ext cx="1700842" cy="540000"/>
          </a:xfrm>
          <a:prstGeom prst="rect">
            <a:avLst/>
          </a:prstGeom>
          <a:solidFill>
            <a:srgbClr val="DBC8BA"/>
          </a:solidFill>
          <a:ln w="28575" cap="flat" cmpd="sng" algn="ctr">
            <a:solidFill>
              <a:srgbClr val="5D6A60"/>
            </a:solidFill>
            <a:prstDash val="solid"/>
            <a:miter lim="800000"/>
          </a:ln>
          <a:effectLst/>
        </p:spPr>
        <p:txBody>
          <a:bodyPr rtlCol="0" anchor="ctr"/>
          <a:lstStyle/>
          <a:p>
            <a:pPr lvl="0" algn="ctr">
              <a:defRPr/>
            </a:pPr>
            <a:r>
              <a:rPr lang="zh-TW" altLang="en-US" b="1" kern="0" dirty="0" smtClean="0">
                <a:latin typeface="微软雅黑" panose="020B0503020204020204" pitchFamily="34" charset="-122"/>
                <a:ea typeface="微软雅黑" panose="020B0503020204020204" pitchFamily="34" charset="-122"/>
                <a:cs typeface="Times New Roman" panose="02020603050405020304" pitchFamily="18" charset="0"/>
              </a:rPr>
              <a:t>推薦用戶食譜</a:t>
            </a:r>
            <a:endParaRPr lang="zh-TW"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矩形 44"/>
          <p:cNvSpPr/>
          <p:nvPr/>
        </p:nvSpPr>
        <p:spPr>
          <a:xfrm>
            <a:off x="6155112" y="4442247"/>
            <a:ext cx="1700842" cy="540000"/>
          </a:xfrm>
          <a:prstGeom prst="rect">
            <a:avLst/>
          </a:prstGeom>
          <a:solidFill>
            <a:srgbClr val="DBC8BA"/>
          </a:solidFill>
          <a:ln w="28575" cap="flat" cmpd="sng" algn="ctr">
            <a:solidFill>
              <a:srgbClr val="5D6A60"/>
            </a:solidFill>
            <a:prstDash val="solid"/>
            <a:miter lim="800000"/>
          </a:ln>
          <a:effectLst/>
        </p:spPr>
        <p:txBody>
          <a:bodyPr rtlCol="0" anchor="ctr"/>
          <a:lstStyle/>
          <a:p>
            <a:pPr lvl="0" algn="ctr">
              <a:defRPr/>
            </a:pPr>
            <a:r>
              <a:rPr lang="zh-TW" altLang="en-US" b="1" kern="0" dirty="0">
                <a:latin typeface="微软雅黑" panose="020B0503020204020204" pitchFamily="34" charset="-122"/>
                <a:ea typeface="微软雅黑" panose="020B0503020204020204" pitchFamily="34" charset="-122"/>
                <a:cs typeface="Times New Roman" panose="02020603050405020304" pitchFamily="18" charset="0"/>
              </a:rPr>
              <a:t>更新食材資訊</a:t>
            </a:r>
          </a:p>
        </p:txBody>
      </p:sp>
      <p:grpSp>
        <p:nvGrpSpPr>
          <p:cNvPr id="8" name="群組 7"/>
          <p:cNvGrpSpPr/>
          <p:nvPr/>
        </p:nvGrpSpPr>
        <p:grpSpPr>
          <a:xfrm>
            <a:off x="6155112" y="2837316"/>
            <a:ext cx="1700842" cy="540000"/>
            <a:chOff x="7611956" y="2631377"/>
            <a:chExt cx="1700842" cy="540000"/>
          </a:xfrm>
        </p:grpSpPr>
        <p:sp>
          <p:nvSpPr>
            <p:cNvPr id="43" name="矩形 42"/>
            <p:cNvSpPr/>
            <p:nvPr/>
          </p:nvSpPr>
          <p:spPr>
            <a:xfrm>
              <a:off x="7611956" y="2631377"/>
              <a:ext cx="1700842" cy="540000"/>
            </a:xfrm>
            <a:prstGeom prst="rect">
              <a:avLst/>
            </a:prstGeom>
            <a:solidFill>
              <a:srgbClr val="DBC8BA"/>
            </a:solidFill>
            <a:ln w="28575" cap="flat" cmpd="sng" algn="ctr">
              <a:solidFill>
                <a:srgbClr val="5D6A60"/>
              </a:solidFill>
              <a:prstDash val="solid"/>
              <a:miter lim="800000"/>
            </a:ln>
            <a:effectLst/>
          </p:spPr>
          <p:txBody>
            <a:bodyPr rtlCol="0" anchor="ctr"/>
            <a:lstStyle/>
            <a:p>
              <a:pPr lvl="0" algn="ctr">
                <a:defRPr/>
              </a:pPr>
              <a:endParaRPr lang="zh-TW"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7677547" y="2735913"/>
              <a:ext cx="1569660" cy="369332"/>
            </a:xfrm>
            <a:prstGeom prst="rect">
              <a:avLst/>
            </a:prstGeom>
          </p:spPr>
          <p:txBody>
            <a:bodyPr wrap="none">
              <a:spAutoFit/>
            </a:bodyPr>
            <a:lstStyle/>
            <a:p>
              <a:pPr lvl="0" algn="ctr">
                <a:defRPr/>
              </a:pPr>
              <a:r>
                <a:rPr lang="zh-TW" altLang="en-US" b="1" kern="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建立食材紀錄</a:t>
              </a:r>
              <a:endParaRPr lang="zh-TW" altLang="en-US" b="1" kern="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63385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000"/>
                                        <p:tgtEl>
                                          <p:spTgt spid="44"/>
                                        </p:tgtEl>
                                      </p:cBhvr>
                                    </p:animEffect>
                                    <p:anim calcmode="lin" valueType="num">
                                      <p:cBhvr>
                                        <p:cTn id="14" dur="1000" fill="hold"/>
                                        <p:tgtEl>
                                          <p:spTgt spid="44"/>
                                        </p:tgtEl>
                                        <p:attrNameLst>
                                          <p:attrName>ppt_x</p:attrName>
                                        </p:attrNameLst>
                                      </p:cBhvr>
                                      <p:tavLst>
                                        <p:tav tm="0">
                                          <p:val>
                                            <p:strVal val="#ppt_x"/>
                                          </p:val>
                                        </p:tav>
                                        <p:tav tm="100000">
                                          <p:val>
                                            <p:strVal val="#ppt_x"/>
                                          </p:val>
                                        </p:tav>
                                      </p:tavLst>
                                    </p:anim>
                                    <p:anim calcmode="lin" valueType="num">
                                      <p:cBhvr>
                                        <p:cTn id="15" dur="1000" fill="hold"/>
                                        <p:tgtEl>
                                          <p:spTgt spid="4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anim calcmode="lin" valueType="num">
                                      <p:cBhvr>
                                        <p:cTn id="20" dur="1000" fill="hold"/>
                                        <p:tgtEl>
                                          <p:spTgt spid="45"/>
                                        </p:tgtEl>
                                        <p:attrNameLst>
                                          <p:attrName>ppt_x</p:attrName>
                                        </p:attrNameLst>
                                      </p:cBhvr>
                                      <p:tavLst>
                                        <p:tav tm="0">
                                          <p:val>
                                            <p:strVal val="#ppt_x"/>
                                          </p:val>
                                        </p:tav>
                                        <p:tav tm="100000">
                                          <p:val>
                                            <p:strVal val="#ppt_x"/>
                                          </p:val>
                                        </p:tav>
                                      </p:tavLst>
                                    </p:anim>
                                    <p:anim calcmode="lin" valueType="num">
                                      <p:cBhvr>
                                        <p:cTn id="2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0">
                                            <p:txEl>
                                              <p:pRg st="0" end="0"/>
                                            </p:txEl>
                                          </p:spTgt>
                                        </p:tgtEl>
                                        <p:attrNameLst>
                                          <p:attrName>style.visibility</p:attrName>
                                        </p:attrNameLst>
                                      </p:cBhvr>
                                      <p:to>
                                        <p:strVal val="visible"/>
                                      </p:to>
                                    </p:set>
                                    <p:animEffect transition="in" filter="fade">
                                      <p:cBhvr>
                                        <p:cTn id="26" dur="500"/>
                                        <p:tgtEl>
                                          <p:spTgt spid="40">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0">
                                            <p:txEl>
                                              <p:pRg st="1" end="1"/>
                                            </p:txEl>
                                          </p:spTgt>
                                        </p:tgtEl>
                                        <p:attrNameLst>
                                          <p:attrName>style.visibility</p:attrName>
                                        </p:attrNameLst>
                                      </p:cBhvr>
                                      <p:to>
                                        <p:strVal val="visible"/>
                                      </p:to>
                                    </p:set>
                                    <p:animEffect transition="in" filter="fade">
                                      <p:cBhvr>
                                        <p:cTn id="29" dur="500"/>
                                        <p:tgtEl>
                                          <p:spTgt spid="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repeatCount="indefinite" fill="hold" display="0">
                  <p:stCondLst>
                    <p:cond delay="indefinite"/>
                  </p:stCondLst>
                </p:cTn>
                <p:tgtEl>
                  <p:spTgt spid="38"/>
                </p:tgtEl>
              </p:cMediaNode>
            </p:video>
          </p:childTnLst>
        </p:cTn>
      </p:par>
    </p:tnLst>
    <p:bldLst>
      <p:bldP spid="44" grpId="0" animBg="1"/>
      <p:bldP spid="4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18" name="think-cell 幻灯片" r:id="rId7" imgW="444" imgH="443" progId="TCLayout.ActiveDocument.1">
                  <p:embed/>
                </p:oleObj>
              </mc:Choice>
              <mc:Fallback>
                <p:oleObj name="think-cell 幻灯片" r:id="rId7" imgW="444" imgH="443" progId="TCLayout.ActiveDocument.1">
                  <p:embed/>
                  <p:pic>
                    <p:nvPicPr>
                      <p:cNvPr id="5" name="对象 4"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en-US" altLang="zh-TW" dirty="0"/>
              <a:t>Follow Event </a:t>
            </a:r>
            <a:r>
              <a:rPr lang="zh-CN" altLang="en-US" dirty="0"/>
              <a:t>從新使用者開始追隨</a:t>
            </a:r>
            <a:endParaRPr lang="zh-TW"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1614723" y="3129444"/>
            <a:ext cx="2377574" cy="540000"/>
          </a:xfrm>
          <a:prstGeom prst="rect">
            <a:avLst/>
          </a:prstGeom>
          <a:solidFill>
            <a:srgbClr val="DBC8BA"/>
          </a:solidFill>
          <a:ln w="28575" cap="flat" cmpd="sng" algn="ctr">
            <a:solidFill>
              <a:srgbClr val="5D6A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取得 </a:t>
            </a:r>
            <a:r>
              <a:rPr kumimoji="0" lang="en-US" altLang="zh-CN" b="1" i="0" u="none" strike="noStrike" kern="0" cap="none" spc="0" normalizeH="0" baseline="0" noProof="0" dirty="0" err="1" smtClean="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User_ID</a:t>
            </a:r>
            <a:endParaRPr kumimoji="0" lang="en-US" altLang="zh-TW"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4841982" y="3129444"/>
            <a:ext cx="2377574" cy="540000"/>
          </a:xfrm>
          <a:prstGeom prst="rect">
            <a:avLst/>
          </a:prstGeom>
          <a:solidFill>
            <a:srgbClr val="DBC8BA"/>
          </a:solidFill>
          <a:ln w="28575" cap="flat" cmpd="sng" algn="ctr">
            <a:solidFill>
              <a:srgbClr val="5D6A60"/>
            </a:solidFill>
            <a:prstDash val="solid"/>
            <a:miter lim="800000"/>
          </a:ln>
          <a:effectLst/>
        </p:spPr>
        <p:txBody>
          <a:bodyPr rtlCol="0" anchor="ctr"/>
          <a:lstStyle/>
          <a:p>
            <a:pPr lvl="0" algn="ctr">
              <a:defRPr/>
            </a:pPr>
            <a:r>
              <a:rPr lang="zh-CN" altLang="en-US" b="1" kern="0" dirty="0">
                <a:latin typeface="微软雅黑" panose="020B0503020204020204" pitchFamily="34" charset="-122"/>
                <a:ea typeface="微软雅黑" panose="020B0503020204020204" pitchFamily="34" charset="-122"/>
                <a:cs typeface="Times New Roman" panose="02020603050405020304" pitchFamily="18" charset="0"/>
              </a:rPr>
              <a:t>連結資料庫 </a:t>
            </a:r>
            <a:endParaRPr kumimoji="0" lang="en-US" altLang="zh-TW"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8049315" y="3240194"/>
            <a:ext cx="1762021" cy="338554"/>
          </a:xfrm>
          <a:prstGeom prst="rect">
            <a:avLst/>
          </a:prstGeom>
        </p:spPr>
        <p:txBody>
          <a:bodyPr wrap="non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ourier New" panose="02070309020205020404" pitchFamily="49" charset="0"/>
              </a:rPr>
              <a:t>推播</a:t>
            </a:r>
            <a:r>
              <a:rPr kumimoji="0" lang="zh-TW" altLang="zh-TW" sz="1600" b="1"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ourier New" panose="02070309020205020404" pitchFamily="49" charset="0"/>
              </a:rPr>
              <a:t>問卷</a:t>
            </a:r>
            <a:r>
              <a:rPr kumimoji="0" lang="zh-TW" altLang="en-US" sz="1600" b="1"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ourier New" panose="02070309020205020404" pitchFamily="49" charset="0"/>
              </a:rPr>
              <a:t>連結</a:t>
            </a:r>
            <a:endParaRPr kumimoji="0" lang="zh-TW" altLang="en-US" sz="1600" b="1"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Rectangle 1"/>
          <p:cNvSpPr>
            <a:spLocks noChangeArrowheads="1"/>
          </p:cNvSpPr>
          <p:nvPr/>
        </p:nvSpPr>
        <p:spPr bwMode="auto">
          <a:xfrm>
            <a:off x="8049315" y="2836036"/>
            <a:ext cx="2491388" cy="52322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342900" marR="0" lvl="0" indent="-342900" defTabSz="91440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zh-TW" altLang="zh-TW" sz="1600" b="1"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ourier New" panose="02070309020205020404" pitchFamily="49" charset="0"/>
              </a:rPr>
              <a:t>新增user_id</a:t>
            </a:r>
            <a:r>
              <a:rPr kumimoji="0" lang="zh-TW" altLang="en-US" sz="1600" b="1"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Courier New" panose="02070309020205020404" pitchFamily="49" charset="0"/>
              </a:rPr>
              <a:t>到資料庫</a:t>
            </a:r>
            <a:endParaRPr kumimoji="0" lang="en-US" altLang="zh-TW" sz="1600" b="1"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zh-TW" sz="1200" b="0" strike="noStrike" kern="0" cap="none" spc="0" normalizeH="0" baseline="0" noProof="0" dirty="0">
              <a:ln>
                <a:noFill/>
              </a:ln>
              <a:solidFill>
                <a:srgbClr val="629755"/>
              </a:solidFill>
              <a:effectLst/>
              <a:uLnTx/>
              <a:uFillTx/>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12" name="圓角矩形 15"/>
          <p:cNvSpPr/>
          <p:nvPr/>
        </p:nvSpPr>
        <p:spPr>
          <a:xfrm>
            <a:off x="8017309" y="1878507"/>
            <a:ext cx="2241000" cy="820768"/>
          </a:xfrm>
          <a:prstGeom prst="roundRect">
            <a:avLst/>
          </a:prstGeom>
          <a:solidFill>
            <a:srgbClr val="DBC8BA"/>
          </a:solidFill>
          <a:ln w="28575" cap="flat" cmpd="sng" algn="ctr">
            <a:solidFill>
              <a:srgbClr val="5D6A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建立用戶資料</a:t>
            </a:r>
            <a:endParaRPr kumimoji="0" lang="en-US" altLang="zh-TW" sz="16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圓角矩形 16"/>
          <p:cNvSpPr/>
          <p:nvPr/>
        </p:nvSpPr>
        <p:spPr>
          <a:xfrm>
            <a:off x="8017309" y="3821299"/>
            <a:ext cx="2231101" cy="1016775"/>
          </a:xfrm>
          <a:prstGeom prst="roundRect">
            <a:avLst/>
          </a:prstGeom>
          <a:solidFill>
            <a:srgbClr val="DBC8BA"/>
          </a:solidFill>
          <a:ln w="28575" cap="flat" cmpd="sng" algn="ctr">
            <a:solidFill>
              <a:srgbClr val="5D6A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Welcome Back</a:t>
            </a:r>
          </a:p>
        </p:txBody>
      </p:sp>
      <p:cxnSp>
        <p:nvCxnSpPr>
          <p:cNvPr id="14" name="直接箭头连接符 13"/>
          <p:cNvCxnSpPr>
            <a:stCxn id="7" idx="3"/>
            <a:endCxn id="8" idx="1"/>
          </p:cNvCxnSpPr>
          <p:nvPr/>
        </p:nvCxnSpPr>
        <p:spPr>
          <a:xfrm>
            <a:off x="3992297" y="3399444"/>
            <a:ext cx="84968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肘形连接符 15"/>
          <p:cNvCxnSpPr>
            <a:stCxn id="8" idx="3"/>
            <a:endCxn id="12" idx="1"/>
          </p:cNvCxnSpPr>
          <p:nvPr/>
        </p:nvCxnSpPr>
        <p:spPr>
          <a:xfrm flipV="1">
            <a:off x="7219556" y="2288891"/>
            <a:ext cx="797753" cy="1110553"/>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肘形连接符 16"/>
          <p:cNvCxnSpPr>
            <a:stCxn id="8" idx="3"/>
            <a:endCxn id="13" idx="1"/>
          </p:cNvCxnSpPr>
          <p:nvPr/>
        </p:nvCxnSpPr>
        <p:spPr>
          <a:xfrm>
            <a:off x="7219556" y="3399444"/>
            <a:ext cx="797753" cy="930243"/>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23" name="Rectangle 1"/>
          <p:cNvSpPr>
            <a:spLocks noChangeArrowheads="1"/>
          </p:cNvSpPr>
          <p:nvPr/>
        </p:nvSpPr>
        <p:spPr bwMode="auto">
          <a:xfrm>
            <a:off x="4841982" y="3754360"/>
            <a:ext cx="2377574" cy="338554"/>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Arial" panose="020B0604020202020204" pitchFamily="34" charset="0"/>
              <a:buChar char="•"/>
              <a:defRPr/>
            </a:pPr>
            <a:r>
              <a:rPr lang="zh-TW" altLang="en-US" sz="1600" kern="0" dirty="0">
                <a:latin typeface="微软雅黑" panose="020B0503020204020204" pitchFamily="34" charset="-122"/>
                <a:ea typeface="微软雅黑" panose="020B0503020204020204" pitchFamily="34" charset="-122"/>
                <a:cs typeface="Courier New" panose="02070309020205020404" pitchFamily="49" charset="0"/>
              </a:rPr>
              <a:t>確認是否為新使用者</a:t>
            </a:r>
            <a:endParaRPr kumimoji="0" lang="en-US" altLang="zh-TW" sz="1200"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123736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942" name="think-cell 幻灯片" r:id="rId7" imgW="444" imgH="443" progId="TCLayout.ActiveDocument.1">
                  <p:embed/>
                </p:oleObj>
              </mc:Choice>
              <mc:Fallback>
                <p:oleObj name="think-cell 幻灯片" r:id="rId7" imgW="444" imgH="443" progId="TCLayout.ActiveDocument.1">
                  <p:embed/>
                  <p:pic>
                    <p:nvPicPr>
                      <p:cNvPr id="3" name="对象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TW" altLang="en-US" dirty="0"/>
              <a:t>用戶建立個人冰箱記錄</a:t>
            </a:r>
            <a:endParaRPr lang="zh-CN" altLang="en-US" dirty="0"/>
          </a:p>
        </p:txBody>
      </p:sp>
      <p:sp>
        <p:nvSpPr>
          <p:cNvPr id="10" name="spatula_114949"/>
          <p:cNvSpPr>
            <a:spLocks noChangeAspect="1"/>
          </p:cNvSpPr>
          <p:nvPr/>
        </p:nvSpPr>
        <p:spPr bwMode="auto">
          <a:xfrm>
            <a:off x="4189941" y="2628174"/>
            <a:ext cx="827594" cy="1081691"/>
          </a:xfrm>
          <a:custGeom>
            <a:avLst/>
            <a:gdLst>
              <a:gd name="T0" fmla="*/ 2881 w 8447"/>
              <a:gd name="T1" fmla="*/ 11039 h 11039"/>
              <a:gd name="T2" fmla="*/ 139 w 8447"/>
              <a:gd name="T3" fmla="*/ 7614 h 11039"/>
              <a:gd name="T4" fmla="*/ 1236 w 8447"/>
              <a:gd name="T5" fmla="*/ 6875 h 11039"/>
              <a:gd name="T6" fmla="*/ 2203 w 8447"/>
              <a:gd name="T7" fmla="*/ 7866 h 11039"/>
              <a:gd name="T8" fmla="*/ 2228 w 8447"/>
              <a:gd name="T9" fmla="*/ 2649 h 11039"/>
              <a:gd name="T10" fmla="*/ 3606 w 8447"/>
              <a:gd name="T11" fmla="*/ 2649 h 11039"/>
              <a:gd name="T12" fmla="*/ 3618 w 8447"/>
              <a:gd name="T13" fmla="*/ 5952 h 11039"/>
              <a:gd name="T14" fmla="*/ 5352 w 8447"/>
              <a:gd name="T15" fmla="*/ 6028 h 11039"/>
              <a:gd name="T16" fmla="*/ 7043 w 8447"/>
              <a:gd name="T17" fmla="*/ 6085 h 11039"/>
              <a:gd name="T18" fmla="*/ 8447 w 8447"/>
              <a:gd name="T19" fmla="*/ 6203 h 11039"/>
              <a:gd name="T20" fmla="*/ 8447 w 8447"/>
              <a:gd name="T21" fmla="*/ 10350 h 11039"/>
              <a:gd name="T22" fmla="*/ 7836 w 8447"/>
              <a:gd name="T23" fmla="*/ 11039 h 11039"/>
              <a:gd name="T24" fmla="*/ 2881 w 8447"/>
              <a:gd name="T25" fmla="*/ 11039 h 11039"/>
              <a:gd name="T26" fmla="*/ 2881 w 8447"/>
              <a:gd name="T27" fmla="*/ 11039 h 11039"/>
              <a:gd name="T28" fmla="*/ 2905 w 8447"/>
              <a:gd name="T29" fmla="*/ 0 h 11039"/>
              <a:gd name="T30" fmla="*/ 135 w 8447"/>
              <a:gd name="T31" fmla="*/ 2770 h 11039"/>
              <a:gd name="T32" fmla="*/ 1529 w 8447"/>
              <a:gd name="T33" fmla="*/ 5160 h 11039"/>
              <a:gd name="T34" fmla="*/ 1529 w 8447"/>
              <a:gd name="T35" fmla="*/ 4304 h 11039"/>
              <a:gd name="T36" fmla="*/ 824 w 8447"/>
              <a:gd name="T37" fmla="*/ 2759 h 11039"/>
              <a:gd name="T38" fmla="*/ 2894 w 8447"/>
              <a:gd name="T39" fmla="*/ 689 h 11039"/>
              <a:gd name="T40" fmla="*/ 4964 w 8447"/>
              <a:gd name="T41" fmla="*/ 2759 h 11039"/>
              <a:gd name="T42" fmla="*/ 4286 w 8447"/>
              <a:gd name="T43" fmla="*/ 4282 h 11039"/>
              <a:gd name="T44" fmla="*/ 4286 w 8447"/>
              <a:gd name="T45" fmla="*/ 5158 h 11039"/>
              <a:gd name="T46" fmla="*/ 5676 w 8447"/>
              <a:gd name="T47" fmla="*/ 2770 h 11039"/>
              <a:gd name="T48" fmla="*/ 2905 w 8447"/>
              <a:gd name="T49" fmla="*/ 0 h 11039"/>
              <a:gd name="T50" fmla="*/ 2905 w 8447"/>
              <a:gd name="T51" fmla="*/ 0 h 1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47" h="11039">
                <a:moveTo>
                  <a:pt x="2881" y="11039"/>
                </a:moveTo>
                <a:lnTo>
                  <a:pt x="139" y="7614"/>
                </a:lnTo>
                <a:cubicBezTo>
                  <a:pt x="139" y="7614"/>
                  <a:pt x="0" y="6336"/>
                  <a:pt x="1236" y="6875"/>
                </a:cubicBezTo>
                <a:cubicBezTo>
                  <a:pt x="1948" y="7195"/>
                  <a:pt x="2203" y="7866"/>
                  <a:pt x="2203" y="7866"/>
                </a:cubicBezTo>
                <a:lnTo>
                  <a:pt x="2228" y="2649"/>
                </a:lnTo>
                <a:cubicBezTo>
                  <a:pt x="2228" y="2649"/>
                  <a:pt x="2965" y="1550"/>
                  <a:pt x="3606" y="2649"/>
                </a:cubicBezTo>
                <a:lnTo>
                  <a:pt x="3618" y="5952"/>
                </a:lnTo>
                <a:cubicBezTo>
                  <a:pt x="3618" y="5952"/>
                  <a:pt x="4415" y="4867"/>
                  <a:pt x="5352" y="6028"/>
                </a:cubicBezTo>
                <a:cubicBezTo>
                  <a:pt x="5352" y="6028"/>
                  <a:pt x="6055" y="4846"/>
                  <a:pt x="7043" y="6085"/>
                </a:cubicBezTo>
                <a:cubicBezTo>
                  <a:pt x="7043" y="6085"/>
                  <a:pt x="7744" y="4719"/>
                  <a:pt x="8447" y="6203"/>
                </a:cubicBezTo>
                <a:lnTo>
                  <a:pt x="8447" y="10350"/>
                </a:lnTo>
                <a:cubicBezTo>
                  <a:pt x="8447" y="10350"/>
                  <a:pt x="8406" y="10673"/>
                  <a:pt x="7836" y="11039"/>
                </a:cubicBezTo>
                <a:lnTo>
                  <a:pt x="2881" y="11039"/>
                </a:lnTo>
                <a:close/>
                <a:moveTo>
                  <a:pt x="2881" y="11039"/>
                </a:moveTo>
                <a:close/>
                <a:moveTo>
                  <a:pt x="2905" y="0"/>
                </a:moveTo>
                <a:cubicBezTo>
                  <a:pt x="1376" y="0"/>
                  <a:pt x="135" y="1240"/>
                  <a:pt x="135" y="2770"/>
                </a:cubicBezTo>
                <a:cubicBezTo>
                  <a:pt x="135" y="3796"/>
                  <a:pt x="699" y="4682"/>
                  <a:pt x="1529" y="5160"/>
                </a:cubicBezTo>
                <a:lnTo>
                  <a:pt x="1529" y="4304"/>
                </a:lnTo>
                <a:cubicBezTo>
                  <a:pt x="1100" y="3924"/>
                  <a:pt x="824" y="3376"/>
                  <a:pt x="824" y="2759"/>
                </a:cubicBezTo>
                <a:cubicBezTo>
                  <a:pt x="824" y="1616"/>
                  <a:pt x="1751" y="689"/>
                  <a:pt x="2894" y="689"/>
                </a:cubicBezTo>
                <a:cubicBezTo>
                  <a:pt x="4037" y="689"/>
                  <a:pt x="4964" y="1616"/>
                  <a:pt x="4964" y="2759"/>
                </a:cubicBezTo>
                <a:cubicBezTo>
                  <a:pt x="4964" y="3364"/>
                  <a:pt x="4699" y="3904"/>
                  <a:pt x="4286" y="4282"/>
                </a:cubicBezTo>
                <a:lnTo>
                  <a:pt x="4286" y="5158"/>
                </a:lnTo>
                <a:cubicBezTo>
                  <a:pt x="5112" y="4679"/>
                  <a:pt x="5676" y="3794"/>
                  <a:pt x="5676" y="2770"/>
                </a:cubicBezTo>
                <a:cubicBezTo>
                  <a:pt x="5676" y="1240"/>
                  <a:pt x="4435" y="0"/>
                  <a:pt x="2905" y="0"/>
                </a:cubicBezTo>
                <a:close/>
                <a:moveTo>
                  <a:pt x="2905" y="0"/>
                </a:moveTo>
                <a:close/>
              </a:path>
            </a:pathLst>
          </a:custGeom>
          <a:solidFill>
            <a:srgbClr val="5D6A6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文本框 5"/>
          <p:cNvSpPr txBox="1"/>
          <p:nvPr/>
        </p:nvSpPr>
        <p:spPr>
          <a:xfrm>
            <a:off x="3895851" y="3969075"/>
            <a:ext cx="1415772" cy="461665"/>
          </a:xfrm>
          <a:prstGeom prst="rect">
            <a:avLst/>
          </a:prstGeom>
          <a:noFill/>
        </p:spPr>
        <p:txBody>
          <a:bodyPr wrap="none" rtlCol="0">
            <a:spAutoFit/>
          </a:bodyPr>
          <a:lstStyle/>
          <a:p>
            <a:r>
              <a:rPr lang="zh-CN" altLang="en-US" sz="2400" b="1" dirty="0">
                <a:solidFill>
                  <a:srgbClr val="5D6A60"/>
                </a:solidFill>
                <a:latin typeface="微软雅黑" panose="020B0503020204020204" pitchFamily="34" charset="-122"/>
                <a:ea typeface="微软雅黑" panose="020B0503020204020204" pitchFamily="34" charset="-122"/>
              </a:rPr>
              <a:t>手</a:t>
            </a:r>
            <a:r>
              <a:rPr lang="zh-CN" altLang="en-US" sz="2400" b="1" dirty="0" smtClean="0">
                <a:solidFill>
                  <a:srgbClr val="5D6A60"/>
                </a:solidFill>
                <a:latin typeface="微软雅黑" panose="020B0503020204020204" pitchFamily="34" charset="-122"/>
                <a:ea typeface="微软雅黑" panose="020B0503020204020204" pitchFamily="34" charset="-122"/>
              </a:rPr>
              <a:t>動輸入</a:t>
            </a:r>
            <a:endParaRPr lang="zh-CN" altLang="en-US" sz="2400" b="1" dirty="0">
              <a:solidFill>
                <a:srgbClr val="5D6A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618452" y="3969074"/>
            <a:ext cx="1297150" cy="461665"/>
          </a:xfrm>
          <a:prstGeom prst="rect">
            <a:avLst/>
          </a:prstGeom>
          <a:noFill/>
        </p:spPr>
        <p:txBody>
          <a:bodyPr wrap="none" rtlCol="0">
            <a:spAutoFit/>
          </a:bodyPr>
          <a:lstStyle/>
          <a:p>
            <a:r>
              <a:rPr lang="zh-CN" altLang="en-US" sz="2400" b="1" dirty="0" smtClean="0">
                <a:solidFill>
                  <a:srgbClr val="5D6A60"/>
                </a:solidFill>
                <a:latin typeface="微软雅黑" panose="020B0503020204020204" pitchFamily="34" charset="-122"/>
                <a:ea typeface="微软雅黑" panose="020B0503020204020204" pitchFamily="34" charset="-122"/>
              </a:rPr>
              <a:t>連線</a:t>
            </a:r>
            <a:r>
              <a:rPr lang="en-US" altLang="zh-CN" sz="2400" b="1" dirty="0" err="1" smtClean="0">
                <a:solidFill>
                  <a:srgbClr val="5D6A60"/>
                </a:solidFill>
                <a:latin typeface="微软雅黑" panose="020B0503020204020204" pitchFamily="34" charset="-122"/>
                <a:ea typeface="微软雅黑" panose="020B0503020204020204" pitchFamily="34" charset="-122"/>
              </a:rPr>
              <a:t>IoT</a:t>
            </a:r>
            <a:endParaRPr lang="zh-CN" altLang="en-US" sz="2400" b="1" dirty="0">
              <a:solidFill>
                <a:srgbClr val="5D6A60"/>
              </a:solidFill>
              <a:latin typeface="微软雅黑" panose="020B0503020204020204" pitchFamily="34" charset="-122"/>
              <a:ea typeface="微软雅黑" panose="020B0503020204020204" pitchFamily="34" charset="-122"/>
            </a:endParaRPr>
          </a:p>
        </p:txBody>
      </p:sp>
      <p:graphicFrame>
        <p:nvGraphicFramePr>
          <p:cNvPr id="8"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sp>
        <p:nvSpPr>
          <p:cNvPr id="11" name="wi-fi-signal-silhouette_69563"/>
          <p:cNvSpPr>
            <a:spLocks noChangeAspect="1"/>
          </p:cNvSpPr>
          <p:nvPr/>
        </p:nvSpPr>
        <p:spPr bwMode="auto">
          <a:xfrm>
            <a:off x="7839308" y="2638642"/>
            <a:ext cx="855438" cy="1060753"/>
          </a:xfrm>
          <a:custGeom>
            <a:avLst/>
            <a:gdLst>
              <a:gd name="connsiteX0" fmla="*/ 235184 w 470318"/>
              <a:gd name="connsiteY0" fmla="*/ 278008 h 583199"/>
              <a:gd name="connsiteX1" fmla="*/ 189784 w 470318"/>
              <a:gd name="connsiteY1" fmla="*/ 429004 h 583199"/>
              <a:gd name="connsiteX2" fmla="*/ 280585 w 470318"/>
              <a:gd name="connsiteY2" fmla="*/ 429004 h 583199"/>
              <a:gd name="connsiteX3" fmla="*/ 235184 w 470318"/>
              <a:gd name="connsiteY3" fmla="*/ 106571 h 583199"/>
              <a:gd name="connsiteX4" fmla="*/ 300436 w 470318"/>
              <a:gd name="connsiteY4" fmla="*/ 171626 h 583199"/>
              <a:gd name="connsiteX5" fmla="*/ 278270 w 470318"/>
              <a:gd name="connsiteY5" fmla="*/ 220151 h 583199"/>
              <a:gd name="connsiteX6" fmla="*/ 376282 w 470318"/>
              <a:gd name="connsiteY6" fmla="*/ 545961 h 583199"/>
              <a:gd name="connsiteX7" fmla="*/ 356875 w 470318"/>
              <a:gd name="connsiteY7" fmla="*/ 581955 h 583199"/>
              <a:gd name="connsiteX8" fmla="*/ 348507 w 470318"/>
              <a:gd name="connsiteY8" fmla="*/ 583199 h 583199"/>
              <a:gd name="connsiteX9" fmla="*/ 320822 w 470318"/>
              <a:gd name="connsiteY9" fmla="*/ 562580 h 583199"/>
              <a:gd name="connsiteX10" fmla="*/ 292157 w 470318"/>
              <a:gd name="connsiteY10" fmla="*/ 467575 h 583199"/>
              <a:gd name="connsiteX11" fmla="*/ 178211 w 470318"/>
              <a:gd name="connsiteY11" fmla="*/ 467575 h 583199"/>
              <a:gd name="connsiteX12" fmla="*/ 149636 w 470318"/>
              <a:gd name="connsiteY12" fmla="*/ 562580 h 583199"/>
              <a:gd name="connsiteX13" fmla="*/ 113582 w 470318"/>
              <a:gd name="connsiteY13" fmla="*/ 581955 h 583199"/>
              <a:gd name="connsiteX14" fmla="*/ 94176 w 470318"/>
              <a:gd name="connsiteY14" fmla="*/ 545961 h 583199"/>
              <a:gd name="connsiteX15" fmla="*/ 192098 w 470318"/>
              <a:gd name="connsiteY15" fmla="*/ 220151 h 583199"/>
              <a:gd name="connsiteX16" fmla="*/ 170021 w 470318"/>
              <a:gd name="connsiteY16" fmla="*/ 171626 h 583199"/>
              <a:gd name="connsiteX17" fmla="*/ 235184 w 470318"/>
              <a:gd name="connsiteY17" fmla="*/ 106571 h 583199"/>
              <a:gd name="connsiteX18" fmla="*/ 321832 w 470318"/>
              <a:gd name="connsiteY18" fmla="*/ 65909 h 583199"/>
              <a:gd name="connsiteX19" fmla="*/ 335491 w 470318"/>
              <a:gd name="connsiteY19" fmla="*/ 71575 h 583199"/>
              <a:gd name="connsiteX20" fmla="*/ 376960 w 470318"/>
              <a:gd name="connsiteY20" fmla="*/ 171648 h 583199"/>
              <a:gd name="connsiteX21" fmla="*/ 335491 w 470318"/>
              <a:gd name="connsiteY21" fmla="*/ 271722 h 583199"/>
              <a:gd name="connsiteX22" fmla="*/ 321787 w 470318"/>
              <a:gd name="connsiteY22" fmla="*/ 277410 h 583199"/>
              <a:gd name="connsiteX23" fmla="*/ 308172 w 470318"/>
              <a:gd name="connsiteY23" fmla="*/ 271722 h 583199"/>
              <a:gd name="connsiteX24" fmla="*/ 308172 w 470318"/>
              <a:gd name="connsiteY24" fmla="*/ 244526 h 583199"/>
              <a:gd name="connsiteX25" fmla="*/ 338339 w 470318"/>
              <a:gd name="connsiteY25" fmla="*/ 171648 h 583199"/>
              <a:gd name="connsiteX26" fmla="*/ 308172 w 470318"/>
              <a:gd name="connsiteY26" fmla="*/ 98859 h 583199"/>
              <a:gd name="connsiteX27" fmla="*/ 308172 w 470318"/>
              <a:gd name="connsiteY27" fmla="*/ 71575 h 583199"/>
              <a:gd name="connsiteX28" fmla="*/ 321832 w 470318"/>
              <a:gd name="connsiteY28" fmla="*/ 65909 h 583199"/>
              <a:gd name="connsiteX29" fmla="*/ 148627 w 470318"/>
              <a:gd name="connsiteY29" fmla="*/ 65909 h 583199"/>
              <a:gd name="connsiteX30" fmla="*/ 162287 w 470318"/>
              <a:gd name="connsiteY30" fmla="*/ 71575 h 583199"/>
              <a:gd name="connsiteX31" fmla="*/ 162287 w 470318"/>
              <a:gd name="connsiteY31" fmla="*/ 98859 h 583199"/>
              <a:gd name="connsiteX32" fmla="*/ 132120 w 470318"/>
              <a:gd name="connsiteY32" fmla="*/ 171648 h 583199"/>
              <a:gd name="connsiteX33" fmla="*/ 162287 w 470318"/>
              <a:gd name="connsiteY33" fmla="*/ 244526 h 583199"/>
              <a:gd name="connsiteX34" fmla="*/ 162287 w 470318"/>
              <a:gd name="connsiteY34" fmla="*/ 271722 h 583199"/>
              <a:gd name="connsiteX35" fmla="*/ 148672 w 470318"/>
              <a:gd name="connsiteY35" fmla="*/ 277410 h 583199"/>
              <a:gd name="connsiteX36" fmla="*/ 134967 w 470318"/>
              <a:gd name="connsiteY36" fmla="*/ 271722 h 583199"/>
              <a:gd name="connsiteX37" fmla="*/ 93499 w 470318"/>
              <a:gd name="connsiteY37" fmla="*/ 171648 h 583199"/>
              <a:gd name="connsiteX38" fmla="*/ 134967 w 470318"/>
              <a:gd name="connsiteY38" fmla="*/ 71575 h 583199"/>
              <a:gd name="connsiteX39" fmla="*/ 148627 w 470318"/>
              <a:gd name="connsiteY39" fmla="*/ 65909 h 583199"/>
              <a:gd name="connsiteX40" fmla="*/ 387869 w 470318"/>
              <a:gd name="connsiteY40" fmla="*/ 0 h 583199"/>
              <a:gd name="connsiteX41" fmla="*/ 401449 w 470318"/>
              <a:gd name="connsiteY41" fmla="*/ 5665 h 583199"/>
              <a:gd name="connsiteX42" fmla="*/ 470318 w 470318"/>
              <a:gd name="connsiteY42" fmla="*/ 171648 h 583199"/>
              <a:gd name="connsiteX43" fmla="*/ 401449 w 470318"/>
              <a:gd name="connsiteY43" fmla="*/ 337631 h 583199"/>
              <a:gd name="connsiteX44" fmla="*/ 387835 w 470318"/>
              <a:gd name="connsiteY44" fmla="*/ 343318 h 583199"/>
              <a:gd name="connsiteX45" fmla="*/ 374221 w 470318"/>
              <a:gd name="connsiteY45" fmla="*/ 337631 h 583199"/>
              <a:gd name="connsiteX46" fmla="*/ 374221 w 470318"/>
              <a:gd name="connsiteY46" fmla="*/ 310353 h 583199"/>
              <a:gd name="connsiteX47" fmla="*/ 431702 w 470318"/>
              <a:gd name="connsiteY47" fmla="*/ 171648 h 583199"/>
              <a:gd name="connsiteX48" fmla="*/ 374221 w 470318"/>
              <a:gd name="connsiteY48" fmla="*/ 32944 h 583199"/>
              <a:gd name="connsiteX49" fmla="*/ 374221 w 470318"/>
              <a:gd name="connsiteY49" fmla="*/ 5665 h 583199"/>
              <a:gd name="connsiteX50" fmla="*/ 387869 w 470318"/>
              <a:gd name="connsiteY50" fmla="*/ 0 h 583199"/>
              <a:gd name="connsiteX51" fmla="*/ 82570 w 470318"/>
              <a:gd name="connsiteY51" fmla="*/ 0 h 583199"/>
              <a:gd name="connsiteX52" fmla="*/ 96235 w 470318"/>
              <a:gd name="connsiteY52" fmla="*/ 5665 h 583199"/>
              <a:gd name="connsiteX53" fmla="*/ 96235 w 470318"/>
              <a:gd name="connsiteY53" fmla="*/ 32944 h 583199"/>
              <a:gd name="connsiteX54" fmla="*/ 38636 w 470318"/>
              <a:gd name="connsiteY54" fmla="*/ 171648 h 583199"/>
              <a:gd name="connsiteX55" fmla="*/ 96235 w 470318"/>
              <a:gd name="connsiteY55" fmla="*/ 310353 h 583199"/>
              <a:gd name="connsiteX56" fmla="*/ 96235 w 470318"/>
              <a:gd name="connsiteY56" fmla="*/ 337631 h 583199"/>
              <a:gd name="connsiteX57" fmla="*/ 82525 w 470318"/>
              <a:gd name="connsiteY57" fmla="*/ 343318 h 583199"/>
              <a:gd name="connsiteX58" fmla="*/ 68904 w 470318"/>
              <a:gd name="connsiteY58" fmla="*/ 337631 h 583199"/>
              <a:gd name="connsiteX59" fmla="*/ 0 w 470318"/>
              <a:gd name="connsiteY59" fmla="*/ 171648 h 583199"/>
              <a:gd name="connsiteX60" fmla="*/ 68904 w 470318"/>
              <a:gd name="connsiteY60" fmla="*/ 5665 h 583199"/>
              <a:gd name="connsiteX61" fmla="*/ 82570 w 470318"/>
              <a:gd name="connsiteY61" fmla="*/ 0 h 58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0318" h="583199">
                <a:moveTo>
                  <a:pt x="235184" y="278008"/>
                </a:moveTo>
                <a:lnTo>
                  <a:pt x="189784" y="429004"/>
                </a:lnTo>
                <a:lnTo>
                  <a:pt x="280585" y="429004"/>
                </a:lnTo>
                <a:close/>
                <a:moveTo>
                  <a:pt x="235184" y="106571"/>
                </a:moveTo>
                <a:cubicBezTo>
                  <a:pt x="271238" y="106571"/>
                  <a:pt x="300436" y="135633"/>
                  <a:pt x="300436" y="171626"/>
                </a:cubicBezTo>
                <a:cubicBezTo>
                  <a:pt x="300436" y="191001"/>
                  <a:pt x="291712" y="208242"/>
                  <a:pt x="278270" y="220151"/>
                </a:cubicBezTo>
                <a:lnTo>
                  <a:pt x="376282" y="545961"/>
                </a:lnTo>
                <a:cubicBezTo>
                  <a:pt x="380911" y="561247"/>
                  <a:pt x="372187" y="577422"/>
                  <a:pt x="356875" y="581955"/>
                </a:cubicBezTo>
                <a:cubicBezTo>
                  <a:pt x="354116" y="582843"/>
                  <a:pt x="351267" y="583199"/>
                  <a:pt x="348507" y="583199"/>
                </a:cubicBezTo>
                <a:cubicBezTo>
                  <a:pt x="336044" y="583199"/>
                  <a:pt x="324561" y="575111"/>
                  <a:pt x="320822" y="562580"/>
                </a:cubicBezTo>
                <a:lnTo>
                  <a:pt x="292157" y="467575"/>
                </a:lnTo>
                <a:lnTo>
                  <a:pt x="178211" y="467575"/>
                </a:lnTo>
                <a:lnTo>
                  <a:pt x="149636" y="562580"/>
                </a:lnTo>
                <a:cubicBezTo>
                  <a:pt x="145007" y="577866"/>
                  <a:pt x="128894" y="586487"/>
                  <a:pt x="113582" y="581955"/>
                </a:cubicBezTo>
                <a:cubicBezTo>
                  <a:pt x="98182" y="577422"/>
                  <a:pt x="89547" y="561247"/>
                  <a:pt x="94176" y="545961"/>
                </a:cubicBezTo>
                <a:lnTo>
                  <a:pt x="192098" y="220151"/>
                </a:lnTo>
                <a:cubicBezTo>
                  <a:pt x="178656" y="208242"/>
                  <a:pt x="170021" y="191001"/>
                  <a:pt x="170021" y="171626"/>
                </a:cubicBezTo>
                <a:cubicBezTo>
                  <a:pt x="170021" y="135633"/>
                  <a:pt x="199220" y="106571"/>
                  <a:pt x="235184" y="106571"/>
                </a:cubicBezTo>
                <a:close/>
                <a:moveTo>
                  <a:pt x="321832" y="65909"/>
                </a:moveTo>
                <a:cubicBezTo>
                  <a:pt x="326770" y="65909"/>
                  <a:pt x="331709" y="67797"/>
                  <a:pt x="335491" y="71575"/>
                </a:cubicBezTo>
                <a:cubicBezTo>
                  <a:pt x="362277" y="98237"/>
                  <a:pt x="376960" y="133787"/>
                  <a:pt x="376960" y="171648"/>
                </a:cubicBezTo>
                <a:cubicBezTo>
                  <a:pt x="376960" y="209509"/>
                  <a:pt x="362277" y="245059"/>
                  <a:pt x="335491" y="271722"/>
                </a:cubicBezTo>
                <a:cubicBezTo>
                  <a:pt x="331665" y="275544"/>
                  <a:pt x="326770" y="277410"/>
                  <a:pt x="321787" y="277410"/>
                </a:cubicBezTo>
                <a:cubicBezTo>
                  <a:pt x="316893" y="277410"/>
                  <a:pt x="311909" y="275544"/>
                  <a:pt x="308172" y="271722"/>
                </a:cubicBezTo>
                <a:cubicBezTo>
                  <a:pt x="300608" y="264168"/>
                  <a:pt x="300608" y="251992"/>
                  <a:pt x="308172" y="244526"/>
                </a:cubicBezTo>
                <a:cubicBezTo>
                  <a:pt x="327660" y="225062"/>
                  <a:pt x="338339" y="199200"/>
                  <a:pt x="338339" y="171648"/>
                </a:cubicBezTo>
                <a:cubicBezTo>
                  <a:pt x="338339" y="144186"/>
                  <a:pt x="327660" y="118323"/>
                  <a:pt x="308172" y="98859"/>
                </a:cubicBezTo>
                <a:cubicBezTo>
                  <a:pt x="300608" y="91305"/>
                  <a:pt x="300608" y="79040"/>
                  <a:pt x="308172" y="71575"/>
                </a:cubicBezTo>
                <a:cubicBezTo>
                  <a:pt x="311954" y="67797"/>
                  <a:pt x="316893" y="65909"/>
                  <a:pt x="321832" y="65909"/>
                </a:cubicBezTo>
                <a:close/>
                <a:moveTo>
                  <a:pt x="148627" y="65909"/>
                </a:moveTo>
                <a:cubicBezTo>
                  <a:pt x="153566" y="65909"/>
                  <a:pt x="158505" y="67797"/>
                  <a:pt x="162287" y="71575"/>
                </a:cubicBezTo>
                <a:cubicBezTo>
                  <a:pt x="169851" y="79040"/>
                  <a:pt x="169851" y="91305"/>
                  <a:pt x="162287" y="98859"/>
                </a:cubicBezTo>
                <a:cubicBezTo>
                  <a:pt x="142798" y="118323"/>
                  <a:pt x="132120" y="144186"/>
                  <a:pt x="132120" y="171648"/>
                </a:cubicBezTo>
                <a:cubicBezTo>
                  <a:pt x="132120" y="199200"/>
                  <a:pt x="142798" y="225062"/>
                  <a:pt x="162287" y="244526"/>
                </a:cubicBezTo>
                <a:cubicBezTo>
                  <a:pt x="169851" y="251992"/>
                  <a:pt x="169851" y="264257"/>
                  <a:pt x="162287" y="271722"/>
                </a:cubicBezTo>
                <a:cubicBezTo>
                  <a:pt x="158549" y="275544"/>
                  <a:pt x="153566" y="277410"/>
                  <a:pt x="148672" y="277410"/>
                </a:cubicBezTo>
                <a:cubicBezTo>
                  <a:pt x="143688" y="277410"/>
                  <a:pt x="138705" y="275544"/>
                  <a:pt x="134967" y="271722"/>
                </a:cubicBezTo>
                <a:cubicBezTo>
                  <a:pt x="108182" y="245059"/>
                  <a:pt x="93499" y="209509"/>
                  <a:pt x="93499" y="171648"/>
                </a:cubicBezTo>
                <a:cubicBezTo>
                  <a:pt x="93499" y="133787"/>
                  <a:pt x="108182" y="98237"/>
                  <a:pt x="134967" y="71575"/>
                </a:cubicBezTo>
                <a:cubicBezTo>
                  <a:pt x="138749" y="67797"/>
                  <a:pt x="143688" y="65909"/>
                  <a:pt x="148627" y="65909"/>
                </a:cubicBezTo>
                <a:close/>
                <a:moveTo>
                  <a:pt x="387869" y="0"/>
                </a:moveTo>
                <a:cubicBezTo>
                  <a:pt x="392796" y="0"/>
                  <a:pt x="397712" y="1889"/>
                  <a:pt x="401449" y="5665"/>
                </a:cubicBezTo>
                <a:cubicBezTo>
                  <a:pt x="445849" y="50004"/>
                  <a:pt x="470318" y="108916"/>
                  <a:pt x="470318" y="171648"/>
                </a:cubicBezTo>
                <a:cubicBezTo>
                  <a:pt x="470318" y="234381"/>
                  <a:pt x="445938" y="293292"/>
                  <a:pt x="401449" y="337631"/>
                </a:cubicBezTo>
                <a:cubicBezTo>
                  <a:pt x="397712" y="341452"/>
                  <a:pt x="392818" y="343318"/>
                  <a:pt x="387835" y="343318"/>
                </a:cubicBezTo>
                <a:cubicBezTo>
                  <a:pt x="382941" y="343318"/>
                  <a:pt x="377959" y="341452"/>
                  <a:pt x="374221" y="337631"/>
                </a:cubicBezTo>
                <a:cubicBezTo>
                  <a:pt x="366658" y="330079"/>
                  <a:pt x="366658" y="317905"/>
                  <a:pt x="374221" y="310353"/>
                </a:cubicBezTo>
                <a:cubicBezTo>
                  <a:pt x="411325" y="273300"/>
                  <a:pt x="431702" y="224073"/>
                  <a:pt x="431702" y="171648"/>
                </a:cubicBezTo>
                <a:cubicBezTo>
                  <a:pt x="431702" y="119223"/>
                  <a:pt x="411325" y="69908"/>
                  <a:pt x="374221" y="32944"/>
                </a:cubicBezTo>
                <a:cubicBezTo>
                  <a:pt x="366658" y="25391"/>
                  <a:pt x="366658" y="13129"/>
                  <a:pt x="374221" y="5665"/>
                </a:cubicBezTo>
                <a:cubicBezTo>
                  <a:pt x="378003" y="1889"/>
                  <a:pt x="382941" y="0"/>
                  <a:pt x="387869" y="0"/>
                </a:cubicBezTo>
                <a:close/>
                <a:moveTo>
                  <a:pt x="82570" y="0"/>
                </a:moveTo>
                <a:cubicBezTo>
                  <a:pt x="87510" y="0"/>
                  <a:pt x="92451" y="1889"/>
                  <a:pt x="96235" y="5665"/>
                </a:cubicBezTo>
                <a:cubicBezTo>
                  <a:pt x="103802" y="13129"/>
                  <a:pt x="103802" y="25391"/>
                  <a:pt x="96235" y="32944"/>
                </a:cubicBezTo>
                <a:cubicBezTo>
                  <a:pt x="59112" y="69908"/>
                  <a:pt x="38636" y="119223"/>
                  <a:pt x="38636" y="171648"/>
                </a:cubicBezTo>
                <a:cubicBezTo>
                  <a:pt x="38636" y="224073"/>
                  <a:pt x="59112" y="273300"/>
                  <a:pt x="96235" y="310353"/>
                </a:cubicBezTo>
                <a:cubicBezTo>
                  <a:pt x="103802" y="317905"/>
                  <a:pt x="103802" y="330079"/>
                  <a:pt x="96235" y="337631"/>
                </a:cubicBezTo>
                <a:cubicBezTo>
                  <a:pt x="92407" y="341452"/>
                  <a:pt x="87510" y="343318"/>
                  <a:pt x="82525" y="343318"/>
                </a:cubicBezTo>
                <a:cubicBezTo>
                  <a:pt x="77629" y="343318"/>
                  <a:pt x="72732" y="341452"/>
                  <a:pt x="68904" y="337631"/>
                </a:cubicBezTo>
                <a:cubicBezTo>
                  <a:pt x="24481" y="293292"/>
                  <a:pt x="0" y="234381"/>
                  <a:pt x="0" y="171648"/>
                </a:cubicBezTo>
                <a:cubicBezTo>
                  <a:pt x="0" y="108916"/>
                  <a:pt x="24481" y="50004"/>
                  <a:pt x="68904" y="5665"/>
                </a:cubicBezTo>
                <a:cubicBezTo>
                  <a:pt x="72688" y="1889"/>
                  <a:pt x="77629" y="0"/>
                  <a:pt x="82570" y="0"/>
                </a:cubicBezTo>
                <a:close/>
              </a:path>
            </a:pathLst>
          </a:custGeom>
          <a:solidFill>
            <a:srgbClr val="5D6A60"/>
          </a:solidFill>
          <a:ln>
            <a:noFill/>
          </a:ln>
        </p:spPr>
        <p:txBody>
          <a:bodyPr/>
          <a:lstStyle/>
          <a:p>
            <a:endParaRPr lang="zh-CN" altLang="en-US"/>
          </a:p>
        </p:txBody>
      </p:sp>
    </p:spTree>
    <p:custDataLst>
      <p:tags r:id="rId2"/>
    </p:custDataLst>
    <p:extLst>
      <p:ext uri="{BB962C8B-B14F-4D97-AF65-F5344CB8AC3E}">
        <p14:creationId xmlns:p14="http://schemas.microsoft.com/office/powerpoint/2010/main" val="19295065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5966" name="think-cell 幻灯片" r:id="rId9" imgW="444" imgH="443" progId="TCLayout.ActiveDocument.1">
                  <p:embed/>
                </p:oleObj>
              </mc:Choice>
              <mc:Fallback>
                <p:oleObj name="think-cell 幻灯片" r:id="rId9" imgW="444" imgH="443" progId="TCLayout.ActiveDocument.1">
                  <p:embed/>
                  <p:pic>
                    <p:nvPicPr>
                      <p:cNvPr id="5" name="对象 4"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TW" altLang="en-US"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TW" altLang="en-US" dirty="0"/>
              <a:t>使用者可選擇方式建構食材紀</a:t>
            </a:r>
            <a:r>
              <a:rPr lang="zh-TW" altLang="en-US" dirty="0" smtClean="0"/>
              <a:t>錄</a:t>
            </a:r>
            <a:r>
              <a:rPr lang="zh-CN" altLang="en-US" dirty="0"/>
              <a:t>：</a:t>
            </a:r>
            <a:r>
              <a:rPr lang="zh-TW" altLang="en-US" dirty="0" smtClean="0"/>
              <a:t>手</a:t>
            </a:r>
            <a:r>
              <a:rPr lang="zh-TW" altLang="en-US" dirty="0"/>
              <a:t>動輸入</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7" name="手 動 進貢">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rotWithShape="1">
          <a:blip r:embed="rId16"/>
          <a:srcRect t="4655" b="39900"/>
          <a:stretch>
            <a:fillRect/>
          </a:stretch>
        </p:blipFill>
        <p:spPr>
          <a:xfrm>
            <a:off x="752047" y="1604334"/>
            <a:ext cx="3769475" cy="4152267"/>
          </a:xfrm>
          <a:prstGeom prst="rect">
            <a:avLst/>
          </a:prstGeom>
        </p:spPr>
      </p:pic>
      <p:sp>
        <p:nvSpPr>
          <p:cNvPr id="10" name="矩形 9"/>
          <p:cNvSpPr/>
          <p:nvPr/>
        </p:nvSpPr>
        <p:spPr>
          <a:xfrm>
            <a:off x="5684357" y="1514106"/>
            <a:ext cx="5039266" cy="4001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TW" altLang="en-US" sz="2000" b="1"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rPr>
              <a:t>實際連資料庫做食材資料新增 </a:t>
            </a:r>
            <a:endParaRPr kumimoji="0" lang="en-US" altLang="zh-TW" sz="2000" b="1" i="0" u="none" strike="noStrike" kern="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endParaRPr>
          </a:p>
        </p:txBody>
      </p:sp>
      <p:grpSp>
        <p:nvGrpSpPr>
          <p:cNvPr id="6" name="组合 5"/>
          <p:cNvGrpSpPr/>
          <p:nvPr/>
        </p:nvGrpSpPr>
        <p:grpSpPr>
          <a:xfrm>
            <a:off x="5162784" y="2121877"/>
            <a:ext cx="6513402" cy="3634724"/>
            <a:chOff x="5829300" y="2671615"/>
            <a:chExt cx="6269984" cy="2825531"/>
          </a:xfrm>
        </p:grpSpPr>
        <p:pic>
          <p:nvPicPr>
            <p:cNvPr id="12" name="圖片 21"/>
            <p:cNvPicPr>
              <a:picLocks noChangeAspect="1"/>
            </p:cNvPicPr>
            <p:nvPr/>
          </p:nvPicPr>
          <p:blipFill rotWithShape="1">
            <a:blip r:embed="rId17"/>
            <a:srcRect r="54870"/>
            <a:stretch/>
          </p:blipFill>
          <p:spPr>
            <a:xfrm>
              <a:off x="5829300" y="2671615"/>
              <a:ext cx="3204008" cy="2825531"/>
            </a:xfrm>
            <a:prstGeom prst="rect">
              <a:avLst/>
            </a:prstGeom>
          </p:spPr>
        </p:pic>
        <p:pic>
          <p:nvPicPr>
            <p:cNvPr id="13" name="圖片 22"/>
            <p:cNvPicPr>
              <a:picLocks noChangeAspect="1"/>
            </p:cNvPicPr>
            <p:nvPr/>
          </p:nvPicPr>
          <p:blipFill rotWithShape="1">
            <a:blip r:embed="rId18"/>
            <a:srcRect l="56168"/>
            <a:stretch/>
          </p:blipFill>
          <p:spPr>
            <a:xfrm>
              <a:off x="9033308" y="2673421"/>
              <a:ext cx="3065976" cy="2823725"/>
            </a:xfrm>
            <a:prstGeom prst="rect">
              <a:avLst/>
            </a:prstGeom>
          </p:spPr>
        </p:pic>
      </p:grpSp>
      <p:sp>
        <p:nvSpPr>
          <p:cNvPr id="14" name="等腰三角形 13"/>
          <p:cNvSpPr/>
          <p:nvPr/>
        </p:nvSpPr>
        <p:spPr>
          <a:xfrm rot="5400000">
            <a:off x="4005015" y="3594838"/>
            <a:ext cx="1674275" cy="34372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013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6990" name="think-cell 幻灯片" r:id="rId9" imgW="444" imgH="443" progId="TCLayout.ActiveDocument.1">
                  <p:embed/>
                </p:oleObj>
              </mc:Choice>
              <mc:Fallback>
                <p:oleObj name="think-cell 幻灯片" r:id="rId9" imgW="444" imgH="443" progId="TCLayout.ActiveDocument.1">
                  <p:embed/>
                  <p:pic>
                    <p:nvPicPr>
                      <p:cNvPr id="5" name="对象 4"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TW" altLang="en-US" dirty="0"/>
              <a:t>使用者可選擇方式建構食材紀</a:t>
            </a:r>
            <a:r>
              <a:rPr lang="zh-TW" altLang="en-US" dirty="0" smtClean="0"/>
              <a:t>錄</a:t>
            </a:r>
            <a:r>
              <a:rPr lang="zh-CN" altLang="en-US" dirty="0"/>
              <a:t>：</a:t>
            </a:r>
            <a:r>
              <a:rPr lang="zh-TW" altLang="en-US" dirty="0" smtClean="0"/>
              <a:t>連</a:t>
            </a:r>
            <a:r>
              <a:rPr lang="zh-TW" altLang="en-US" dirty="0"/>
              <a:t>線</a:t>
            </a:r>
            <a:r>
              <a:rPr lang="en-US" altLang="zh-TW" dirty="0" err="1" smtClean="0"/>
              <a:t>I</a:t>
            </a:r>
            <a:r>
              <a:rPr lang="en-US" altLang="zh-CN" dirty="0" err="1" smtClean="0"/>
              <a:t>o</a:t>
            </a:r>
            <a:r>
              <a:rPr lang="en-US" altLang="zh-TW" dirty="0" err="1" smtClean="0"/>
              <a:t>T</a:t>
            </a:r>
            <a:endParaRPr lang="zh-TW"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6"/>
          <a:stretch>
            <a:fillRect/>
          </a:stretch>
        </p:blipFill>
        <p:spPr>
          <a:xfrm>
            <a:off x="999003" y="2870512"/>
            <a:ext cx="7115564" cy="2466438"/>
          </a:xfrm>
          <a:prstGeom prst="rect">
            <a:avLst/>
          </a:prstGeom>
        </p:spPr>
      </p:pic>
      <p:pic>
        <p:nvPicPr>
          <p:cNvPr id="8" name="IOT連線">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rotWithShape="1">
          <a:blip r:embed="rId17"/>
          <a:srcRect t="4800" b="40552"/>
          <a:stretch>
            <a:fillRect/>
          </a:stretch>
        </p:blipFill>
        <p:spPr>
          <a:xfrm>
            <a:off x="8527065" y="1317360"/>
            <a:ext cx="3149120" cy="4601015"/>
          </a:xfrm>
          <a:prstGeom prst="rect">
            <a:avLst/>
          </a:prstGeom>
        </p:spPr>
      </p:pic>
      <p:sp>
        <p:nvSpPr>
          <p:cNvPr id="10" name="矩形 9"/>
          <p:cNvSpPr/>
          <p:nvPr/>
        </p:nvSpPr>
        <p:spPr>
          <a:xfrm>
            <a:off x="4499635" y="2105563"/>
            <a:ext cx="2792752"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TW"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食材名稱、重量、存放日</a:t>
            </a:r>
            <a:endParaRPr kumimoji="0" lang="en-US" altLang="zh-TW"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cxnSp>
        <p:nvCxnSpPr>
          <p:cNvPr id="11" name="直線單箭頭接點 11"/>
          <p:cNvCxnSpPr/>
          <p:nvPr/>
        </p:nvCxnSpPr>
        <p:spPr>
          <a:xfrm>
            <a:off x="7376473" y="2319160"/>
            <a:ext cx="792985" cy="0"/>
          </a:xfrm>
          <a:prstGeom prst="straightConnector1">
            <a:avLst/>
          </a:prstGeom>
          <a:noFill/>
          <a:ln w="76200" cap="flat" cmpd="sng" algn="ctr">
            <a:solidFill>
              <a:srgbClr val="C00000"/>
            </a:solidFill>
            <a:prstDash val="solid"/>
            <a:miter lim="800000"/>
            <a:tailEnd type="triangle"/>
          </a:ln>
          <a:effectLst/>
        </p:spPr>
      </p:cxnSp>
    </p:spTree>
    <p:extLst>
      <p:ext uri="{BB962C8B-B14F-4D97-AF65-F5344CB8AC3E}">
        <p14:creationId xmlns:p14="http://schemas.microsoft.com/office/powerpoint/2010/main" val="187998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086"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8"/>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8"/>
                                        </p:tgtEl>
                                      </p:cBhvr>
                                    </p:cmd>
                                  </p:childTnLst>
                                </p:cTn>
                              </p:par>
                            </p:childTnLst>
                          </p:cTn>
                        </p:par>
                      </p:childTnLst>
                    </p:cTn>
                  </p:par>
                </p:childTnLst>
              </p:cTn>
              <p:nextCondLst>
                <p:cond evt="onClick" delay="0">
                  <p:tgtEl>
                    <p:spTgt spid="8"/>
                  </p:tgtEl>
                </p:cond>
              </p:nextCondLst>
            </p:seq>
            <p:video>
              <p:cMediaNode vol="80000">
                <p:cTn id="24" repeatCount="indefinite" fill="hold" display="0">
                  <p:stCondLst>
                    <p:cond delay="indefinite"/>
                  </p:stCondLst>
                </p:cTn>
                <p:tgtEl>
                  <p:spTgt spid="8"/>
                </p:tgtEl>
              </p:cMediaNode>
            </p:video>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8014" name="think-cell 幻灯片" r:id="rId9" imgW="444" imgH="443" progId="TCLayout.ActiveDocument.1">
                  <p:embed/>
                </p:oleObj>
              </mc:Choice>
              <mc:Fallback>
                <p:oleObj name="think-cell 幻灯片" r:id="rId9" imgW="444" imgH="443" progId="TCLayout.ActiveDocument.1">
                  <p:embed/>
                  <p:pic>
                    <p:nvPicPr>
                      <p:cNvPr id="5" name="对象 4"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TW" altLang="en-US" dirty="0"/>
              <a:t>買菜</a:t>
            </a:r>
            <a:r>
              <a:rPr lang="zh-TW" altLang="en-US" dirty="0" smtClean="0"/>
              <a:t>助手</a:t>
            </a:r>
            <a:r>
              <a:rPr lang="zh-CN" altLang="en-US" dirty="0" smtClean="0"/>
              <a:t>：</a:t>
            </a:r>
            <a:r>
              <a:rPr lang="zh-TW" altLang="en-US" dirty="0" smtClean="0"/>
              <a:t>上</a:t>
            </a:r>
            <a:r>
              <a:rPr lang="zh-TW" altLang="en-US" dirty="0"/>
              <a:t>傳圖片辨識</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6"/>
          <a:stretch>
            <a:fillRect/>
          </a:stretch>
        </p:blipFill>
        <p:spPr>
          <a:xfrm>
            <a:off x="811343" y="2429752"/>
            <a:ext cx="6896630" cy="2390550"/>
          </a:xfrm>
          <a:prstGeom prst="rect">
            <a:avLst/>
          </a:prstGeom>
        </p:spPr>
      </p:pic>
      <p:pic>
        <p:nvPicPr>
          <p:cNvPr id="8" name="買菜助手demo">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rotWithShape="1">
          <a:blip r:embed="rId17"/>
          <a:srcRect t="5466"/>
          <a:stretch>
            <a:fillRect/>
          </a:stretch>
        </p:blipFill>
        <p:spPr>
          <a:xfrm>
            <a:off x="8251500" y="478971"/>
            <a:ext cx="3178500" cy="5228632"/>
          </a:xfrm>
          <a:prstGeom prst="rect">
            <a:avLst/>
          </a:prstGeom>
        </p:spPr>
      </p:pic>
      <p:sp>
        <p:nvSpPr>
          <p:cNvPr id="10" name="圓角矩形 9"/>
          <p:cNvSpPr/>
          <p:nvPr/>
        </p:nvSpPr>
        <p:spPr>
          <a:xfrm>
            <a:off x="4068008" y="2247973"/>
            <a:ext cx="3704492" cy="1808212"/>
          </a:xfrm>
          <a:prstGeom prst="roundRect">
            <a:avLst/>
          </a:prstGeom>
          <a:noFill/>
          <a:ln w="571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2574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0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3"/>
            </p:custDataLst>
            <p:extLst>
              <p:ext uri="{D42A27DB-BD31-4B8C-83A1-F6EECF244321}">
                <p14:modId xmlns:p14="http://schemas.microsoft.com/office/powerpoint/2010/main" val="22359388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274" name="think-cell 幻灯片" r:id="rId7" imgW="444" imgH="443" progId="TCLayout.ActiveDocument.1">
                  <p:embed/>
                </p:oleObj>
              </mc:Choice>
              <mc:Fallback>
                <p:oleObj name="think-cell 幻灯片" r:id="rId7" imgW="444" imgH="443" progId="TCLayout.ActiveDocument.1">
                  <p:embed/>
                  <p:pic>
                    <p:nvPicPr>
                      <p:cNvPr id="3" name="对象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smtClean="0"/>
              <a:t>影片連結</a:t>
            </a:r>
            <a:endParaRPr lang="zh-CN" altLang="en-US" dirty="0"/>
          </a:p>
        </p:txBody>
      </p:sp>
      <p:sp>
        <p:nvSpPr>
          <p:cNvPr id="28" name="圆角矩形 27">
            <a:hlinkClick r:id="rId9"/>
          </p:cNvPr>
          <p:cNvSpPr/>
          <p:nvPr/>
        </p:nvSpPr>
        <p:spPr>
          <a:xfrm>
            <a:off x="2254663" y="2354292"/>
            <a:ext cx="7682675" cy="2144991"/>
          </a:xfrm>
          <a:prstGeom prst="roundRect">
            <a:avLst/>
          </a:prstGeom>
          <a:solidFill>
            <a:srgbClr val="FCF5EA"/>
          </a:solidFill>
          <a:ln w="762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u="sng" dirty="0" smtClean="0">
                <a:solidFill>
                  <a:srgbClr val="5D6A60"/>
                </a:solidFill>
                <a:latin typeface="微软雅黑" panose="020B0503020204020204" pitchFamily="34" charset="-122"/>
                <a:ea typeface="微软雅黑" panose="020B0503020204020204" pitchFamily="34" charset="-122"/>
                <a:hlinkClick r:id="rId10" action="ppaction://hlinkfile"/>
              </a:rPr>
              <a:t>食在，想不到</a:t>
            </a:r>
            <a:endParaRPr lang="zh-CN" altLang="en-US" sz="3200" b="1" u="sng" dirty="0">
              <a:solidFill>
                <a:srgbClr val="5D6A60"/>
              </a:solidFill>
              <a:latin typeface="微软雅黑" panose="020B0503020204020204" pitchFamily="34" charset="-122"/>
              <a:ea typeface="微软雅黑" panose="020B0503020204020204" pitchFamily="34" charset="-122"/>
            </a:endParaRPr>
          </a:p>
        </p:txBody>
      </p:sp>
      <p:sp>
        <p:nvSpPr>
          <p:cNvPr id="29" name="mouse-arrow_73451"/>
          <p:cNvSpPr>
            <a:spLocks noChangeAspect="1"/>
          </p:cNvSpPr>
          <p:nvPr/>
        </p:nvSpPr>
        <p:spPr bwMode="auto">
          <a:xfrm>
            <a:off x="9107795" y="4194933"/>
            <a:ext cx="609685" cy="608700"/>
          </a:xfrm>
          <a:custGeom>
            <a:avLst/>
            <a:gdLst>
              <a:gd name="T0" fmla="*/ 6433 w 6587"/>
              <a:gd name="T1" fmla="*/ 4527 h 6587"/>
              <a:gd name="T2" fmla="*/ 4681 w 6587"/>
              <a:gd name="T3" fmla="*/ 2775 h 6587"/>
              <a:gd name="T4" fmla="*/ 5829 w 6587"/>
              <a:gd name="T5" fmla="*/ 2142 h 6587"/>
              <a:gd name="T6" fmla="*/ 5976 w 6587"/>
              <a:gd name="T7" fmla="*/ 1858 h 6587"/>
              <a:gd name="T8" fmla="*/ 5770 w 6587"/>
              <a:gd name="T9" fmla="*/ 1612 h 6587"/>
              <a:gd name="T10" fmla="*/ 389 w 6587"/>
              <a:gd name="T11" fmla="*/ 30 h 6587"/>
              <a:gd name="T12" fmla="*/ 103 w 6587"/>
              <a:gd name="T13" fmla="*/ 103 h 6587"/>
              <a:gd name="T14" fmla="*/ 30 w 6587"/>
              <a:gd name="T15" fmla="*/ 389 h 6587"/>
              <a:gd name="T16" fmla="*/ 1612 w 6587"/>
              <a:gd name="T17" fmla="*/ 5770 h 6587"/>
              <a:gd name="T18" fmla="*/ 1858 w 6587"/>
              <a:gd name="T19" fmla="*/ 5976 h 6587"/>
              <a:gd name="T20" fmla="*/ 2142 w 6587"/>
              <a:gd name="T21" fmla="*/ 5829 h 6587"/>
              <a:gd name="T22" fmla="*/ 2775 w 6587"/>
              <a:gd name="T23" fmla="*/ 4682 h 6587"/>
              <a:gd name="T24" fmla="*/ 4526 w 6587"/>
              <a:gd name="T25" fmla="*/ 6434 h 6587"/>
              <a:gd name="T26" fmla="*/ 5082 w 6587"/>
              <a:gd name="T27" fmla="*/ 6434 h 6587"/>
              <a:gd name="T28" fmla="*/ 6433 w 6587"/>
              <a:gd name="T29" fmla="*/ 5082 h 6587"/>
              <a:gd name="T30" fmla="*/ 6433 w 6587"/>
              <a:gd name="T31" fmla="*/ 4527 h 6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87" h="6587">
                <a:moveTo>
                  <a:pt x="6433" y="4527"/>
                </a:moveTo>
                <a:lnTo>
                  <a:pt x="4681" y="2775"/>
                </a:lnTo>
                <a:lnTo>
                  <a:pt x="5829" y="2142"/>
                </a:lnTo>
                <a:cubicBezTo>
                  <a:pt x="5931" y="2086"/>
                  <a:pt x="5989" y="1974"/>
                  <a:pt x="5976" y="1858"/>
                </a:cubicBezTo>
                <a:cubicBezTo>
                  <a:pt x="5964" y="1742"/>
                  <a:pt x="5882" y="1645"/>
                  <a:pt x="5770" y="1612"/>
                </a:cubicBezTo>
                <a:lnTo>
                  <a:pt x="389" y="30"/>
                </a:lnTo>
                <a:cubicBezTo>
                  <a:pt x="287" y="0"/>
                  <a:pt x="178" y="28"/>
                  <a:pt x="103" y="103"/>
                </a:cubicBezTo>
                <a:cubicBezTo>
                  <a:pt x="28" y="178"/>
                  <a:pt x="0" y="287"/>
                  <a:pt x="30" y="389"/>
                </a:cubicBezTo>
                <a:lnTo>
                  <a:pt x="1612" y="5770"/>
                </a:lnTo>
                <a:cubicBezTo>
                  <a:pt x="1644" y="5882"/>
                  <a:pt x="1742" y="5964"/>
                  <a:pt x="1858" y="5976"/>
                </a:cubicBezTo>
                <a:cubicBezTo>
                  <a:pt x="1974" y="5989"/>
                  <a:pt x="2086" y="5931"/>
                  <a:pt x="2142" y="5829"/>
                </a:cubicBezTo>
                <a:lnTo>
                  <a:pt x="2775" y="4682"/>
                </a:lnTo>
                <a:lnTo>
                  <a:pt x="4526" y="6434"/>
                </a:lnTo>
                <a:cubicBezTo>
                  <a:pt x="4680" y="6587"/>
                  <a:pt x="4929" y="6587"/>
                  <a:pt x="5082" y="6434"/>
                </a:cubicBezTo>
                <a:lnTo>
                  <a:pt x="6433" y="5082"/>
                </a:lnTo>
                <a:cubicBezTo>
                  <a:pt x="6587" y="4929"/>
                  <a:pt x="6587" y="4680"/>
                  <a:pt x="6433" y="4527"/>
                </a:cubicBezTo>
                <a:close/>
              </a:path>
            </a:pathLst>
          </a:custGeom>
          <a:solidFill>
            <a:schemeClr val="bg1"/>
          </a:solidFill>
          <a:ln w="57150">
            <a:solidFill>
              <a:schemeClr val="tx1"/>
            </a:solidFill>
          </a:ln>
        </p:spPr>
        <p:txBody>
          <a:bodyPr/>
          <a:lstStyle/>
          <a:p>
            <a:endParaRPr lang="zh-CN" altLang="en-US"/>
          </a:p>
        </p:txBody>
      </p:sp>
      <p:graphicFrame>
        <p:nvGraphicFramePr>
          <p:cNvPr id="8" name="資料庫圖表 8"/>
          <p:cNvGraphicFramePr/>
          <p:nvPr>
            <p:extLst>
              <p:ext uri="{D42A27DB-BD31-4B8C-83A1-F6EECF244321}">
                <p14:modId xmlns:p14="http://schemas.microsoft.com/office/powerpoint/2010/main" val="3348751154"/>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9"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劉俊毅</a:t>
            </a:r>
          </a:p>
        </p:txBody>
      </p:sp>
    </p:spTree>
    <p:custDataLst>
      <p:tags r:id="rId2"/>
    </p:custDataLst>
    <p:extLst>
      <p:ext uri="{BB962C8B-B14F-4D97-AF65-F5344CB8AC3E}">
        <p14:creationId xmlns:p14="http://schemas.microsoft.com/office/powerpoint/2010/main" val="222671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9038" name="think-cell 幻灯片" r:id="rId8" imgW="444" imgH="443" progId="TCLayout.ActiveDocument.1">
                  <p:embed/>
                </p:oleObj>
              </mc:Choice>
              <mc:Fallback>
                <p:oleObj name="think-cell 幻灯片" r:id="rId8" imgW="444" imgH="443" progId="TCLayout.ActiveDocument.1">
                  <p:embed/>
                  <p:pic>
                    <p:nvPicPr>
                      <p:cNvPr id="5" name="对象 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推薦功能</a:t>
            </a:r>
            <a:endParaRPr lang="zh-TW"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grpSp>
        <p:nvGrpSpPr>
          <p:cNvPr id="6" name="群組 5"/>
          <p:cNvGrpSpPr/>
          <p:nvPr/>
        </p:nvGrpSpPr>
        <p:grpSpPr>
          <a:xfrm>
            <a:off x="1819401" y="2513874"/>
            <a:ext cx="1415772" cy="1802566"/>
            <a:chOff x="1819401" y="2513874"/>
            <a:chExt cx="1415772" cy="1802566"/>
          </a:xfrm>
        </p:grpSpPr>
        <p:sp>
          <p:nvSpPr>
            <p:cNvPr id="22" name="spatula_114949"/>
            <p:cNvSpPr>
              <a:spLocks noChangeAspect="1"/>
            </p:cNvSpPr>
            <p:nvPr/>
          </p:nvSpPr>
          <p:spPr bwMode="auto">
            <a:xfrm>
              <a:off x="2133954" y="2513874"/>
              <a:ext cx="786667" cy="1081691"/>
            </a:xfrm>
            <a:custGeom>
              <a:avLst/>
              <a:gdLst>
                <a:gd name="connsiteX0" fmla="*/ 332471 w 443326"/>
                <a:gd name="connsiteY0" fmla="*/ 568010 h 609586"/>
                <a:gd name="connsiteX1" fmla="*/ 332471 w 443326"/>
                <a:gd name="connsiteY1" fmla="*/ 581869 h 609586"/>
                <a:gd name="connsiteX2" fmla="*/ 360185 w 443326"/>
                <a:gd name="connsiteY2" fmla="*/ 581869 h 609586"/>
                <a:gd name="connsiteX3" fmla="*/ 360185 w 443326"/>
                <a:gd name="connsiteY3" fmla="*/ 568010 h 609586"/>
                <a:gd name="connsiteX4" fmla="*/ 83141 w 443326"/>
                <a:gd name="connsiteY4" fmla="*/ 568010 h 609586"/>
                <a:gd name="connsiteX5" fmla="*/ 83141 w 443326"/>
                <a:gd name="connsiteY5" fmla="*/ 581869 h 609586"/>
                <a:gd name="connsiteX6" fmla="*/ 110855 w 443326"/>
                <a:gd name="connsiteY6" fmla="*/ 581869 h 609586"/>
                <a:gd name="connsiteX7" fmla="*/ 110855 w 443326"/>
                <a:gd name="connsiteY7" fmla="*/ 568010 h 609586"/>
                <a:gd name="connsiteX8" fmla="*/ 96968 w 443326"/>
                <a:gd name="connsiteY8" fmla="*/ 346407 h 609586"/>
                <a:gd name="connsiteX9" fmla="*/ 110807 w 443326"/>
                <a:gd name="connsiteY9" fmla="*/ 360265 h 609586"/>
                <a:gd name="connsiteX10" fmla="*/ 110807 w 443326"/>
                <a:gd name="connsiteY10" fmla="*/ 401792 h 609586"/>
                <a:gd name="connsiteX11" fmla="*/ 96968 w 443326"/>
                <a:gd name="connsiteY11" fmla="*/ 415650 h 609586"/>
                <a:gd name="connsiteX12" fmla="*/ 83130 w 443326"/>
                <a:gd name="connsiteY12" fmla="*/ 401792 h 609586"/>
                <a:gd name="connsiteX13" fmla="*/ 83130 w 443326"/>
                <a:gd name="connsiteY13" fmla="*/ 360265 h 609586"/>
                <a:gd name="connsiteX14" fmla="*/ 96968 w 443326"/>
                <a:gd name="connsiteY14" fmla="*/ 346407 h 609586"/>
                <a:gd name="connsiteX15" fmla="*/ 27714 w 443326"/>
                <a:gd name="connsiteY15" fmla="*/ 290934 h 609586"/>
                <a:gd name="connsiteX16" fmla="*/ 27714 w 443326"/>
                <a:gd name="connsiteY16" fmla="*/ 526482 h 609586"/>
                <a:gd name="connsiteX17" fmla="*/ 41571 w 443326"/>
                <a:gd name="connsiteY17" fmla="*/ 540293 h 609586"/>
                <a:gd name="connsiteX18" fmla="*/ 401755 w 443326"/>
                <a:gd name="connsiteY18" fmla="*/ 540293 h 609586"/>
                <a:gd name="connsiteX19" fmla="*/ 415612 w 443326"/>
                <a:gd name="connsiteY19" fmla="*/ 526482 h 609586"/>
                <a:gd name="connsiteX20" fmla="*/ 415612 w 443326"/>
                <a:gd name="connsiteY20" fmla="*/ 290934 h 609586"/>
                <a:gd name="connsiteX21" fmla="*/ 96968 w 443326"/>
                <a:gd name="connsiteY21" fmla="*/ 138583 h 609586"/>
                <a:gd name="connsiteX22" fmla="*/ 110807 w 443326"/>
                <a:gd name="connsiteY22" fmla="*/ 152441 h 609586"/>
                <a:gd name="connsiteX23" fmla="*/ 110807 w 443326"/>
                <a:gd name="connsiteY23" fmla="*/ 194015 h 609586"/>
                <a:gd name="connsiteX24" fmla="*/ 96968 w 443326"/>
                <a:gd name="connsiteY24" fmla="*/ 207874 h 609586"/>
                <a:gd name="connsiteX25" fmla="*/ 83130 w 443326"/>
                <a:gd name="connsiteY25" fmla="*/ 194015 h 609586"/>
                <a:gd name="connsiteX26" fmla="*/ 83130 w 443326"/>
                <a:gd name="connsiteY26" fmla="*/ 152441 h 609586"/>
                <a:gd name="connsiteX27" fmla="*/ 96968 w 443326"/>
                <a:gd name="connsiteY27" fmla="*/ 138583 h 609586"/>
                <a:gd name="connsiteX28" fmla="*/ 41571 w 443326"/>
                <a:gd name="connsiteY28" fmla="*/ 27717 h 609586"/>
                <a:gd name="connsiteX29" fmla="*/ 27714 w 443326"/>
                <a:gd name="connsiteY29" fmla="*/ 41576 h 609586"/>
                <a:gd name="connsiteX30" fmla="*/ 27714 w 443326"/>
                <a:gd name="connsiteY30" fmla="*/ 263217 h 609586"/>
                <a:gd name="connsiteX31" fmla="*/ 415612 w 443326"/>
                <a:gd name="connsiteY31" fmla="*/ 263217 h 609586"/>
                <a:gd name="connsiteX32" fmla="*/ 415612 w 443326"/>
                <a:gd name="connsiteY32" fmla="*/ 41576 h 609586"/>
                <a:gd name="connsiteX33" fmla="*/ 401755 w 443326"/>
                <a:gd name="connsiteY33" fmla="*/ 27717 h 609586"/>
                <a:gd name="connsiteX34" fmla="*/ 41571 w 443326"/>
                <a:gd name="connsiteY34" fmla="*/ 0 h 609586"/>
                <a:gd name="connsiteX35" fmla="*/ 401755 w 443326"/>
                <a:gd name="connsiteY35" fmla="*/ 0 h 609586"/>
                <a:gd name="connsiteX36" fmla="*/ 443326 w 443326"/>
                <a:gd name="connsiteY36" fmla="*/ 41576 h 609586"/>
                <a:gd name="connsiteX37" fmla="*/ 443326 w 443326"/>
                <a:gd name="connsiteY37" fmla="*/ 526482 h 609586"/>
                <a:gd name="connsiteX38" fmla="*/ 401755 w 443326"/>
                <a:gd name="connsiteY38" fmla="*/ 568010 h 609586"/>
                <a:gd name="connsiteX39" fmla="*/ 387898 w 443326"/>
                <a:gd name="connsiteY39" fmla="*/ 568010 h 609586"/>
                <a:gd name="connsiteX40" fmla="*/ 387898 w 443326"/>
                <a:gd name="connsiteY40" fmla="*/ 595727 h 609586"/>
                <a:gd name="connsiteX41" fmla="*/ 374041 w 443326"/>
                <a:gd name="connsiteY41" fmla="*/ 609586 h 609586"/>
                <a:gd name="connsiteX42" fmla="*/ 318614 w 443326"/>
                <a:gd name="connsiteY42" fmla="*/ 609586 h 609586"/>
                <a:gd name="connsiteX43" fmla="*/ 304757 w 443326"/>
                <a:gd name="connsiteY43" fmla="*/ 595727 h 609586"/>
                <a:gd name="connsiteX44" fmla="*/ 304757 w 443326"/>
                <a:gd name="connsiteY44" fmla="*/ 568010 h 609586"/>
                <a:gd name="connsiteX45" fmla="*/ 138569 w 443326"/>
                <a:gd name="connsiteY45" fmla="*/ 568010 h 609586"/>
                <a:gd name="connsiteX46" fmla="*/ 138569 w 443326"/>
                <a:gd name="connsiteY46" fmla="*/ 595727 h 609586"/>
                <a:gd name="connsiteX47" fmla="*/ 124712 w 443326"/>
                <a:gd name="connsiteY47" fmla="*/ 609586 h 609586"/>
                <a:gd name="connsiteX48" fmla="*/ 69285 w 443326"/>
                <a:gd name="connsiteY48" fmla="*/ 609586 h 609586"/>
                <a:gd name="connsiteX49" fmla="*/ 55428 w 443326"/>
                <a:gd name="connsiteY49" fmla="*/ 595727 h 609586"/>
                <a:gd name="connsiteX50" fmla="*/ 55428 w 443326"/>
                <a:gd name="connsiteY50" fmla="*/ 568010 h 609586"/>
                <a:gd name="connsiteX51" fmla="*/ 41571 w 443326"/>
                <a:gd name="connsiteY51" fmla="*/ 568010 h 609586"/>
                <a:gd name="connsiteX52" fmla="*/ 0 w 443326"/>
                <a:gd name="connsiteY52" fmla="*/ 526482 h 609586"/>
                <a:gd name="connsiteX53" fmla="*/ 0 w 443326"/>
                <a:gd name="connsiteY53" fmla="*/ 41576 h 609586"/>
                <a:gd name="connsiteX54" fmla="*/ 41571 w 443326"/>
                <a:gd name="connsiteY54" fmla="*/ 0 h 60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43326" h="609586">
                  <a:moveTo>
                    <a:pt x="332471" y="568010"/>
                  </a:moveTo>
                  <a:lnTo>
                    <a:pt x="332471" y="581869"/>
                  </a:lnTo>
                  <a:lnTo>
                    <a:pt x="360185" y="581869"/>
                  </a:lnTo>
                  <a:lnTo>
                    <a:pt x="360185" y="568010"/>
                  </a:lnTo>
                  <a:close/>
                  <a:moveTo>
                    <a:pt x="83141" y="568010"/>
                  </a:moveTo>
                  <a:lnTo>
                    <a:pt x="83141" y="581869"/>
                  </a:lnTo>
                  <a:lnTo>
                    <a:pt x="110855" y="581869"/>
                  </a:lnTo>
                  <a:lnTo>
                    <a:pt x="110855" y="568010"/>
                  </a:lnTo>
                  <a:close/>
                  <a:moveTo>
                    <a:pt x="96968" y="346407"/>
                  </a:moveTo>
                  <a:cubicBezTo>
                    <a:pt x="105243" y="346407"/>
                    <a:pt x="110807" y="351931"/>
                    <a:pt x="110807" y="360265"/>
                  </a:cubicBezTo>
                  <a:lnTo>
                    <a:pt x="110807" y="401792"/>
                  </a:lnTo>
                  <a:cubicBezTo>
                    <a:pt x="110807" y="410126"/>
                    <a:pt x="105243" y="415650"/>
                    <a:pt x="96968" y="415650"/>
                  </a:cubicBezTo>
                  <a:cubicBezTo>
                    <a:pt x="88646" y="415650"/>
                    <a:pt x="83130" y="410126"/>
                    <a:pt x="83130" y="401792"/>
                  </a:cubicBezTo>
                  <a:lnTo>
                    <a:pt x="83130" y="360265"/>
                  </a:lnTo>
                  <a:cubicBezTo>
                    <a:pt x="83130" y="351931"/>
                    <a:pt x="88646" y="346407"/>
                    <a:pt x="96968" y="346407"/>
                  </a:cubicBezTo>
                  <a:close/>
                  <a:moveTo>
                    <a:pt x="27714" y="290934"/>
                  </a:moveTo>
                  <a:lnTo>
                    <a:pt x="27714" y="526482"/>
                  </a:lnTo>
                  <a:cubicBezTo>
                    <a:pt x="27714" y="534769"/>
                    <a:pt x="33285" y="540293"/>
                    <a:pt x="41571" y="540293"/>
                  </a:cubicBezTo>
                  <a:lnTo>
                    <a:pt x="401755" y="540293"/>
                  </a:lnTo>
                  <a:cubicBezTo>
                    <a:pt x="410041" y="540293"/>
                    <a:pt x="415612" y="534769"/>
                    <a:pt x="415612" y="526482"/>
                  </a:cubicBezTo>
                  <a:lnTo>
                    <a:pt x="415612" y="290934"/>
                  </a:lnTo>
                  <a:close/>
                  <a:moveTo>
                    <a:pt x="96968" y="138583"/>
                  </a:moveTo>
                  <a:cubicBezTo>
                    <a:pt x="105243" y="138583"/>
                    <a:pt x="110807" y="144107"/>
                    <a:pt x="110807" y="152441"/>
                  </a:cubicBezTo>
                  <a:lnTo>
                    <a:pt x="110807" y="194015"/>
                  </a:lnTo>
                  <a:cubicBezTo>
                    <a:pt x="110807" y="202302"/>
                    <a:pt x="105243" y="207874"/>
                    <a:pt x="96968" y="207874"/>
                  </a:cubicBezTo>
                  <a:cubicBezTo>
                    <a:pt x="88646" y="207874"/>
                    <a:pt x="83130" y="202302"/>
                    <a:pt x="83130" y="194015"/>
                  </a:cubicBezTo>
                  <a:lnTo>
                    <a:pt x="83130" y="152441"/>
                  </a:lnTo>
                  <a:cubicBezTo>
                    <a:pt x="83130" y="144107"/>
                    <a:pt x="88646" y="138583"/>
                    <a:pt x="96968" y="138583"/>
                  </a:cubicBezTo>
                  <a:close/>
                  <a:moveTo>
                    <a:pt x="41571" y="27717"/>
                  </a:moveTo>
                  <a:cubicBezTo>
                    <a:pt x="33285" y="27717"/>
                    <a:pt x="27714" y="33241"/>
                    <a:pt x="27714" y="41576"/>
                  </a:cubicBezTo>
                  <a:lnTo>
                    <a:pt x="27714" y="263217"/>
                  </a:lnTo>
                  <a:lnTo>
                    <a:pt x="415612" y="263217"/>
                  </a:lnTo>
                  <a:lnTo>
                    <a:pt x="415612" y="41576"/>
                  </a:lnTo>
                  <a:cubicBezTo>
                    <a:pt x="415612" y="33241"/>
                    <a:pt x="410041" y="27717"/>
                    <a:pt x="401755" y="27717"/>
                  </a:cubicBezTo>
                  <a:close/>
                  <a:moveTo>
                    <a:pt x="41571" y="0"/>
                  </a:moveTo>
                  <a:lnTo>
                    <a:pt x="401755" y="0"/>
                  </a:lnTo>
                  <a:cubicBezTo>
                    <a:pt x="425279" y="0"/>
                    <a:pt x="443326" y="18002"/>
                    <a:pt x="443326" y="41576"/>
                  </a:cubicBezTo>
                  <a:lnTo>
                    <a:pt x="443326" y="526482"/>
                  </a:lnTo>
                  <a:cubicBezTo>
                    <a:pt x="443326" y="550009"/>
                    <a:pt x="425279" y="568010"/>
                    <a:pt x="401755" y="568010"/>
                  </a:cubicBezTo>
                  <a:lnTo>
                    <a:pt x="387898" y="568010"/>
                  </a:lnTo>
                  <a:lnTo>
                    <a:pt x="387898" y="595727"/>
                  </a:lnTo>
                  <a:cubicBezTo>
                    <a:pt x="387898" y="604062"/>
                    <a:pt x="382375" y="609586"/>
                    <a:pt x="374041" y="609586"/>
                  </a:cubicBezTo>
                  <a:lnTo>
                    <a:pt x="318614" y="609586"/>
                  </a:lnTo>
                  <a:cubicBezTo>
                    <a:pt x="310328" y="609586"/>
                    <a:pt x="304757" y="604062"/>
                    <a:pt x="304757" y="595727"/>
                  </a:cubicBezTo>
                  <a:lnTo>
                    <a:pt x="304757" y="568010"/>
                  </a:lnTo>
                  <a:lnTo>
                    <a:pt x="138569" y="568010"/>
                  </a:lnTo>
                  <a:lnTo>
                    <a:pt x="138569" y="595727"/>
                  </a:lnTo>
                  <a:cubicBezTo>
                    <a:pt x="138569" y="604062"/>
                    <a:pt x="132998" y="609586"/>
                    <a:pt x="124712" y="609586"/>
                  </a:cubicBezTo>
                  <a:lnTo>
                    <a:pt x="69285" y="609586"/>
                  </a:lnTo>
                  <a:cubicBezTo>
                    <a:pt x="60951" y="609586"/>
                    <a:pt x="55428" y="604062"/>
                    <a:pt x="55428" y="595727"/>
                  </a:cubicBezTo>
                  <a:lnTo>
                    <a:pt x="55428" y="568010"/>
                  </a:lnTo>
                  <a:lnTo>
                    <a:pt x="41571" y="568010"/>
                  </a:lnTo>
                  <a:cubicBezTo>
                    <a:pt x="18047" y="568010"/>
                    <a:pt x="0" y="550009"/>
                    <a:pt x="0" y="526482"/>
                  </a:cubicBezTo>
                  <a:lnTo>
                    <a:pt x="0" y="41576"/>
                  </a:lnTo>
                  <a:cubicBezTo>
                    <a:pt x="0" y="18002"/>
                    <a:pt x="18047" y="0"/>
                    <a:pt x="41571" y="0"/>
                  </a:cubicBezTo>
                  <a:close/>
                </a:path>
              </a:pathLst>
            </a:custGeom>
            <a:solidFill>
              <a:srgbClr val="5D6A6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文本框 12"/>
            <p:cNvSpPr txBox="1"/>
            <p:nvPr/>
          </p:nvSpPr>
          <p:spPr>
            <a:xfrm>
              <a:off x="1819401" y="3854775"/>
              <a:ext cx="1415772" cy="461665"/>
            </a:xfrm>
            <a:prstGeom prst="rect">
              <a:avLst/>
            </a:prstGeom>
            <a:noFill/>
          </p:spPr>
          <p:txBody>
            <a:bodyPr wrap="none" rtlCol="0">
              <a:spAutoFit/>
            </a:bodyPr>
            <a:lstStyle/>
            <a:p>
              <a:r>
                <a:rPr lang="zh-CN" altLang="en-US" sz="2400" b="1" dirty="0" smtClean="0">
                  <a:solidFill>
                    <a:srgbClr val="5D6A60"/>
                  </a:solidFill>
                  <a:latin typeface="微软雅黑" panose="020B0503020204020204" pitchFamily="34" charset="-122"/>
                  <a:ea typeface="微软雅黑" panose="020B0503020204020204" pitchFamily="34" charset="-122"/>
                </a:rPr>
                <a:t>查看冰箱</a:t>
              </a:r>
              <a:endParaRPr lang="zh-CN" altLang="en-US" sz="2400" b="1" dirty="0">
                <a:solidFill>
                  <a:srgbClr val="5D6A60"/>
                </a:solidFill>
                <a:latin typeface="微软雅黑" panose="020B0503020204020204" pitchFamily="34" charset="-122"/>
                <a:ea typeface="微软雅黑" panose="020B0503020204020204" pitchFamily="34" charset="-122"/>
              </a:endParaRPr>
            </a:p>
          </p:txBody>
        </p:sp>
      </p:grpSp>
      <p:grpSp>
        <p:nvGrpSpPr>
          <p:cNvPr id="7" name="群組 6"/>
          <p:cNvGrpSpPr/>
          <p:nvPr/>
        </p:nvGrpSpPr>
        <p:grpSpPr>
          <a:xfrm>
            <a:off x="5234226" y="2760133"/>
            <a:ext cx="1723549" cy="1556306"/>
            <a:chOff x="5234226" y="2760133"/>
            <a:chExt cx="1723549" cy="1556306"/>
          </a:xfrm>
        </p:grpSpPr>
        <p:sp>
          <p:nvSpPr>
            <p:cNvPr id="17" name="white-case-suitcase-outline_40127"/>
            <p:cNvSpPr>
              <a:spLocks noChangeAspect="1"/>
            </p:cNvSpPr>
            <p:nvPr/>
          </p:nvSpPr>
          <p:spPr bwMode="auto">
            <a:xfrm>
              <a:off x="5625735" y="2760133"/>
              <a:ext cx="940530" cy="789662"/>
            </a:xfrm>
            <a:custGeom>
              <a:avLst/>
              <a:gdLst>
                <a:gd name="T0" fmla="*/ 9793 w 10428"/>
                <a:gd name="T1" fmla="*/ 1087 h 8756"/>
                <a:gd name="T2" fmla="*/ 544 w 10428"/>
                <a:gd name="T3" fmla="*/ 1087 h 8756"/>
                <a:gd name="T4" fmla="*/ 0 w 10428"/>
                <a:gd name="T5" fmla="*/ 544 h 8756"/>
                <a:gd name="T6" fmla="*/ 544 w 10428"/>
                <a:gd name="T7" fmla="*/ 0 h 8756"/>
                <a:gd name="T8" fmla="*/ 9793 w 10428"/>
                <a:gd name="T9" fmla="*/ 0 h 8756"/>
                <a:gd name="T10" fmla="*/ 10336 w 10428"/>
                <a:gd name="T11" fmla="*/ 544 h 8756"/>
                <a:gd name="T12" fmla="*/ 9793 w 10428"/>
                <a:gd name="T13" fmla="*/ 1087 h 8756"/>
                <a:gd name="T14" fmla="*/ 2176 w 10428"/>
                <a:gd name="T15" fmla="*/ 3626 h 8756"/>
                <a:gd name="T16" fmla="*/ 544 w 10428"/>
                <a:gd name="T17" fmla="*/ 3626 h 8756"/>
                <a:gd name="T18" fmla="*/ 0 w 10428"/>
                <a:gd name="T19" fmla="*/ 3082 h 8756"/>
                <a:gd name="T20" fmla="*/ 544 w 10428"/>
                <a:gd name="T21" fmla="*/ 2539 h 8756"/>
                <a:gd name="T22" fmla="*/ 2176 w 10428"/>
                <a:gd name="T23" fmla="*/ 2539 h 8756"/>
                <a:gd name="T24" fmla="*/ 2720 w 10428"/>
                <a:gd name="T25" fmla="*/ 3082 h 8756"/>
                <a:gd name="T26" fmla="*/ 2176 w 10428"/>
                <a:gd name="T27" fmla="*/ 3626 h 8756"/>
                <a:gd name="T28" fmla="*/ 2176 w 10428"/>
                <a:gd name="T29" fmla="*/ 6165 h 8756"/>
                <a:gd name="T30" fmla="*/ 544 w 10428"/>
                <a:gd name="T31" fmla="*/ 6165 h 8756"/>
                <a:gd name="T32" fmla="*/ 0 w 10428"/>
                <a:gd name="T33" fmla="*/ 5621 h 8756"/>
                <a:gd name="T34" fmla="*/ 544 w 10428"/>
                <a:gd name="T35" fmla="*/ 5077 h 8756"/>
                <a:gd name="T36" fmla="*/ 2176 w 10428"/>
                <a:gd name="T37" fmla="*/ 5077 h 8756"/>
                <a:gd name="T38" fmla="*/ 2720 w 10428"/>
                <a:gd name="T39" fmla="*/ 5621 h 8756"/>
                <a:gd name="T40" fmla="*/ 2176 w 10428"/>
                <a:gd name="T41" fmla="*/ 6165 h 8756"/>
                <a:gd name="T42" fmla="*/ 9448 w 10428"/>
                <a:gd name="T43" fmla="*/ 8545 h 8756"/>
                <a:gd name="T44" fmla="*/ 7716 w 10428"/>
                <a:gd name="T45" fmla="*/ 6814 h 8756"/>
                <a:gd name="T46" fmla="*/ 7716 w 10428"/>
                <a:gd name="T47" fmla="*/ 6045 h 8756"/>
                <a:gd name="T48" fmla="*/ 8485 w 10428"/>
                <a:gd name="T49" fmla="*/ 6045 h 8756"/>
                <a:gd name="T50" fmla="*/ 10216 w 10428"/>
                <a:gd name="T51" fmla="*/ 7776 h 8756"/>
                <a:gd name="T52" fmla="*/ 10216 w 10428"/>
                <a:gd name="T53" fmla="*/ 8545 h 8756"/>
                <a:gd name="T54" fmla="*/ 9448 w 10428"/>
                <a:gd name="T55" fmla="*/ 8545 h 8756"/>
                <a:gd name="T56" fmla="*/ 4624 w 10428"/>
                <a:gd name="T57" fmla="*/ 8704 h 8756"/>
                <a:gd name="T58" fmla="*/ 544 w 10428"/>
                <a:gd name="T59" fmla="*/ 8704 h 8756"/>
                <a:gd name="T60" fmla="*/ 0 w 10428"/>
                <a:gd name="T61" fmla="*/ 8160 h 8756"/>
                <a:gd name="T62" fmla="*/ 544 w 10428"/>
                <a:gd name="T63" fmla="*/ 7616 h 8756"/>
                <a:gd name="T64" fmla="*/ 4624 w 10428"/>
                <a:gd name="T65" fmla="*/ 7616 h 8756"/>
                <a:gd name="T66" fmla="*/ 5168 w 10428"/>
                <a:gd name="T67" fmla="*/ 8160 h 8756"/>
                <a:gd name="T68" fmla="*/ 4624 w 10428"/>
                <a:gd name="T69" fmla="*/ 8704 h 8756"/>
                <a:gd name="T70" fmla="*/ 6518 w 10428"/>
                <a:gd name="T71" fmla="*/ 1582 h 8756"/>
                <a:gd name="T72" fmla="*/ 3663 w 10428"/>
                <a:gd name="T73" fmla="*/ 4439 h 8756"/>
                <a:gd name="T74" fmla="*/ 6519 w 10428"/>
                <a:gd name="T75" fmla="*/ 7295 h 8756"/>
                <a:gd name="T76" fmla="*/ 9374 w 10428"/>
                <a:gd name="T77" fmla="*/ 4439 h 8756"/>
                <a:gd name="T78" fmla="*/ 6518 w 10428"/>
                <a:gd name="T79" fmla="*/ 1582 h 8756"/>
                <a:gd name="T80" fmla="*/ 6518 w 10428"/>
                <a:gd name="T81" fmla="*/ 6437 h 8756"/>
                <a:gd name="T82" fmla="*/ 4519 w 10428"/>
                <a:gd name="T83" fmla="*/ 4439 h 8756"/>
                <a:gd name="T84" fmla="*/ 6518 w 10428"/>
                <a:gd name="T85" fmla="*/ 2440 h 8756"/>
                <a:gd name="T86" fmla="*/ 8518 w 10428"/>
                <a:gd name="T87" fmla="*/ 4439 h 8756"/>
                <a:gd name="T88" fmla="*/ 6518 w 10428"/>
                <a:gd name="T89" fmla="*/ 6437 h 8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28" h="8756">
                  <a:moveTo>
                    <a:pt x="9793" y="1087"/>
                  </a:moveTo>
                  <a:lnTo>
                    <a:pt x="544" y="1087"/>
                  </a:lnTo>
                  <a:cubicBezTo>
                    <a:pt x="245" y="1087"/>
                    <a:pt x="0" y="842"/>
                    <a:pt x="0" y="544"/>
                  </a:cubicBezTo>
                  <a:cubicBezTo>
                    <a:pt x="0" y="245"/>
                    <a:pt x="245" y="0"/>
                    <a:pt x="544" y="0"/>
                  </a:cubicBezTo>
                  <a:lnTo>
                    <a:pt x="9793" y="0"/>
                  </a:lnTo>
                  <a:cubicBezTo>
                    <a:pt x="10091" y="0"/>
                    <a:pt x="10336" y="245"/>
                    <a:pt x="10336" y="544"/>
                  </a:cubicBezTo>
                  <a:cubicBezTo>
                    <a:pt x="10336" y="842"/>
                    <a:pt x="10091" y="1087"/>
                    <a:pt x="9793" y="1087"/>
                  </a:cubicBezTo>
                  <a:close/>
                  <a:moveTo>
                    <a:pt x="2176" y="3626"/>
                  </a:moveTo>
                  <a:lnTo>
                    <a:pt x="544" y="3626"/>
                  </a:lnTo>
                  <a:cubicBezTo>
                    <a:pt x="245" y="3626"/>
                    <a:pt x="0" y="3381"/>
                    <a:pt x="0" y="3082"/>
                  </a:cubicBezTo>
                  <a:cubicBezTo>
                    <a:pt x="0" y="2784"/>
                    <a:pt x="245" y="2539"/>
                    <a:pt x="544" y="2539"/>
                  </a:cubicBezTo>
                  <a:lnTo>
                    <a:pt x="2176" y="2539"/>
                  </a:lnTo>
                  <a:cubicBezTo>
                    <a:pt x="2475" y="2539"/>
                    <a:pt x="2720" y="2784"/>
                    <a:pt x="2720" y="3082"/>
                  </a:cubicBezTo>
                  <a:cubicBezTo>
                    <a:pt x="2720" y="3381"/>
                    <a:pt x="2475" y="3626"/>
                    <a:pt x="2176" y="3626"/>
                  </a:cubicBezTo>
                  <a:close/>
                  <a:moveTo>
                    <a:pt x="2176" y="6165"/>
                  </a:moveTo>
                  <a:lnTo>
                    <a:pt x="544" y="6165"/>
                  </a:lnTo>
                  <a:cubicBezTo>
                    <a:pt x="245" y="6165"/>
                    <a:pt x="0" y="5920"/>
                    <a:pt x="0" y="5621"/>
                  </a:cubicBezTo>
                  <a:cubicBezTo>
                    <a:pt x="0" y="5322"/>
                    <a:pt x="245" y="5077"/>
                    <a:pt x="544" y="5077"/>
                  </a:cubicBezTo>
                  <a:lnTo>
                    <a:pt x="2176" y="5077"/>
                  </a:lnTo>
                  <a:cubicBezTo>
                    <a:pt x="2475" y="5077"/>
                    <a:pt x="2720" y="5322"/>
                    <a:pt x="2720" y="5621"/>
                  </a:cubicBezTo>
                  <a:cubicBezTo>
                    <a:pt x="2720" y="5920"/>
                    <a:pt x="2475" y="6165"/>
                    <a:pt x="2176" y="6165"/>
                  </a:cubicBezTo>
                  <a:close/>
                  <a:moveTo>
                    <a:pt x="9448" y="8545"/>
                  </a:moveTo>
                  <a:lnTo>
                    <a:pt x="7716" y="6814"/>
                  </a:lnTo>
                  <a:cubicBezTo>
                    <a:pt x="7505" y="6602"/>
                    <a:pt x="7505" y="6256"/>
                    <a:pt x="7716" y="6045"/>
                  </a:cubicBezTo>
                  <a:cubicBezTo>
                    <a:pt x="7928" y="5834"/>
                    <a:pt x="8274" y="5834"/>
                    <a:pt x="8485" y="6045"/>
                  </a:cubicBezTo>
                  <a:lnTo>
                    <a:pt x="10216" y="7776"/>
                  </a:lnTo>
                  <a:cubicBezTo>
                    <a:pt x="10428" y="7987"/>
                    <a:pt x="10428" y="8334"/>
                    <a:pt x="10216" y="8545"/>
                  </a:cubicBezTo>
                  <a:cubicBezTo>
                    <a:pt x="10005" y="8756"/>
                    <a:pt x="9659" y="8756"/>
                    <a:pt x="9448" y="8545"/>
                  </a:cubicBezTo>
                  <a:close/>
                  <a:moveTo>
                    <a:pt x="4624" y="8704"/>
                  </a:moveTo>
                  <a:lnTo>
                    <a:pt x="544" y="8704"/>
                  </a:lnTo>
                  <a:cubicBezTo>
                    <a:pt x="245" y="8704"/>
                    <a:pt x="0" y="8459"/>
                    <a:pt x="0" y="8160"/>
                  </a:cubicBezTo>
                  <a:cubicBezTo>
                    <a:pt x="0" y="7861"/>
                    <a:pt x="245" y="7616"/>
                    <a:pt x="544" y="7616"/>
                  </a:cubicBezTo>
                  <a:lnTo>
                    <a:pt x="4624" y="7616"/>
                  </a:lnTo>
                  <a:cubicBezTo>
                    <a:pt x="4922" y="7616"/>
                    <a:pt x="5168" y="7861"/>
                    <a:pt x="5168" y="8160"/>
                  </a:cubicBezTo>
                  <a:cubicBezTo>
                    <a:pt x="5169" y="8459"/>
                    <a:pt x="4924" y="8704"/>
                    <a:pt x="4624" y="8704"/>
                  </a:cubicBezTo>
                  <a:close/>
                  <a:moveTo>
                    <a:pt x="6518" y="1582"/>
                  </a:moveTo>
                  <a:cubicBezTo>
                    <a:pt x="4941" y="1582"/>
                    <a:pt x="3663" y="2861"/>
                    <a:pt x="3663" y="4439"/>
                  </a:cubicBezTo>
                  <a:cubicBezTo>
                    <a:pt x="3663" y="6016"/>
                    <a:pt x="4941" y="7295"/>
                    <a:pt x="6519" y="7295"/>
                  </a:cubicBezTo>
                  <a:cubicBezTo>
                    <a:pt x="8096" y="7295"/>
                    <a:pt x="9374" y="6016"/>
                    <a:pt x="9374" y="4439"/>
                  </a:cubicBezTo>
                  <a:cubicBezTo>
                    <a:pt x="9374" y="2861"/>
                    <a:pt x="8095" y="1582"/>
                    <a:pt x="6518" y="1582"/>
                  </a:cubicBezTo>
                  <a:close/>
                  <a:moveTo>
                    <a:pt x="6518" y="6437"/>
                  </a:moveTo>
                  <a:cubicBezTo>
                    <a:pt x="5414" y="6437"/>
                    <a:pt x="4519" y="5542"/>
                    <a:pt x="4519" y="4439"/>
                  </a:cubicBezTo>
                  <a:cubicBezTo>
                    <a:pt x="4519" y="3335"/>
                    <a:pt x="5414" y="2440"/>
                    <a:pt x="6518" y="2440"/>
                  </a:cubicBezTo>
                  <a:cubicBezTo>
                    <a:pt x="7621" y="2440"/>
                    <a:pt x="8518" y="3334"/>
                    <a:pt x="8518" y="4439"/>
                  </a:cubicBezTo>
                  <a:cubicBezTo>
                    <a:pt x="8518" y="5542"/>
                    <a:pt x="7623" y="6437"/>
                    <a:pt x="6518" y="6437"/>
                  </a:cubicBezTo>
                  <a:close/>
                </a:path>
              </a:pathLst>
            </a:custGeom>
            <a:solidFill>
              <a:srgbClr val="5D6A6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文本框 13"/>
            <p:cNvSpPr txBox="1"/>
            <p:nvPr/>
          </p:nvSpPr>
          <p:spPr>
            <a:xfrm>
              <a:off x="5234226" y="3854774"/>
              <a:ext cx="1723549" cy="461665"/>
            </a:xfrm>
            <a:prstGeom prst="rect">
              <a:avLst/>
            </a:prstGeom>
            <a:noFill/>
          </p:spPr>
          <p:txBody>
            <a:bodyPr wrap="none" rtlCol="0">
              <a:spAutoFit/>
            </a:bodyPr>
            <a:lstStyle/>
            <a:p>
              <a:r>
                <a:rPr lang="zh-CN" altLang="en-US" sz="2400" b="1" dirty="0" smtClean="0">
                  <a:solidFill>
                    <a:srgbClr val="5D6A60"/>
                  </a:solidFill>
                  <a:latin typeface="微软雅黑" panose="020B0503020204020204" pitchFamily="34" charset="-122"/>
                  <a:ea typeface="微软雅黑" panose="020B0503020204020204" pitchFamily="34" charset="-122"/>
                </a:rPr>
                <a:t>關鍵字搜尋</a:t>
              </a:r>
              <a:endParaRPr lang="zh-CN" altLang="en-US" sz="2400" b="1" dirty="0">
                <a:solidFill>
                  <a:srgbClr val="5D6A60"/>
                </a:solidFill>
                <a:latin typeface="微软雅黑" panose="020B0503020204020204" pitchFamily="34" charset="-122"/>
                <a:ea typeface="微软雅黑" panose="020B0503020204020204" pitchFamily="34" charset="-122"/>
              </a:endParaRPr>
            </a:p>
          </p:txBody>
        </p:sp>
      </p:grpSp>
      <p:grpSp>
        <p:nvGrpSpPr>
          <p:cNvPr id="8" name="群組 7"/>
          <p:cNvGrpSpPr/>
          <p:nvPr/>
        </p:nvGrpSpPr>
        <p:grpSpPr>
          <a:xfrm>
            <a:off x="8952013" y="2582635"/>
            <a:ext cx="2031325" cy="1733804"/>
            <a:chOff x="8952013" y="2582635"/>
            <a:chExt cx="2031325" cy="1733804"/>
          </a:xfrm>
        </p:grpSpPr>
        <p:sp>
          <p:nvSpPr>
            <p:cNvPr id="18" name="iconfont-1018-792487"/>
            <p:cNvSpPr>
              <a:spLocks noChangeAspect="1"/>
            </p:cNvSpPr>
            <p:nvPr/>
          </p:nvSpPr>
          <p:spPr bwMode="auto">
            <a:xfrm>
              <a:off x="9427676" y="2582635"/>
              <a:ext cx="1080000" cy="944169"/>
            </a:xfrm>
            <a:custGeom>
              <a:avLst/>
              <a:gdLst>
                <a:gd name="connsiteX0" fmla="*/ 485693 w 607639"/>
                <a:gd name="connsiteY0" fmla="*/ 207886 h 531217"/>
                <a:gd name="connsiteX1" fmla="*/ 506448 w 607639"/>
                <a:gd name="connsiteY1" fmla="*/ 228502 h 531217"/>
                <a:gd name="connsiteX2" fmla="*/ 506448 w 607639"/>
                <a:gd name="connsiteY2" fmla="*/ 270801 h 531217"/>
                <a:gd name="connsiteX3" fmla="*/ 485693 w 607639"/>
                <a:gd name="connsiteY3" fmla="*/ 291506 h 531217"/>
                <a:gd name="connsiteX4" fmla="*/ 465026 w 607639"/>
                <a:gd name="connsiteY4" fmla="*/ 270801 h 531217"/>
                <a:gd name="connsiteX5" fmla="*/ 465026 w 607639"/>
                <a:gd name="connsiteY5" fmla="*/ 228502 h 531217"/>
                <a:gd name="connsiteX6" fmla="*/ 485693 w 607639"/>
                <a:gd name="connsiteY6" fmla="*/ 207886 h 531217"/>
                <a:gd name="connsiteX7" fmla="*/ 46376 w 607639"/>
                <a:gd name="connsiteY7" fmla="*/ 177861 h 531217"/>
                <a:gd name="connsiteX8" fmla="*/ 46376 w 607639"/>
                <a:gd name="connsiteY8" fmla="*/ 240777 h 531217"/>
                <a:gd name="connsiteX9" fmla="*/ 67293 w 607639"/>
                <a:gd name="connsiteY9" fmla="*/ 295251 h 531217"/>
                <a:gd name="connsiteX10" fmla="*/ 103877 w 607639"/>
                <a:gd name="connsiteY10" fmla="*/ 314446 h 531217"/>
                <a:gd name="connsiteX11" fmla="*/ 103877 w 607639"/>
                <a:gd name="connsiteY11" fmla="*/ 453163 h 531217"/>
                <a:gd name="connsiteX12" fmla="*/ 139927 w 607639"/>
                <a:gd name="connsiteY12" fmla="*/ 453163 h 531217"/>
                <a:gd name="connsiteX13" fmla="*/ 139927 w 607639"/>
                <a:gd name="connsiteY13" fmla="*/ 314446 h 531217"/>
                <a:gd name="connsiteX14" fmla="*/ 176511 w 607639"/>
                <a:gd name="connsiteY14" fmla="*/ 295251 h 531217"/>
                <a:gd name="connsiteX15" fmla="*/ 197429 w 607639"/>
                <a:gd name="connsiteY15" fmla="*/ 240777 h 531217"/>
                <a:gd name="connsiteX16" fmla="*/ 197429 w 607639"/>
                <a:gd name="connsiteY16" fmla="*/ 177861 h 531217"/>
                <a:gd name="connsiteX17" fmla="*/ 161379 w 607639"/>
                <a:gd name="connsiteY17" fmla="*/ 177861 h 531217"/>
                <a:gd name="connsiteX18" fmla="*/ 161379 w 607639"/>
                <a:gd name="connsiteY18" fmla="*/ 240777 h 531217"/>
                <a:gd name="connsiteX19" fmla="*/ 150965 w 607639"/>
                <a:gd name="connsiteY19" fmla="*/ 269836 h 531217"/>
                <a:gd name="connsiteX20" fmla="*/ 139927 w 607639"/>
                <a:gd name="connsiteY20" fmla="*/ 276945 h 531217"/>
                <a:gd name="connsiteX21" fmla="*/ 139927 w 607639"/>
                <a:gd name="connsiteY21" fmla="*/ 177861 h 531217"/>
                <a:gd name="connsiteX22" fmla="*/ 103877 w 607639"/>
                <a:gd name="connsiteY22" fmla="*/ 177861 h 531217"/>
                <a:gd name="connsiteX23" fmla="*/ 103877 w 607639"/>
                <a:gd name="connsiteY23" fmla="*/ 276945 h 531217"/>
                <a:gd name="connsiteX24" fmla="*/ 92840 w 607639"/>
                <a:gd name="connsiteY24" fmla="*/ 269836 h 531217"/>
                <a:gd name="connsiteX25" fmla="*/ 82425 w 607639"/>
                <a:gd name="connsiteY25" fmla="*/ 240777 h 531217"/>
                <a:gd name="connsiteX26" fmla="*/ 82425 w 607639"/>
                <a:gd name="connsiteY26" fmla="*/ 177861 h 531217"/>
                <a:gd name="connsiteX27" fmla="*/ 485693 w 607639"/>
                <a:gd name="connsiteY27" fmla="*/ 171818 h 531217"/>
                <a:gd name="connsiteX28" fmla="*/ 428903 w 607639"/>
                <a:gd name="connsiteY28" fmla="*/ 228513 h 531217"/>
                <a:gd name="connsiteX29" fmla="*/ 428903 w 607639"/>
                <a:gd name="connsiteY29" fmla="*/ 270813 h 531217"/>
                <a:gd name="connsiteX30" fmla="*/ 467623 w 607639"/>
                <a:gd name="connsiteY30" fmla="*/ 324576 h 531217"/>
                <a:gd name="connsiteX31" fmla="*/ 467623 w 607639"/>
                <a:gd name="connsiteY31" fmla="*/ 453163 h 531217"/>
                <a:gd name="connsiteX32" fmla="*/ 503762 w 607639"/>
                <a:gd name="connsiteY32" fmla="*/ 453163 h 531217"/>
                <a:gd name="connsiteX33" fmla="*/ 503762 w 607639"/>
                <a:gd name="connsiteY33" fmla="*/ 324576 h 531217"/>
                <a:gd name="connsiteX34" fmla="*/ 542482 w 607639"/>
                <a:gd name="connsiteY34" fmla="*/ 270813 h 531217"/>
                <a:gd name="connsiteX35" fmla="*/ 542482 w 607639"/>
                <a:gd name="connsiteY35" fmla="*/ 228513 h 531217"/>
                <a:gd name="connsiteX36" fmla="*/ 485693 w 607639"/>
                <a:gd name="connsiteY36" fmla="*/ 171818 h 531217"/>
                <a:gd name="connsiteX37" fmla="*/ 279933 w 607639"/>
                <a:gd name="connsiteY37" fmla="*/ 147623 h 531217"/>
                <a:gd name="connsiteX38" fmla="*/ 327706 w 607639"/>
                <a:gd name="connsiteY38" fmla="*/ 147623 h 531217"/>
                <a:gd name="connsiteX39" fmla="*/ 327706 w 607639"/>
                <a:gd name="connsiteY39" fmla="*/ 531217 h 531217"/>
                <a:gd name="connsiteX40" fmla="*/ 279933 w 607639"/>
                <a:gd name="connsiteY40" fmla="*/ 531217 h 531217"/>
                <a:gd name="connsiteX41" fmla="*/ 607639 w 607639"/>
                <a:gd name="connsiteY41" fmla="*/ 96816 h 531217"/>
                <a:gd name="connsiteX42" fmla="*/ 607639 w 607639"/>
                <a:gd name="connsiteY42" fmla="*/ 480356 h 531217"/>
                <a:gd name="connsiteX43" fmla="*/ 363835 w 607639"/>
                <a:gd name="connsiteY43" fmla="*/ 525854 h 531217"/>
                <a:gd name="connsiteX44" fmla="*/ 363835 w 607639"/>
                <a:gd name="connsiteY44" fmla="*/ 142315 h 531217"/>
                <a:gd name="connsiteX45" fmla="*/ 0 w 607639"/>
                <a:gd name="connsiteY45" fmla="*/ 96816 h 531217"/>
                <a:gd name="connsiteX46" fmla="*/ 243804 w 607639"/>
                <a:gd name="connsiteY46" fmla="*/ 142315 h 531217"/>
                <a:gd name="connsiteX47" fmla="*/ 243804 w 607639"/>
                <a:gd name="connsiteY47" fmla="*/ 525854 h 531217"/>
                <a:gd name="connsiteX48" fmla="*/ 0 w 607639"/>
                <a:gd name="connsiteY48" fmla="*/ 480356 h 531217"/>
                <a:gd name="connsiteX49" fmla="*/ 45381 w 607639"/>
                <a:gd name="connsiteY49" fmla="*/ 0 h 531217"/>
                <a:gd name="connsiteX50" fmla="*/ 254710 w 607639"/>
                <a:gd name="connsiteY50" fmla="*/ 50670 h 531217"/>
                <a:gd name="connsiteX51" fmla="*/ 303749 w 607639"/>
                <a:gd name="connsiteY51" fmla="*/ 76539 h 531217"/>
                <a:gd name="connsiteX52" fmla="*/ 352877 w 607639"/>
                <a:gd name="connsiteY52" fmla="*/ 50670 h 531217"/>
                <a:gd name="connsiteX53" fmla="*/ 562205 w 607639"/>
                <a:gd name="connsiteY53" fmla="*/ 0 h 531217"/>
                <a:gd name="connsiteX54" fmla="*/ 598606 w 607639"/>
                <a:gd name="connsiteY54" fmla="*/ 61782 h 531217"/>
                <a:gd name="connsiteX55" fmla="*/ 332051 w 607639"/>
                <a:gd name="connsiteY55" fmla="*/ 111564 h 531217"/>
                <a:gd name="connsiteX56" fmla="*/ 275536 w 607639"/>
                <a:gd name="connsiteY56" fmla="*/ 111564 h 531217"/>
                <a:gd name="connsiteX57" fmla="*/ 8891 w 607639"/>
                <a:gd name="connsiteY57" fmla="*/ 61782 h 5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9" h="531217">
                  <a:moveTo>
                    <a:pt x="485693" y="207886"/>
                  </a:moveTo>
                  <a:cubicBezTo>
                    <a:pt x="497095" y="207886"/>
                    <a:pt x="506448" y="217128"/>
                    <a:pt x="506448" y="228502"/>
                  </a:cubicBezTo>
                  <a:lnTo>
                    <a:pt x="506448" y="270801"/>
                  </a:lnTo>
                  <a:cubicBezTo>
                    <a:pt x="506448" y="282176"/>
                    <a:pt x="497095" y="291506"/>
                    <a:pt x="485693" y="291506"/>
                  </a:cubicBezTo>
                  <a:cubicBezTo>
                    <a:pt x="474291" y="291506"/>
                    <a:pt x="465026" y="282176"/>
                    <a:pt x="465026" y="270801"/>
                  </a:cubicBezTo>
                  <a:lnTo>
                    <a:pt x="465026" y="228502"/>
                  </a:lnTo>
                  <a:cubicBezTo>
                    <a:pt x="465026" y="217128"/>
                    <a:pt x="474291" y="207886"/>
                    <a:pt x="485693" y="207886"/>
                  </a:cubicBezTo>
                  <a:close/>
                  <a:moveTo>
                    <a:pt x="46376" y="177861"/>
                  </a:moveTo>
                  <a:lnTo>
                    <a:pt x="46376" y="240777"/>
                  </a:lnTo>
                  <a:cubicBezTo>
                    <a:pt x="46376" y="262726"/>
                    <a:pt x="53586" y="281654"/>
                    <a:pt x="67293" y="295251"/>
                  </a:cubicBezTo>
                  <a:cubicBezTo>
                    <a:pt x="77085" y="305026"/>
                    <a:pt x="89457" y="311513"/>
                    <a:pt x="103877" y="314446"/>
                  </a:cubicBezTo>
                  <a:lnTo>
                    <a:pt x="103877" y="453163"/>
                  </a:lnTo>
                  <a:lnTo>
                    <a:pt x="139927" y="453163"/>
                  </a:lnTo>
                  <a:lnTo>
                    <a:pt x="139927" y="314446"/>
                  </a:lnTo>
                  <a:cubicBezTo>
                    <a:pt x="154258" y="311513"/>
                    <a:pt x="166720" y="305026"/>
                    <a:pt x="176511" y="295251"/>
                  </a:cubicBezTo>
                  <a:cubicBezTo>
                    <a:pt x="190219" y="281654"/>
                    <a:pt x="197429" y="262726"/>
                    <a:pt x="197429" y="240777"/>
                  </a:cubicBezTo>
                  <a:lnTo>
                    <a:pt x="197429" y="177861"/>
                  </a:lnTo>
                  <a:lnTo>
                    <a:pt x="161379" y="177861"/>
                  </a:lnTo>
                  <a:lnTo>
                    <a:pt x="161379" y="240777"/>
                  </a:lnTo>
                  <a:cubicBezTo>
                    <a:pt x="161379" y="253040"/>
                    <a:pt x="157730" y="263082"/>
                    <a:pt x="150965" y="269836"/>
                  </a:cubicBezTo>
                  <a:cubicBezTo>
                    <a:pt x="147938" y="272857"/>
                    <a:pt x="144200" y="275256"/>
                    <a:pt x="139927" y="276945"/>
                  </a:cubicBezTo>
                  <a:lnTo>
                    <a:pt x="139927" y="177861"/>
                  </a:lnTo>
                  <a:lnTo>
                    <a:pt x="103877" y="177861"/>
                  </a:lnTo>
                  <a:lnTo>
                    <a:pt x="103877" y="276945"/>
                  </a:lnTo>
                  <a:cubicBezTo>
                    <a:pt x="99605" y="275256"/>
                    <a:pt x="95866" y="272857"/>
                    <a:pt x="92840" y="269836"/>
                  </a:cubicBezTo>
                  <a:cubicBezTo>
                    <a:pt x="86075" y="263082"/>
                    <a:pt x="82425" y="253040"/>
                    <a:pt x="82425" y="240777"/>
                  </a:cubicBezTo>
                  <a:lnTo>
                    <a:pt x="82425" y="177861"/>
                  </a:lnTo>
                  <a:close/>
                  <a:moveTo>
                    <a:pt x="485693" y="171818"/>
                  </a:moveTo>
                  <a:cubicBezTo>
                    <a:pt x="454360" y="171818"/>
                    <a:pt x="428903" y="197233"/>
                    <a:pt x="428903" y="228513"/>
                  </a:cubicBezTo>
                  <a:lnTo>
                    <a:pt x="428903" y="270813"/>
                  </a:lnTo>
                  <a:cubicBezTo>
                    <a:pt x="428903" y="295784"/>
                    <a:pt x="445192" y="317023"/>
                    <a:pt x="467623" y="324576"/>
                  </a:cubicBezTo>
                  <a:lnTo>
                    <a:pt x="467623" y="453163"/>
                  </a:lnTo>
                  <a:lnTo>
                    <a:pt x="503762" y="453163"/>
                  </a:lnTo>
                  <a:lnTo>
                    <a:pt x="503762" y="324576"/>
                  </a:lnTo>
                  <a:cubicBezTo>
                    <a:pt x="526282" y="317023"/>
                    <a:pt x="542482" y="295784"/>
                    <a:pt x="542482" y="270813"/>
                  </a:cubicBezTo>
                  <a:lnTo>
                    <a:pt x="542482" y="228513"/>
                  </a:lnTo>
                  <a:cubicBezTo>
                    <a:pt x="542482" y="197233"/>
                    <a:pt x="517025" y="171818"/>
                    <a:pt x="485693" y="171818"/>
                  </a:cubicBezTo>
                  <a:close/>
                  <a:moveTo>
                    <a:pt x="279933" y="147623"/>
                  </a:moveTo>
                  <a:lnTo>
                    <a:pt x="327706" y="147623"/>
                  </a:lnTo>
                  <a:lnTo>
                    <a:pt x="327706" y="531217"/>
                  </a:lnTo>
                  <a:lnTo>
                    <a:pt x="279933" y="531217"/>
                  </a:lnTo>
                  <a:close/>
                  <a:moveTo>
                    <a:pt x="607639" y="96816"/>
                  </a:moveTo>
                  <a:lnTo>
                    <a:pt x="607639" y="480356"/>
                  </a:lnTo>
                  <a:lnTo>
                    <a:pt x="363835" y="525854"/>
                  </a:lnTo>
                  <a:lnTo>
                    <a:pt x="363835" y="142315"/>
                  </a:lnTo>
                  <a:close/>
                  <a:moveTo>
                    <a:pt x="0" y="96816"/>
                  </a:moveTo>
                  <a:lnTo>
                    <a:pt x="243804" y="142315"/>
                  </a:lnTo>
                  <a:lnTo>
                    <a:pt x="243804" y="525854"/>
                  </a:lnTo>
                  <a:lnTo>
                    <a:pt x="0" y="480356"/>
                  </a:lnTo>
                  <a:close/>
                  <a:moveTo>
                    <a:pt x="45381" y="0"/>
                  </a:moveTo>
                  <a:lnTo>
                    <a:pt x="254710" y="50670"/>
                  </a:lnTo>
                  <a:cubicBezTo>
                    <a:pt x="276515" y="55648"/>
                    <a:pt x="292624" y="64093"/>
                    <a:pt x="303749" y="76539"/>
                  </a:cubicBezTo>
                  <a:cubicBezTo>
                    <a:pt x="314963" y="64093"/>
                    <a:pt x="331072" y="55648"/>
                    <a:pt x="352877" y="50670"/>
                  </a:cubicBezTo>
                  <a:lnTo>
                    <a:pt x="562205" y="0"/>
                  </a:lnTo>
                  <a:lnTo>
                    <a:pt x="598606" y="61782"/>
                  </a:lnTo>
                  <a:lnTo>
                    <a:pt x="332051" y="111564"/>
                  </a:lnTo>
                  <a:lnTo>
                    <a:pt x="275536" y="111564"/>
                  </a:lnTo>
                  <a:lnTo>
                    <a:pt x="8891" y="61782"/>
                  </a:lnTo>
                  <a:close/>
                </a:path>
              </a:pathLst>
            </a:custGeom>
            <a:solidFill>
              <a:srgbClr val="5D6A6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文本框 14"/>
            <p:cNvSpPr txBox="1"/>
            <p:nvPr/>
          </p:nvSpPr>
          <p:spPr>
            <a:xfrm>
              <a:off x="8952013" y="3854774"/>
              <a:ext cx="2031325" cy="461665"/>
            </a:xfrm>
            <a:prstGeom prst="rect">
              <a:avLst/>
            </a:prstGeom>
            <a:noFill/>
          </p:spPr>
          <p:txBody>
            <a:bodyPr wrap="none" rtlCol="0">
              <a:spAutoFit/>
            </a:bodyPr>
            <a:lstStyle/>
            <a:p>
              <a:pPr algn="ctr"/>
              <a:r>
                <a:rPr lang="zh-CN" altLang="en-US" sz="2400" b="1" dirty="0" smtClean="0">
                  <a:solidFill>
                    <a:srgbClr val="5D6A60"/>
                  </a:solidFill>
                  <a:latin typeface="微软雅黑" panose="020B0503020204020204" pitchFamily="34" charset="-122"/>
                  <a:ea typeface="微软雅黑" panose="020B0503020204020204" pitchFamily="34" charset="-122"/>
                </a:rPr>
                <a:t>一鍵食譜推薦</a:t>
              </a:r>
              <a:endParaRPr lang="zh-CN" altLang="en-US" sz="2400" b="1" dirty="0">
                <a:solidFill>
                  <a:srgbClr val="5D6A60"/>
                </a:solidFill>
                <a:latin typeface="微软雅黑" panose="020B0503020204020204" pitchFamily="34" charset="-122"/>
                <a:ea typeface="微软雅黑" panose="020B0503020204020204" pitchFamily="34" charset="-122"/>
              </a:endParaRPr>
            </a:p>
          </p:txBody>
        </p:sp>
      </p:grpSp>
    </p:spTree>
    <p:custDataLst>
      <p:tags r:id="rId2"/>
    </p:custDataLst>
    <p:extLst>
      <p:ext uri="{BB962C8B-B14F-4D97-AF65-F5344CB8AC3E}">
        <p14:creationId xmlns:p14="http://schemas.microsoft.com/office/powerpoint/2010/main" val="84632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6203" name="think-cell 幻灯片" r:id="rId10" imgW="444" imgH="443" progId="TCLayout.ActiveDocument.1">
                  <p:embed/>
                </p:oleObj>
              </mc:Choice>
              <mc:Fallback>
                <p:oleObj name="think-cell 幻灯片" r:id="rId10" imgW="444" imgH="443" progId="TCLayout.ActiveDocument.1">
                  <p:embed/>
                  <p:pic>
                    <p:nvPicPr>
                      <p:cNvPr id="5" name="对象 4"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推薦</a:t>
            </a:r>
            <a:r>
              <a:rPr lang="en-US" altLang="zh-CN" dirty="0" smtClean="0"/>
              <a:t>1</a:t>
            </a:r>
            <a:r>
              <a:rPr lang="zh-CN" altLang="en-US" dirty="0" smtClean="0"/>
              <a:t>：查看冰箱</a:t>
            </a:r>
            <a:endParaRPr lang="zh-TW"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29" name="查看冰箱V2">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7"/>
          <a:srcRect t="5936" b="3424"/>
          <a:stretch>
            <a:fillRect/>
          </a:stretch>
        </p:blipFill>
        <p:spPr>
          <a:xfrm>
            <a:off x="7908017" y="478971"/>
            <a:ext cx="3299243" cy="5271719"/>
          </a:xfrm>
          <a:prstGeom prst="rect">
            <a:avLst/>
          </a:prstGeom>
        </p:spPr>
      </p:pic>
      <p:sp>
        <p:nvSpPr>
          <p:cNvPr id="17" name="橢圓 16"/>
          <p:cNvSpPr/>
          <p:nvPr/>
        </p:nvSpPr>
        <p:spPr>
          <a:xfrm>
            <a:off x="1365556" y="2769943"/>
            <a:ext cx="1679755" cy="1689802"/>
          </a:xfrm>
          <a:prstGeom prst="ellipse">
            <a:avLst/>
          </a:prstGeom>
          <a:solidFill>
            <a:srgbClr val="A7654F"/>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smtClean="0">
                <a:ln>
                  <a:noFill/>
                </a:ln>
                <a:solidFill>
                  <a:schemeClr val="bg1"/>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食材</a:t>
            </a:r>
            <a:r>
              <a:rPr kumimoji="0" lang="zh-TW" altLang="en-US" sz="1800" b="1"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紀錄</a:t>
            </a:r>
            <a:endParaRPr kumimoji="0" lang="en-US" altLang="zh-TW" sz="1800" b="1" i="0" u="none" strike="noStrike" kern="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8" name="橢圓 17"/>
          <p:cNvSpPr/>
          <p:nvPr/>
        </p:nvSpPr>
        <p:spPr>
          <a:xfrm>
            <a:off x="3349789" y="2772943"/>
            <a:ext cx="1679755" cy="1689850"/>
          </a:xfrm>
          <a:prstGeom prst="ellipse">
            <a:avLst/>
          </a:prstGeom>
          <a:solidFill>
            <a:srgbClr val="A7654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smtClean="0">
                <a:ln>
                  <a:noFill/>
                </a:ln>
                <a:solidFill>
                  <a:schemeClr val="bg1"/>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食譜風格</a:t>
            </a:r>
            <a:endParaRPr kumimoji="0" lang="en-US" altLang="zh-TW" sz="1800" b="1" i="0" u="none" strike="noStrike" kern="0" cap="none" spc="0" normalizeH="0" baseline="0" noProof="0" dirty="0" smtClean="0">
              <a:ln>
                <a:noFill/>
              </a:ln>
              <a:solidFill>
                <a:schemeClr val="bg1"/>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9" name="橢圓 18"/>
          <p:cNvSpPr/>
          <p:nvPr/>
        </p:nvSpPr>
        <p:spPr>
          <a:xfrm>
            <a:off x="5324425" y="2772942"/>
            <a:ext cx="1679755" cy="1686803"/>
          </a:xfrm>
          <a:prstGeom prst="ellipse">
            <a:avLst/>
          </a:prstGeom>
          <a:solidFill>
            <a:srgbClr val="A7654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dirty="0" smtClean="0">
                <a:ln>
                  <a:noFill/>
                </a:ln>
                <a:solidFill>
                  <a:schemeClr val="bg1"/>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Frequency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dirty="0" smtClean="0">
                <a:ln>
                  <a:noFill/>
                </a:ln>
                <a:solidFill>
                  <a:schemeClr val="bg1"/>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Set</a:t>
            </a:r>
          </a:p>
        </p:txBody>
      </p:sp>
    </p:spTree>
    <p:custDataLst>
      <p:tags r:id="rId2"/>
    </p:custDataLst>
    <p:extLst>
      <p:ext uri="{BB962C8B-B14F-4D97-AF65-F5344CB8AC3E}">
        <p14:creationId xmlns:p14="http://schemas.microsoft.com/office/powerpoint/2010/main" val="380211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3"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
                                        <p:tgtEl>
                                          <p:spTgt spid="17"/>
                                        </p:tgtEl>
                                      </p:cBhvr>
                                    </p:animEffect>
                                    <p:anim calcmode="lin" valueType="num">
                                      <p:cBhvr>
                                        <p:cTn id="12" dur="10" fill="hold"/>
                                        <p:tgtEl>
                                          <p:spTgt spid="17"/>
                                        </p:tgtEl>
                                        <p:attrNameLst>
                                          <p:attrName>ppt_x</p:attrName>
                                        </p:attrNameLst>
                                      </p:cBhvr>
                                      <p:tavLst>
                                        <p:tav tm="0">
                                          <p:val>
                                            <p:strVal val="#ppt_x"/>
                                          </p:val>
                                        </p:tav>
                                        <p:tav tm="100000">
                                          <p:val>
                                            <p:strVal val="#ppt_x"/>
                                          </p:val>
                                        </p:tav>
                                      </p:tavLst>
                                    </p:anim>
                                    <p:anim calcmode="lin" valueType="num">
                                      <p:cBhvr>
                                        <p:cTn id="13" dur="1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1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101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2010"/>
                            </p:stCondLst>
                            <p:childTnLst>
                              <p:par>
                                <p:cTn id="27" presetID="2" presetClass="mediacall" presetSubtype="0" fill="hold" nodeType="afterEffect">
                                  <p:stCondLst>
                                    <p:cond delay="0"/>
                                  </p:stCondLst>
                                  <p:childTnLst>
                                    <p:cmd type="call" cmd="togglePause">
                                      <p:cBhvr>
                                        <p:cTn id="28"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repeatCount="indefinite" fill="hold" display="0">
                  <p:stCondLst>
                    <p:cond delay="indefinite"/>
                  </p:stCondLst>
                </p:cTn>
                <p:tgtEl>
                  <p:spTgt spid="29"/>
                </p:tgtEl>
              </p:cMediaNode>
            </p:video>
          </p:childTnLst>
        </p:cTn>
      </p:par>
    </p:tnLst>
    <p:bldLst>
      <p:bldP spid="17" grpId="0" animBg="1"/>
      <p:bldP spid="18" grpId="0" animBg="1"/>
      <p:bldP spid="1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1086" name="think-cell 幻灯片" r:id="rId10" imgW="444" imgH="443" progId="TCLayout.ActiveDocument.1">
                  <p:embed/>
                </p:oleObj>
              </mc:Choice>
              <mc:Fallback>
                <p:oleObj name="think-cell 幻灯片" r:id="rId10" imgW="444" imgH="443" progId="TCLayout.ActiveDocument.1">
                  <p:embed/>
                  <p:pic>
                    <p:nvPicPr>
                      <p:cNvPr id="5" name="对象 4"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TW" altLang="en-US" dirty="0"/>
              <a:t>推薦</a:t>
            </a:r>
            <a:r>
              <a:rPr lang="en-US" altLang="zh-TW" dirty="0" smtClean="0"/>
              <a:t>2</a:t>
            </a:r>
            <a:r>
              <a:rPr lang="zh-CN" altLang="en-US" dirty="0" smtClean="0"/>
              <a:t>：</a:t>
            </a:r>
            <a:r>
              <a:rPr lang="zh-TW" altLang="en-US" dirty="0" smtClean="0"/>
              <a:t>關</a:t>
            </a:r>
            <a:r>
              <a:rPr lang="zh-TW" altLang="en-US" dirty="0"/>
              <a:t>鍵字搜尋</a:t>
            </a:r>
            <a:r>
              <a:rPr lang="en-US" altLang="zh-TW" dirty="0"/>
              <a:t>-</a:t>
            </a:r>
            <a:r>
              <a:rPr lang="zh-TW" altLang="en-US" dirty="0"/>
              <a:t>食材、食譜查詢</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7474244" y="2378196"/>
            <a:ext cx="1869423" cy="369332"/>
          </a:xfrm>
          <a:prstGeom prst="rect">
            <a:avLst/>
          </a:prstGeom>
        </p:spPr>
        <p:txBody>
          <a:bodyPr wrap="none">
            <a:spAutoFit/>
          </a:bodyPr>
          <a:lstStyle/>
          <a:p>
            <a:r>
              <a:rPr lang="zh-TW" altLang="en-US" b="1" dirty="0">
                <a:solidFill>
                  <a:prstClr val="black"/>
                </a:solidFill>
                <a:latin typeface="微软雅黑" panose="020B0503020204020204" pitchFamily="34" charset="-122"/>
                <a:ea typeface="微软雅黑" panose="020B0503020204020204" pitchFamily="34" charset="-122"/>
              </a:rPr>
              <a:t>用戶輸入「卵」 </a:t>
            </a:r>
          </a:p>
        </p:txBody>
      </p:sp>
      <p:sp>
        <p:nvSpPr>
          <p:cNvPr id="8" name="矩形 7"/>
          <p:cNvSpPr/>
          <p:nvPr/>
        </p:nvSpPr>
        <p:spPr>
          <a:xfrm>
            <a:off x="7047377" y="4214408"/>
            <a:ext cx="2723155" cy="646331"/>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推薦相關的熱門食譜</a:t>
            </a:r>
            <a:endParaRPr kumimoji="0" lang="en-US" altLang="zh-TW"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提醒購買缺少的食材</a:t>
            </a:r>
            <a:endParaRPr kumimoji="0" lang="zh-TW"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10" name="直線單箭頭接點 14"/>
          <p:cNvCxnSpPr/>
          <p:nvPr/>
        </p:nvCxnSpPr>
        <p:spPr>
          <a:xfrm>
            <a:off x="8408955" y="3078787"/>
            <a:ext cx="0" cy="804362"/>
          </a:xfrm>
          <a:prstGeom prst="straightConnector1">
            <a:avLst/>
          </a:prstGeom>
          <a:noFill/>
          <a:ln w="57150" cap="flat" cmpd="sng" algn="ctr">
            <a:solidFill>
              <a:schemeClr val="bg1">
                <a:lumMod val="65000"/>
              </a:schemeClr>
            </a:solidFill>
            <a:prstDash val="solid"/>
            <a:miter lim="800000"/>
            <a:tailEnd type="triangle"/>
          </a:ln>
          <a:effectLst/>
        </p:spPr>
      </p:cxnSp>
      <p:pic>
        <p:nvPicPr>
          <p:cNvPr id="11" name="食材關鍵字">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7"/>
          <a:srcRect t="5466" b="2497"/>
          <a:stretch>
            <a:fillRect/>
          </a:stretch>
        </p:blipFill>
        <p:spPr>
          <a:xfrm>
            <a:off x="2162071" y="1303570"/>
            <a:ext cx="3387265" cy="4628594"/>
          </a:xfrm>
          <a:prstGeom prst="rect">
            <a:avLst/>
          </a:prstGeom>
        </p:spPr>
      </p:pic>
    </p:spTree>
    <p:custDataLst>
      <p:tags r:id="rId2"/>
    </p:custDataLst>
    <p:extLst>
      <p:ext uri="{BB962C8B-B14F-4D97-AF65-F5344CB8AC3E}">
        <p14:creationId xmlns:p14="http://schemas.microsoft.com/office/powerpoint/2010/main" val="128654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99"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video>
              <p:cMediaNode vol="80000">
                <p:cTn id="25" repeatCount="indefinite" fill="hold" display="0">
                  <p:stCondLst>
                    <p:cond delay="indefinite"/>
                  </p:stCondLst>
                </p:cTn>
                <p:tgtEl>
                  <p:spTgt spid="11"/>
                </p:tgtEl>
              </p:cMediaNode>
            </p:video>
          </p:childTnLst>
        </p:cTn>
      </p:par>
    </p:tnLst>
    <p:bldLst>
      <p:bldP spid="7"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2110" name="think-cell 幻灯片" r:id="rId10" imgW="444" imgH="443" progId="TCLayout.ActiveDocument.1">
                  <p:embed/>
                </p:oleObj>
              </mc:Choice>
              <mc:Fallback>
                <p:oleObj name="think-cell 幻灯片" r:id="rId10" imgW="444" imgH="443" progId="TCLayout.ActiveDocument.1">
                  <p:embed/>
                  <p:pic>
                    <p:nvPicPr>
                      <p:cNvPr id="5" name="对象 4"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TW" altLang="en-US" dirty="0"/>
              <a:t>推薦</a:t>
            </a:r>
            <a:r>
              <a:rPr lang="en-US" altLang="zh-TW" dirty="0" smtClean="0"/>
              <a:t>2</a:t>
            </a:r>
            <a:r>
              <a:rPr lang="zh-CN" altLang="en-US" dirty="0" smtClean="0"/>
              <a:t>：</a:t>
            </a:r>
            <a:r>
              <a:rPr lang="zh-TW" altLang="en-US" dirty="0" smtClean="0"/>
              <a:t>關</a:t>
            </a:r>
            <a:r>
              <a:rPr lang="zh-TW" altLang="en-US" dirty="0"/>
              <a:t>鍵字搜尋</a:t>
            </a:r>
            <a:r>
              <a:rPr lang="en-US" altLang="zh-TW" dirty="0"/>
              <a:t>-</a:t>
            </a:r>
            <a:r>
              <a:rPr lang="zh-TW" altLang="en-US" dirty="0"/>
              <a:t>節慶、異國料理</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7" name="聖誕節">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7"/>
          <a:srcRect t="5143" b="40571"/>
          <a:stretch>
            <a:fillRect/>
          </a:stretch>
        </p:blipFill>
        <p:spPr>
          <a:xfrm>
            <a:off x="2132488" y="1576182"/>
            <a:ext cx="3736804" cy="4390451"/>
          </a:xfrm>
          <a:prstGeom prst="rect">
            <a:avLst/>
          </a:prstGeom>
        </p:spPr>
      </p:pic>
      <p:sp>
        <p:nvSpPr>
          <p:cNvPr id="8" name="矩形 7"/>
          <p:cNvSpPr/>
          <p:nvPr/>
        </p:nvSpPr>
        <p:spPr>
          <a:xfrm>
            <a:off x="6972836" y="1893118"/>
            <a:ext cx="1190454" cy="369332"/>
          </a:xfrm>
          <a:prstGeom prst="rect">
            <a:avLst/>
          </a:prstGeom>
        </p:spPr>
        <p:txBody>
          <a:bodyPr wrap="none">
            <a:spAutoFit/>
          </a:bodyPr>
          <a:lstStyle/>
          <a:p>
            <a:r>
              <a:rPr lang="zh-TW" altLang="en-US" b="1" dirty="0">
                <a:latin typeface="微软雅黑" panose="020B0503020204020204" pitchFamily="34" charset="-122"/>
                <a:ea typeface="微软雅黑" panose="020B0503020204020204" pitchFamily="34" charset="-122"/>
              </a:rPr>
              <a:t>增設</a:t>
            </a:r>
            <a:r>
              <a:rPr lang="en-US" altLang="zh-TW" b="1" dirty="0">
                <a:latin typeface="微软雅黑" panose="020B0503020204020204" pitchFamily="34" charset="-122"/>
                <a:ea typeface="微软雅黑" panose="020B0503020204020204" pitchFamily="34" charset="-122"/>
              </a:rPr>
              <a:t>Tag</a:t>
            </a:r>
            <a:r>
              <a:rPr lang="zh-TW" altLang="en-US" b="1" dirty="0">
                <a:latin typeface="微软雅黑" panose="020B0503020204020204" pitchFamily="34" charset="-122"/>
                <a:ea typeface="微软雅黑" panose="020B0503020204020204" pitchFamily="34" charset="-122"/>
              </a:rPr>
              <a:t> </a:t>
            </a:r>
            <a:r>
              <a:rPr lang="en-US" altLang="zh-TW" b="1" dirty="0" smtClean="0">
                <a:latin typeface="微软雅黑" panose="020B0503020204020204" pitchFamily="34" charset="-122"/>
                <a:ea typeface="微软雅黑" panose="020B0503020204020204" pitchFamily="34" charset="-122"/>
              </a:rPr>
              <a:t>:</a:t>
            </a:r>
            <a:endParaRPr lang="zh-TW" altLang="en-US" b="1" dirty="0">
              <a:latin typeface="微软雅黑" panose="020B0503020204020204" pitchFamily="34" charset="-122"/>
              <a:ea typeface="微软雅黑" panose="020B0503020204020204" pitchFamily="34" charset="-122"/>
            </a:endParaRPr>
          </a:p>
        </p:txBody>
      </p:sp>
      <p:sp>
        <p:nvSpPr>
          <p:cNvPr id="10" name="矩形 9"/>
          <p:cNvSpPr/>
          <p:nvPr/>
        </p:nvSpPr>
        <p:spPr>
          <a:xfrm>
            <a:off x="6972836" y="2681840"/>
            <a:ext cx="2377574" cy="540000"/>
          </a:xfrm>
          <a:prstGeom prst="rect">
            <a:avLst/>
          </a:prstGeom>
          <a:solidFill>
            <a:srgbClr val="DBC8BA"/>
          </a:solidFill>
          <a:ln w="28575" cap="flat" cmpd="sng" algn="ctr">
            <a:solidFill>
              <a:srgbClr val="5D6A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節慶</a:t>
            </a:r>
            <a:endParaRPr kumimoji="0" lang="en-US" altLang="zh-TW"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6972836" y="3590315"/>
            <a:ext cx="2377574" cy="540000"/>
          </a:xfrm>
          <a:prstGeom prst="rect">
            <a:avLst/>
          </a:prstGeom>
          <a:solidFill>
            <a:srgbClr val="DBC8BA"/>
          </a:solidFill>
          <a:ln w="28575" cap="flat" cmpd="sng" algn="ctr">
            <a:solidFill>
              <a:srgbClr val="5D6A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b="1" kern="0" dirty="0">
                <a:latin typeface="微软雅黑" panose="020B0503020204020204" pitchFamily="34" charset="-122"/>
                <a:ea typeface="微软雅黑" panose="020B0503020204020204" pitchFamily="34" charset="-122"/>
                <a:cs typeface="Times New Roman" panose="02020603050405020304" pitchFamily="18" charset="0"/>
              </a:rPr>
              <a:t>異國料理</a:t>
            </a:r>
            <a:endParaRPr kumimoji="0" lang="en-US" altLang="zh-TW"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2"/>
    </p:custDataLst>
    <p:extLst>
      <p:ext uri="{BB962C8B-B14F-4D97-AF65-F5344CB8AC3E}">
        <p14:creationId xmlns:p14="http://schemas.microsoft.com/office/powerpoint/2010/main" val="317292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3134" name="think-cell 幻灯片" r:id="rId10" imgW="444" imgH="443" progId="TCLayout.ActiveDocument.1">
                  <p:embed/>
                </p:oleObj>
              </mc:Choice>
              <mc:Fallback>
                <p:oleObj name="think-cell 幻灯片" r:id="rId10" imgW="444" imgH="443" progId="TCLayout.ActiveDocument.1">
                  <p:embed/>
                  <p:pic>
                    <p:nvPicPr>
                      <p:cNvPr id="5" name="对象 4" hidden="1"/>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TW" altLang="en-US" dirty="0"/>
              <a:t>推薦</a:t>
            </a:r>
            <a:r>
              <a:rPr lang="en-US" altLang="zh-TW" dirty="0" smtClean="0"/>
              <a:t>3</a:t>
            </a:r>
            <a:r>
              <a:rPr lang="zh-CN" altLang="en-US" dirty="0" smtClean="0"/>
              <a:t>：</a:t>
            </a:r>
            <a:r>
              <a:rPr lang="zh-TW" altLang="en-US" dirty="0" smtClean="0"/>
              <a:t>一</a:t>
            </a:r>
            <a:r>
              <a:rPr lang="zh-TW" altLang="en-US" dirty="0"/>
              <a:t>鍵食譜推薦</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16" name="一鍵按鈕">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7"/>
          <a:srcRect t="5466" b="41094"/>
          <a:stretch>
            <a:fillRect/>
          </a:stretch>
        </p:blipFill>
        <p:spPr>
          <a:xfrm>
            <a:off x="1319153" y="1500341"/>
            <a:ext cx="3604540" cy="4235052"/>
          </a:xfrm>
          <a:prstGeom prst="rect">
            <a:avLst/>
          </a:prstGeom>
        </p:spPr>
      </p:pic>
      <p:sp>
        <p:nvSpPr>
          <p:cNvPr id="18" name="矩形 17"/>
          <p:cNvSpPr/>
          <p:nvPr/>
        </p:nvSpPr>
        <p:spPr>
          <a:xfrm>
            <a:off x="5840192" y="3071262"/>
            <a:ext cx="4895539" cy="873963"/>
          </a:xfrm>
          <a:prstGeom prst="rect">
            <a:avLst/>
          </a:prstGeom>
          <a:solidFill>
            <a:srgbClr val="DBC8BA"/>
          </a:solidFill>
          <a:ln w="28575" cap="flat" cmpd="sng" algn="ctr">
            <a:solidFill>
              <a:srgbClr val="5D6A60"/>
            </a:solidFill>
            <a:prstDash val="solid"/>
            <a:miter lim="800000"/>
          </a:ln>
          <a:effectLst/>
        </p:spPr>
        <p:txBody>
          <a:bodyPr rtlCol="0" anchor="ctr"/>
          <a:lstStyle/>
          <a:p>
            <a:pPr>
              <a:defRPr/>
            </a:pPr>
            <a:r>
              <a:rPr kumimoji="0" lang="en-US" altLang="zh-CN"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1. </a:t>
            </a:r>
            <a:r>
              <a:rPr kumimoji="0" lang="zh-CN" altLang="en-US"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清冰箱：冰箱</a:t>
            </a:r>
            <a:r>
              <a:rPr lang="zh-TW" altLang="en-US" b="1" dirty="0">
                <a:solidFill>
                  <a:srgbClr val="E7E6E6">
                    <a:lumMod val="10000"/>
                  </a:srgbClr>
                </a:solidFill>
                <a:latin typeface="微软雅黑" panose="020B0503020204020204" pitchFamily="34" charset="-122"/>
                <a:ea typeface="微软雅黑" panose="020B0503020204020204" pitchFamily="34" charset="-122"/>
              </a:rPr>
              <a:t>冰箱內全部食材物盡其用 </a:t>
            </a:r>
          </a:p>
        </p:txBody>
      </p:sp>
      <p:sp>
        <p:nvSpPr>
          <p:cNvPr id="19" name="矩形 18"/>
          <p:cNvSpPr/>
          <p:nvPr/>
        </p:nvSpPr>
        <p:spPr>
          <a:xfrm>
            <a:off x="5840192" y="4238004"/>
            <a:ext cx="4895539" cy="873963"/>
          </a:xfrm>
          <a:prstGeom prst="rect">
            <a:avLst/>
          </a:prstGeom>
          <a:solidFill>
            <a:srgbClr val="DBC8BA"/>
          </a:solidFill>
          <a:ln w="28575" cap="flat" cmpd="sng" algn="ctr">
            <a:solidFill>
              <a:srgbClr val="5D6A60"/>
            </a:solidFill>
            <a:prstDash val="solid"/>
            <a:miter lim="800000"/>
          </a:ln>
          <a:effectLst/>
        </p:spPr>
        <p:txBody>
          <a:bodyPr rtlCol="0" anchor="ctr"/>
          <a:lstStyle/>
          <a:p>
            <a:r>
              <a:rPr lang="en-US" altLang="zh-CN" b="1" dirty="0" smtClean="0">
                <a:solidFill>
                  <a:srgbClr val="E7E6E6">
                    <a:lumMod val="10000"/>
                  </a:srgbClr>
                </a:solidFill>
                <a:latin typeface="微软雅黑" panose="020B0503020204020204" pitchFamily="34" charset="-122"/>
                <a:ea typeface="微软雅黑" panose="020B0503020204020204" pitchFamily="34" charset="-122"/>
              </a:rPr>
              <a:t>2. </a:t>
            </a:r>
            <a:r>
              <a:rPr lang="zh-CN" altLang="en-US" b="1" dirty="0" smtClean="0">
                <a:solidFill>
                  <a:srgbClr val="E7E6E6">
                    <a:lumMod val="10000"/>
                  </a:srgbClr>
                </a:solidFill>
                <a:latin typeface="微软雅黑" panose="020B0503020204020204" pitchFamily="34" charset="-122"/>
                <a:ea typeface="微软雅黑" panose="020B0503020204020204" pitchFamily="34" charset="-122"/>
              </a:rPr>
              <a:t>隨興推薦：</a:t>
            </a:r>
            <a:r>
              <a:rPr lang="zh-TW" altLang="en-US" b="1" dirty="0" smtClean="0">
                <a:solidFill>
                  <a:srgbClr val="E7E6E6">
                    <a:lumMod val="10000"/>
                  </a:srgbClr>
                </a:solidFill>
                <a:latin typeface="微软雅黑" panose="020B0503020204020204" pitchFamily="34" charset="-122"/>
                <a:ea typeface="微软雅黑" panose="020B0503020204020204" pitchFamily="34" charset="-122"/>
              </a:rPr>
              <a:t>隨</a:t>
            </a:r>
            <a:r>
              <a:rPr lang="zh-TW" altLang="en-US" b="1" dirty="0">
                <a:solidFill>
                  <a:srgbClr val="E7E6E6">
                    <a:lumMod val="10000"/>
                  </a:srgbClr>
                </a:solidFill>
                <a:latin typeface="微软雅黑" panose="020B0503020204020204" pitchFamily="34" charset="-122"/>
                <a:ea typeface="微软雅黑" panose="020B0503020204020204" pitchFamily="34" charset="-122"/>
              </a:rPr>
              <a:t>機選出冰箱內</a:t>
            </a:r>
            <a:r>
              <a:rPr lang="zh-TW" altLang="en-US" b="1" dirty="0">
                <a:solidFill>
                  <a:srgbClr val="C00000"/>
                </a:solidFill>
                <a:latin typeface="微软雅黑" panose="020B0503020204020204" pitchFamily="34" charset="-122"/>
                <a:ea typeface="微软雅黑" panose="020B0503020204020204" pitchFamily="34" charset="-122"/>
              </a:rPr>
              <a:t>不定數量</a:t>
            </a:r>
            <a:r>
              <a:rPr lang="zh-TW" altLang="en-US" b="1" dirty="0">
                <a:solidFill>
                  <a:srgbClr val="E7E6E6">
                    <a:lumMod val="10000"/>
                  </a:srgbClr>
                </a:solidFill>
                <a:latin typeface="微软雅黑" panose="020B0503020204020204" pitchFamily="34" charset="-122"/>
                <a:ea typeface="微软雅黑" panose="020B0503020204020204" pitchFamily="34" charset="-122"/>
              </a:rPr>
              <a:t>的食材</a:t>
            </a:r>
            <a:endParaRPr lang="en-US" altLang="zh-TW" b="1" dirty="0">
              <a:solidFill>
                <a:srgbClr val="E7E6E6">
                  <a:lumMod val="10000"/>
                </a:srgbClr>
              </a:solidFill>
              <a:latin typeface="微软雅黑" panose="020B0503020204020204" pitchFamily="34" charset="-122"/>
              <a:ea typeface="微软雅黑" panose="020B0503020204020204" pitchFamily="34" charset="-122"/>
            </a:endParaRPr>
          </a:p>
        </p:txBody>
      </p:sp>
      <p:sp>
        <p:nvSpPr>
          <p:cNvPr id="20" name="矩形 19"/>
          <p:cNvSpPr/>
          <p:nvPr/>
        </p:nvSpPr>
        <p:spPr>
          <a:xfrm>
            <a:off x="5840192" y="1606249"/>
            <a:ext cx="4895539" cy="873963"/>
          </a:xfrm>
          <a:prstGeom prst="rect">
            <a:avLst/>
          </a:prstGeom>
          <a:solidFill>
            <a:srgbClr val="5D6A60"/>
          </a:solidFill>
          <a:ln w="28575" cap="flat" cmpd="sng" algn="ctr">
            <a:solidFill>
              <a:srgbClr val="5D6A60"/>
            </a:solidFill>
            <a:prstDash val="solid"/>
            <a:miter lim="800000"/>
          </a:ln>
          <a:effectLst/>
        </p:spPr>
        <p:txBody>
          <a:bodyPr rtlCol="0" anchor="ctr"/>
          <a:lstStyle/>
          <a:p>
            <a:pPr algn="ctr"/>
            <a:r>
              <a:rPr lang="zh-TW" altLang="en-US" b="1" dirty="0">
                <a:solidFill>
                  <a:schemeClr val="bg1"/>
                </a:solidFill>
                <a:latin typeface="微软雅黑" panose="020B0503020204020204" pitchFamily="34" charset="-122"/>
                <a:ea typeface="微软雅黑" panose="020B0503020204020204" pitchFamily="34" charset="-122"/>
              </a:rPr>
              <a:t>直接依據冰箱內容推薦食譜 </a:t>
            </a:r>
          </a:p>
        </p:txBody>
      </p:sp>
    </p:spTree>
    <p:custDataLst>
      <p:tags r:id="rId2"/>
    </p:custDataLst>
    <p:extLst>
      <p:ext uri="{BB962C8B-B14F-4D97-AF65-F5344CB8AC3E}">
        <p14:creationId xmlns:p14="http://schemas.microsoft.com/office/powerpoint/2010/main" val="20049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16"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6"/>
                                        </p:tgtEl>
                                      </p:cBhvr>
                                    </p:cmd>
                                  </p:childTnLst>
                                </p:cTn>
                              </p:par>
                            </p:childTnLst>
                          </p:cTn>
                        </p:par>
                      </p:childTnLst>
                    </p:cTn>
                  </p:par>
                </p:childTnLst>
              </p:cTn>
              <p:nextCondLst>
                <p:cond evt="onClick" delay="0">
                  <p:tgtEl>
                    <p:spTgt spid="16"/>
                  </p:tgtEl>
                </p:cond>
              </p:nextCondLst>
            </p:seq>
            <p:video>
              <p:cMediaNode vol="80000">
                <p:cTn id="25" repeatCount="indefinite" fill="hold" display="0">
                  <p:stCondLst>
                    <p:cond delay="indefinite"/>
                  </p:stCondLst>
                </p:cTn>
                <p:tgtEl>
                  <p:spTgt spid="16"/>
                </p:tgtEl>
              </p:cMediaNode>
            </p:video>
          </p:childTnLst>
        </p:cTn>
      </p:par>
    </p:tnLst>
    <p:bldLst>
      <p:bldP spid="18" grpId="0" animBg="1"/>
      <p:bldP spid="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58" name="think-cell 幻灯片" r:id="rId8" imgW="444" imgH="443" progId="TCLayout.ActiveDocument.1">
                  <p:embed/>
                </p:oleObj>
              </mc:Choice>
              <mc:Fallback>
                <p:oleObj name="think-cell 幻灯片" r:id="rId8" imgW="444" imgH="443" progId="TCLayout.ActiveDocument.1">
                  <p:embed/>
                  <p:pic>
                    <p:nvPicPr>
                      <p:cNvPr id="5" name="对象 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CN"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TW" altLang="en-US" dirty="0"/>
              <a:t>會員專區</a:t>
            </a:r>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林筱庭</a:t>
            </a:r>
            <a:endParaRPr lang="zh-TW" altLang="en-US" sz="1600" dirty="0">
              <a:solidFill>
                <a:prstClr val="black"/>
              </a:solidFill>
              <a:latin typeface="微软雅黑" panose="020B0503020204020204" pitchFamily="34" charset="-122"/>
              <a:ea typeface="微软雅黑" panose="020B0503020204020204" pitchFamily="34" charset="-122"/>
            </a:endParaRPr>
          </a:p>
        </p:txBody>
      </p:sp>
      <p:sp>
        <p:nvSpPr>
          <p:cNvPr id="10" name="標題 1"/>
          <p:cNvSpPr txBox="1">
            <a:spLocks/>
          </p:cNvSpPr>
          <p:nvPr/>
        </p:nvSpPr>
        <p:spPr>
          <a:xfrm>
            <a:off x="4974359" y="3197233"/>
            <a:ext cx="28803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b="1" dirty="0">
              <a:latin typeface="微軟正黑體" panose="020B0604030504040204" pitchFamily="34" charset="-120"/>
              <a:ea typeface="微軟正黑體" panose="020B0604030504040204" pitchFamily="34" charset="-120"/>
            </a:endParaRPr>
          </a:p>
        </p:txBody>
      </p:sp>
      <p:sp>
        <p:nvSpPr>
          <p:cNvPr id="11" name="矩形 10"/>
          <p:cNvSpPr/>
          <p:nvPr/>
        </p:nvSpPr>
        <p:spPr>
          <a:xfrm>
            <a:off x="5813648" y="936596"/>
            <a:ext cx="1107996" cy="369332"/>
          </a:xfrm>
          <a:prstGeom prst="rect">
            <a:avLst/>
          </a:prstGeom>
        </p:spPr>
        <p:txBody>
          <a:bodyPr wrap="none">
            <a:spAutoFit/>
          </a:bodyPr>
          <a:lstStyle/>
          <a:p>
            <a:r>
              <a:rPr lang="zh-TW" altLang="en-US" b="1" dirty="0">
                <a:solidFill>
                  <a:srgbClr val="C00000"/>
                </a:solidFill>
                <a:latin typeface="微软雅黑" panose="020B0503020204020204" pitchFamily="34" charset="-122"/>
                <a:ea typeface="微软雅黑" panose="020B0503020204020204" pitchFamily="34" charset="-122"/>
              </a:rPr>
              <a:t>用戶註冊</a:t>
            </a:r>
          </a:p>
        </p:txBody>
      </p:sp>
      <p:pic>
        <p:nvPicPr>
          <p:cNvPr id="12" name="圖片 8"/>
          <p:cNvPicPr>
            <a:picLocks noChangeAspect="1"/>
          </p:cNvPicPr>
          <p:nvPr/>
        </p:nvPicPr>
        <p:blipFill rotWithShape="1">
          <a:blip r:embed="rId15"/>
          <a:srcRect t="49801"/>
          <a:stretch/>
        </p:blipFill>
        <p:spPr>
          <a:xfrm>
            <a:off x="4198939" y="1396137"/>
            <a:ext cx="4431199" cy="4443461"/>
          </a:xfrm>
          <a:prstGeom prst="rect">
            <a:avLst/>
          </a:prstGeom>
        </p:spPr>
      </p:pic>
      <p:sp>
        <p:nvSpPr>
          <p:cNvPr id="13" name="圓角矩形 1"/>
          <p:cNvSpPr/>
          <p:nvPr/>
        </p:nvSpPr>
        <p:spPr>
          <a:xfrm>
            <a:off x="4023093" y="2197775"/>
            <a:ext cx="4736000" cy="1349477"/>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2"/>
    </p:custDataLst>
    <p:extLst>
      <p:ext uri="{BB962C8B-B14F-4D97-AF65-F5344CB8AC3E}">
        <p14:creationId xmlns:p14="http://schemas.microsoft.com/office/powerpoint/2010/main" val="35637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18" name="think-cell 幻灯片" r:id="rId5" imgW="444" imgH="443" progId="TCLayout.ActiveDocument.1">
                  <p:embed/>
                </p:oleObj>
              </mc:Choice>
              <mc:Fallback>
                <p:oleObj name="think-cell 幻灯片" r:id="rId5" imgW="444" imgH="443" progId="TCLayout.ActiveDocument.1">
                  <p:embed/>
                  <p:pic>
                    <p:nvPicPr>
                      <p:cNvPr id="4" name="对象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矩形 6"/>
          <p:cNvSpPr/>
          <p:nvPr/>
        </p:nvSpPr>
        <p:spPr>
          <a:xfrm>
            <a:off x="-8138" y="0"/>
            <a:ext cx="12192000" cy="6858000"/>
          </a:xfrm>
          <a:prstGeom prst="rect">
            <a:avLst/>
          </a:prstGeom>
          <a:solidFill>
            <a:srgbClr val="FCF5E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Shape 124"/>
          <p:cNvSpPr/>
          <p:nvPr/>
        </p:nvSpPr>
        <p:spPr>
          <a:xfrm>
            <a:off x="781357" y="548541"/>
            <a:ext cx="1179811" cy="728405"/>
          </a:xfrm>
          <a:prstGeom prst="rect">
            <a:avLst/>
          </a:prstGeom>
          <a:ln w="12700">
            <a:miter lim="400000"/>
          </a:ln>
        </p:spPr>
        <p:txBody>
          <a:bodyPr wrap="none" lIns="25400" tIns="25400" rIns="25400" bIns="25400" anchor="ctr">
            <a:spAutoFit/>
          </a:bodyPr>
          <a:lstStyle>
            <a:lvl1pPr>
              <a:defRPr sz="7200" b="1">
                <a:solidFill>
                  <a:srgbClr val="FFFFFF"/>
                </a:solidFill>
                <a:latin typeface="Helvetica"/>
                <a:ea typeface="Helvetica"/>
                <a:cs typeface="Helvetica"/>
                <a:sym typeface="Helvetica"/>
              </a:defRPr>
            </a:lvl1pPr>
          </a:lstStyle>
          <a:p>
            <a:pPr lvl="0" algn="ctr" defTabSz="412750" hangingPunct="0">
              <a:defRPr/>
            </a:pPr>
            <a:r>
              <a:rPr lang="zh-TW" altLang="en-US" sz="4400" kern="0" dirty="0">
                <a:solidFill>
                  <a:schemeClr val="tx1"/>
                </a:solidFill>
                <a:latin typeface="微软雅黑" panose="020B0503020204020204" pitchFamily="34" charset="-122"/>
                <a:ea typeface="微软雅黑" panose="020B0503020204020204" pitchFamily="34" charset="-122"/>
              </a:rPr>
              <a:t>目錄</a:t>
            </a:r>
          </a:p>
        </p:txBody>
      </p:sp>
      <p:sp>
        <p:nvSpPr>
          <p:cNvPr id="9" name="Shape 125"/>
          <p:cNvSpPr/>
          <p:nvPr/>
        </p:nvSpPr>
        <p:spPr>
          <a:xfrm flipH="1" flipV="1">
            <a:off x="1371261" y="-774343"/>
            <a:ext cx="1" cy="1220662"/>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0" name="Shape 126"/>
          <p:cNvSpPr/>
          <p:nvPr/>
        </p:nvSpPr>
        <p:spPr>
          <a:xfrm flipV="1">
            <a:off x="1371261" y="1474415"/>
            <a:ext cx="1" cy="5400000"/>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3" name="文本框 12"/>
          <p:cNvSpPr txBox="1"/>
          <p:nvPr/>
        </p:nvSpPr>
        <p:spPr>
          <a:xfrm>
            <a:off x="2179463" y="1315642"/>
            <a:ext cx="6417689" cy="5304016"/>
          </a:xfrm>
          <a:prstGeom prst="rect">
            <a:avLst/>
          </a:prstGeom>
          <a:noFill/>
        </p:spPr>
        <p:txBody>
          <a:bodyPr wrap="square" rtlCol="0">
            <a:spAutoFit/>
          </a:bodyPr>
          <a:lstStyle/>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專題簡介</a:t>
            </a: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資料爬取</a:t>
            </a:r>
          </a:p>
          <a:p>
            <a:pPr marL="457200" indent="-457200">
              <a:spcAft>
                <a:spcPts val="800"/>
              </a:spcAft>
              <a:buFont typeface="Arial" panose="020B0604020202020204" pitchFamily="34" charset="0"/>
              <a:buChar char="•"/>
            </a:pPr>
            <a:r>
              <a:rPr lang="en-US" altLang="zh-TW" sz="2400" b="1" dirty="0" smtClean="0">
                <a:solidFill>
                  <a:schemeClr val="bg2">
                    <a:lumMod val="75000"/>
                  </a:schemeClr>
                </a:solidFill>
                <a:latin typeface="微软雅黑" panose="020B0503020204020204" pitchFamily="34" charset="-122"/>
                <a:ea typeface="微软雅黑" panose="020B0503020204020204" pitchFamily="34" charset="-122"/>
              </a:rPr>
              <a:t>ETL</a:t>
            </a: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資料庫</a:t>
            </a:r>
            <a:endParaRPr lang="en-US" altLang="zh-TW"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食譜推薦系統</a:t>
            </a: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推薦系統建置</a:t>
            </a: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圖像辨識</a:t>
            </a:r>
          </a:p>
          <a:p>
            <a:pPr marL="457200" indent="-457200">
              <a:spcAft>
                <a:spcPts val="800"/>
              </a:spcAft>
              <a:buFont typeface="Arial" panose="020B0604020202020204" pitchFamily="34" charset="0"/>
              <a:buChar char="•"/>
            </a:pPr>
            <a:r>
              <a:rPr lang="en-US" altLang="zh-TW" sz="2400" b="1" dirty="0" smtClean="0">
                <a:solidFill>
                  <a:schemeClr val="bg2">
                    <a:lumMod val="75000"/>
                  </a:schemeClr>
                </a:solidFill>
                <a:latin typeface="微软雅黑" panose="020B0503020204020204" pitchFamily="34" charset="-122"/>
                <a:ea typeface="微软雅黑" panose="020B0503020204020204" pitchFamily="34" charset="-122"/>
              </a:rPr>
              <a:t>IoT</a:t>
            </a:r>
          </a:p>
          <a:p>
            <a:pPr marL="457200" indent="-457200">
              <a:spcAft>
                <a:spcPts val="800"/>
              </a:spcAft>
              <a:buFont typeface="Arial" panose="020B0604020202020204" pitchFamily="34" charset="0"/>
              <a:buChar char="•"/>
            </a:pPr>
            <a:r>
              <a:rPr lang="en-US" altLang="zh-TW" sz="2400" b="1" dirty="0" smtClean="0">
                <a:solidFill>
                  <a:schemeClr val="bg2">
                    <a:lumMod val="75000"/>
                  </a:schemeClr>
                </a:solidFill>
                <a:latin typeface="微软雅黑" panose="020B0503020204020204" pitchFamily="34" charset="-122"/>
                <a:ea typeface="微软雅黑" panose="020B0503020204020204" pitchFamily="34" charset="-122"/>
              </a:rPr>
              <a:t>Line Bot</a:t>
            </a:r>
            <a:r>
              <a:rPr lang="zh-CN" altLang="en-US" sz="2400" b="1" dirty="0">
                <a:solidFill>
                  <a:schemeClr val="bg2">
                    <a:lumMod val="75000"/>
                  </a:schemeClr>
                </a:solidFill>
                <a:latin typeface="微软雅黑" panose="020B0503020204020204" pitchFamily="34" charset="-122"/>
                <a:ea typeface="微软雅黑" panose="020B0503020204020204" pitchFamily="34" charset="-122"/>
              </a:rPr>
              <a:t> </a:t>
            </a:r>
            <a:endParaRPr lang="en-US" altLang="zh-CN" sz="2400" b="1" dirty="0" smtClean="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3200" b="1" dirty="0" smtClean="0">
                <a:latin typeface="微软雅黑" panose="020B0503020204020204" pitchFamily="34" charset="-122"/>
                <a:ea typeface="微软雅黑" panose="020B0503020204020204" pitchFamily="34" charset="-122"/>
              </a:rPr>
              <a:t>網頁視覺化</a:t>
            </a:r>
            <a:r>
              <a:rPr lang="zh-CN" altLang="en-US" sz="3200" b="1" dirty="0">
                <a:latin typeface="微软雅黑" panose="020B0503020204020204" pitchFamily="34" charset="-122"/>
                <a:ea typeface="微软雅黑" panose="020B0503020204020204" pitchFamily="34" charset="-122"/>
              </a:rPr>
              <a:t>（報告人：黃惠貞）</a:t>
            </a:r>
            <a:endParaRPr lang="zh-TW" altLang="en-US" sz="3200" b="1" dirty="0" smtClean="0">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未來展望</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87408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8225" name="think-cell 幻灯片" r:id="rId8" imgW="444" imgH="443" progId="TCLayout.ActiveDocument.1">
                  <p:embed/>
                </p:oleObj>
              </mc:Choice>
              <mc:Fallback>
                <p:oleObj name="think-cell 幻灯片" r:id="rId8" imgW="444" imgH="443" progId="TCLayout.ActiveDocument.1">
                  <p:embed/>
                  <p:pic>
                    <p:nvPicPr>
                      <p:cNvPr id="5" name="对象 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TW" altLang="en-US"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TW" altLang="en-US" dirty="0"/>
              <a:t>前</a:t>
            </a:r>
            <a:r>
              <a:rPr lang="zh-TW" altLang="en-US" dirty="0" smtClean="0"/>
              <a:t>端</a:t>
            </a:r>
            <a:r>
              <a:rPr lang="zh-TW" altLang="en-US" dirty="0"/>
              <a:t>網頁</a:t>
            </a:r>
            <a:r>
              <a:rPr lang="zh-TW" altLang="en-US" dirty="0" smtClean="0"/>
              <a:t>架構</a:t>
            </a:r>
            <a:endParaRPr lang="zh-TW"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黃惠貞</a:t>
            </a:r>
            <a:endParaRPr lang="zh-TW" altLang="en-US" sz="1600" dirty="0">
              <a:solidFill>
                <a:prstClr val="black"/>
              </a:solidFill>
              <a:latin typeface="微软雅黑" panose="020B0503020204020204" pitchFamily="34" charset="-122"/>
              <a:ea typeface="微软雅黑" panose="020B0503020204020204" pitchFamily="34" charset="-122"/>
            </a:endParaRPr>
          </a:p>
        </p:txBody>
      </p:sp>
      <p:grpSp>
        <p:nvGrpSpPr>
          <p:cNvPr id="6" name="群組 5">
            <a:extLst>
              <a:ext uri="{FF2B5EF4-FFF2-40B4-BE49-F238E27FC236}">
                <a16:creationId xmlns:a16="http://schemas.microsoft.com/office/drawing/2014/main" id="{B904375D-C262-4272-8DF3-E43A34AC2386}"/>
              </a:ext>
            </a:extLst>
          </p:cNvPr>
          <p:cNvGrpSpPr/>
          <p:nvPr/>
        </p:nvGrpSpPr>
        <p:grpSpPr>
          <a:xfrm>
            <a:off x="811343" y="1350447"/>
            <a:ext cx="10484290" cy="4418175"/>
            <a:chOff x="1118012" y="1558186"/>
            <a:chExt cx="9903843" cy="3561495"/>
          </a:xfrm>
        </p:grpSpPr>
        <p:sp>
          <p:nvSpPr>
            <p:cNvPr id="8" name="矩形: 圓角 8">
              <a:extLst>
                <a:ext uri="{FF2B5EF4-FFF2-40B4-BE49-F238E27FC236}">
                  <a16:creationId xmlns:a16="http://schemas.microsoft.com/office/drawing/2014/main" id="{E94657EA-766C-49DD-96FE-3AE421E07BA4}"/>
                </a:ext>
              </a:extLst>
            </p:cNvPr>
            <p:cNvSpPr/>
            <p:nvPr/>
          </p:nvSpPr>
          <p:spPr>
            <a:xfrm>
              <a:off x="4549827" y="4219681"/>
              <a:ext cx="2520000" cy="900000"/>
            </a:xfrm>
            <a:prstGeom prst="round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LINE Server(API)</a:t>
              </a:r>
              <a:endParaRPr lang="zh-TW" altLang="en-US"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圓角 12">
              <a:extLst>
                <a:ext uri="{FF2B5EF4-FFF2-40B4-BE49-F238E27FC236}">
                  <a16:creationId xmlns:a16="http://schemas.microsoft.com/office/drawing/2014/main" id="{4288EC8E-3A85-45A2-93A3-7624CA61D4F9}"/>
                </a:ext>
              </a:extLst>
            </p:cNvPr>
            <p:cNvSpPr/>
            <p:nvPr/>
          </p:nvSpPr>
          <p:spPr>
            <a:xfrm>
              <a:off x="4549827" y="1558186"/>
              <a:ext cx="2520000" cy="900000"/>
            </a:xfrm>
            <a:prstGeom prst="round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HEROKU</a:t>
              </a:r>
            </a:p>
          </p:txBody>
        </p:sp>
        <p:sp>
          <p:nvSpPr>
            <p:cNvPr id="11" name="矩形: 圓角 14">
              <a:extLst>
                <a:ext uri="{FF2B5EF4-FFF2-40B4-BE49-F238E27FC236}">
                  <a16:creationId xmlns:a16="http://schemas.microsoft.com/office/drawing/2014/main" id="{9D6B5D34-E5B1-4715-985C-2602F3DD11E1}"/>
                </a:ext>
              </a:extLst>
            </p:cNvPr>
            <p:cNvSpPr/>
            <p:nvPr/>
          </p:nvSpPr>
          <p:spPr>
            <a:xfrm>
              <a:off x="4549827" y="2897384"/>
              <a:ext cx="2520000" cy="900000"/>
            </a:xfrm>
            <a:prstGeom prst="round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FLASK</a:t>
              </a:r>
            </a:p>
          </p:txBody>
        </p:sp>
        <p:sp>
          <p:nvSpPr>
            <p:cNvPr id="12" name="矩形: 圓角 16">
              <a:extLst>
                <a:ext uri="{FF2B5EF4-FFF2-40B4-BE49-F238E27FC236}">
                  <a16:creationId xmlns:a16="http://schemas.microsoft.com/office/drawing/2014/main" id="{FD188E6A-3A7F-4A64-ADC2-3E2F57648D41}"/>
                </a:ext>
              </a:extLst>
            </p:cNvPr>
            <p:cNvSpPr/>
            <p:nvPr/>
          </p:nvSpPr>
          <p:spPr>
            <a:xfrm>
              <a:off x="1118012" y="1558186"/>
              <a:ext cx="2520000" cy="900000"/>
            </a:xfrm>
            <a:prstGeom prst="round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Website</a:t>
              </a:r>
            </a:p>
          </p:txBody>
        </p:sp>
        <p:sp>
          <p:nvSpPr>
            <p:cNvPr id="13" name="矩形: 圓角 18">
              <a:extLst>
                <a:ext uri="{FF2B5EF4-FFF2-40B4-BE49-F238E27FC236}">
                  <a16:creationId xmlns:a16="http://schemas.microsoft.com/office/drawing/2014/main" id="{9BF0FFB9-CD5F-411C-8F6E-78E2647C5697}"/>
                </a:ext>
              </a:extLst>
            </p:cNvPr>
            <p:cNvSpPr/>
            <p:nvPr/>
          </p:nvSpPr>
          <p:spPr>
            <a:xfrm>
              <a:off x="7981550" y="4219681"/>
              <a:ext cx="2520000" cy="900000"/>
            </a:xfrm>
            <a:prstGeom prst="round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Consumer</a:t>
              </a:r>
            </a:p>
            <a:p>
              <a:pPr algn="ctr"/>
              <a:r>
                <a:rPr lang="en-US" altLang="zh-TW"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Python</a:t>
              </a:r>
            </a:p>
          </p:txBody>
        </p:sp>
        <p:sp>
          <p:nvSpPr>
            <p:cNvPr id="14" name="矩形: 圓角 22">
              <a:extLst>
                <a:ext uri="{FF2B5EF4-FFF2-40B4-BE49-F238E27FC236}">
                  <a16:creationId xmlns:a16="http://schemas.microsoft.com/office/drawing/2014/main" id="{FF1D6BA8-5F5E-42E4-9E30-5BC1DB00C1B8}"/>
                </a:ext>
              </a:extLst>
            </p:cNvPr>
            <p:cNvSpPr/>
            <p:nvPr/>
          </p:nvSpPr>
          <p:spPr>
            <a:xfrm>
              <a:off x="1118012" y="4219681"/>
              <a:ext cx="2520000" cy="900000"/>
            </a:xfrm>
            <a:prstGeom prst="round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User</a:t>
              </a:r>
            </a:p>
          </p:txBody>
        </p:sp>
        <p:pic>
          <p:nvPicPr>
            <p:cNvPr id="22" name="Picture 2">
              <a:extLst>
                <a:ext uri="{FF2B5EF4-FFF2-40B4-BE49-F238E27FC236}">
                  <a16:creationId xmlns:a16="http://schemas.microsoft.com/office/drawing/2014/main" id="{3F4F9FFB-E4E3-4D5A-A1B7-9791F9D5447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84453" y="3216458"/>
              <a:ext cx="451321" cy="4942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Heroku - Heroku Logo - Free Transparent PNG Download - PNGkey">
              <a:extLst>
                <a:ext uri="{FF2B5EF4-FFF2-40B4-BE49-F238E27FC236}">
                  <a16:creationId xmlns:a16="http://schemas.microsoft.com/office/drawing/2014/main" id="{82CC9C2D-1077-4915-8972-9CCFB462067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05019" y="2068092"/>
              <a:ext cx="1317001" cy="3697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descr="GoAgent - 維基百科，自由的百科全書">
              <a:extLst>
                <a:ext uri="{FF2B5EF4-FFF2-40B4-BE49-F238E27FC236}">
                  <a16:creationId xmlns:a16="http://schemas.microsoft.com/office/drawing/2014/main" id="{C1CECFFB-D5D9-42A4-ABD0-BA567843C6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564887" y="4729338"/>
              <a:ext cx="456968" cy="39034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9" descr="File:LINE logo.svg - Wikimedia Commons"/>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131060" y="4703261"/>
              <a:ext cx="394628" cy="39462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直接箭头连接符 26"/>
            <p:cNvCxnSpPr>
              <a:stCxn id="13" idx="1"/>
              <a:endCxn id="8" idx="3"/>
            </p:cNvCxnSpPr>
            <p:nvPr/>
          </p:nvCxnSpPr>
          <p:spPr>
            <a:xfrm flipH="1">
              <a:off x="7069827" y="4669681"/>
              <a:ext cx="91172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a:stCxn id="8" idx="1"/>
              <a:endCxn id="14" idx="3"/>
            </p:cNvCxnSpPr>
            <p:nvPr/>
          </p:nvCxnSpPr>
          <p:spPr>
            <a:xfrm flipH="1">
              <a:off x="3638012" y="4669681"/>
              <a:ext cx="91181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flipH="1" flipV="1">
              <a:off x="2737556" y="2834786"/>
              <a:ext cx="406" cy="10033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p:nvPr/>
          </p:nvCxnSpPr>
          <p:spPr>
            <a:xfrm rot="10800000" flipH="1" flipV="1">
              <a:off x="2026356" y="2834786"/>
              <a:ext cx="406" cy="10033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a:stCxn id="10" idx="1"/>
              <a:endCxn id="12" idx="3"/>
            </p:cNvCxnSpPr>
            <p:nvPr/>
          </p:nvCxnSpPr>
          <p:spPr>
            <a:xfrm flipH="1">
              <a:off x="3638012" y="2008186"/>
              <a:ext cx="91181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a:stCxn id="11" idx="0"/>
              <a:endCxn id="10" idx="2"/>
            </p:cNvCxnSpPr>
            <p:nvPr/>
          </p:nvCxnSpPr>
          <p:spPr>
            <a:xfrm flipV="1">
              <a:off x="5809827" y="2458186"/>
              <a:ext cx="0" cy="4391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a:stCxn id="8" idx="0"/>
              <a:endCxn id="11" idx="2"/>
            </p:cNvCxnSpPr>
            <p:nvPr/>
          </p:nvCxnSpPr>
          <p:spPr>
            <a:xfrm flipV="1">
              <a:off x="5809827" y="3797384"/>
              <a:ext cx="0" cy="42229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pic>
        <p:nvPicPr>
          <p:cNvPr id="29" name="圖片 5">
            <a:extLst>
              <a:ext uri="{FF2B5EF4-FFF2-40B4-BE49-F238E27FC236}">
                <a16:creationId xmlns:a16="http://schemas.microsoft.com/office/drawing/2014/main" id="{37C00594-E60D-4021-B4CB-AEC335473F0A}"/>
              </a:ext>
            </a:extLst>
          </p:cNvPr>
          <p:cNvPicPr>
            <a:picLocks noChangeAspect="1"/>
          </p:cNvPicPr>
          <p:nvPr/>
        </p:nvPicPr>
        <p:blipFill>
          <a:blip r:embed="rId19" cstate="print">
            <a:alphaModFix amt="35000"/>
            <a:extLst>
              <a:ext uri="{28A0092B-C50C-407E-A947-70E740481C1C}">
                <a14:useLocalDpi xmlns:a14="http://schemas.microsoft.com/office/drawing/2010/main" val="0"/>
              </a:ext>
            </a:extLst>
          </a:blip>
          <a:stretch>
            <a:fillRect/>
          </a:stretch>
        </p:blipFill>
        <p:spPr>
          <a:xfrm>
            <a:off x="8794366" y="1529431"/>
            <a:ext cx="2586291" cy="2586291"/>
          </a:xfrm>
          <a:prstGeom prst="rect">
            <a:avLst/>
          </a:prstGeom>
          <a:ln>
            <a:noFill/>
          </a:ln>
          <a:effectLst>
            <a:softEdge rad="112500"/>
          </a:effectLst>
        </p:spPr>
      </p:pic>
    </p:spTree>
    <p:custDataLst>
      <p:tags r:id="rId2"/>
    </p:custDataLst>
    <p:extLst>
      <p:ext uri="{BB962C8B-B14F-4D97-AF65-F5344CB8AC3E}">
        <p14:creationId xmlns:p14="http://schemas.microsoft.com/office/powerpoint/2010/main" val="23066463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4"/>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66" name="think-cell 幻灯片" r:id="rId9" imgW="444" imgH="443" progId="TCLayout.ActiveDocument.1">
                  <p:embed/>
                </p:oleObj>
              </mc:Choice>
              <mc:Fallback>
                <p:oleObj name="think-cell 幻灯片" r:id="rId9" imgW="444" imgH="443" progId="TCLayout.ActiveDocument.1">
                  <p:embed/>
                  <p:pic>
                    <p:nvPicPr>
                      <p:cNvPr id="5" name="对象 4"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TW" altLang="en-US"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TW" altLang="en-US" dirty="0"/>
              <a:t>為什麼選擇</a:t>
            </a:r>
            <a:r>
              <a:rPr lang="en-US" altLang="zh-TW" dirty="0"/>
              <a:t>FLASK</a:t>
            </a:r>
            <a:r>
              <a:rPr lang="zh-TW" altLang="en-US" dirty="0"/>
              <a:t>架設網站</a:t>
            </a:r>
            <a:r>
              <a:rPr lang="en-US" altLang="zh-TW" dirty="0"/>
              <a:t>?</a:t>
            </a:r>
            <a:endParaRPr lang="zh-TW"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黃惠貞</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12" name="圖片 11"/>
          <p:cNvPicPr>
            <a:picLocks noChangeAspect="1"/>
          </p:cNvPicPr>
          <p:nvPr/>
        </p:nvPicPr>
        <p:blipFill rotWithShape="1">
          <a:blip r:embed="rId16">
            <a:extLst>
              <a:ext uri="{28A0092B-C50C-407E-A947-70E740481C1C}">
                <a14:useLocalDpi xmlns:a14="http://schemas.microsoft.com/office/drawing/2010/main" val="0"/>
              </a:ext>
            </a:extLst>
          </a:blip>
          <a:srcRect l="-1" r="-2790" b="9765"/>
          <a:stretch/>
        </p:blipFill>
        <p:spPr>
          <a:xfrm>
            <a:off x="2458753" y="1335539"/>
            <a:ext cx="8324999" cy="4567601"/>
          </a:xfrm>
          <a:prstGeom prst="rect">
            <a:avLst/>
          </a:prstGeom>
        </p:spPr>
      </p:pic>
      <p:pic>
        <p:nvPicPr>
          <p:cNvPr id="13" name="圖片 12" descr="&lt;strong&gt;Crown&lt;/strong&gt; 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9555619">
            <a:off x="4473" y="1096341"/>
            <a:ext cx="4048172" cy="3026008"/>
          </a:xfrm>
          <a:prstGeom prst="rect">
            <a:avLst/>
          </a:prstGeom>
        </p:spPr>
      </p:pic>
    </p:spTree>
    <p:custDataLst>
      <p:tags r:id="rId3"/>
    </p:custDataLst>
    <p:extLst>
      <p:ext uri="{BB962C8B-B14F-4D97-AF65-F5344CB8AC3E}">
        <p14:creationId xmlns:p14="http://schemas.microsoft.com/office/powerpoint/2010/main" val="26912218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0272" name="think-cell 幻灯片" r:id="rId8" imgW="444" imgH="443" progId="TCLayout.ActiveDocument.1">
                  <p:embed/>
                </p:oleObj>
              </mc:Choice>
              <mc:Fallback>
                <p:oleObj name="think-cell 幻灯片" r:id="rId8" imgW="444" imgH="443" progId="TCLayout.ActiveDocument.1">
                  <p:embed/>
                  <p:pic>
                    <p:nvPicPr>
                      <p:cNvPr id="5" name="对象 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TW"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normAutofit fontScale="90000"/>
          </a:bodyPr>
          <a:lstStyle/>
          <a:p>
            <a:r>
              <a:rPr lang="zh-TW" altLang="en-US" dirty="0"/>
              <a:t>運用 </a:t>
            </a:r>
            <a:r>
              <a:rPr lang="en-US" altLang="zh-TW" dirty="0"/>
              <a:t>Python</a:t>
            </a:r>
            <a:r>
              <a:rPr lang="zh-TW" altLang="en-US" dirty="0"/>
              <a:t> 的 </a:t>
            </a:r>
            <a:r>
              <a:rPr lang="en-US" altLang="zh-TW" dirty="0"/>
              <a:t>Flask </a:t>
            </a:r>
            <a:r>
              <a:rPr lang="zh-TW" altLang="en-US" dirty="0"/>
              <a:t>套件</a:t>
            </a:r>
            <a:r>
              <a:rPr lang="en-US" altLang="zh-TW" dirty="0"/>
              <a:t>, </a:t>
            </a:r>
            <a:r>
              <a:rPr lang="zh-TW" altLang="en-US" dirty="0"/>
              <a:t>連接 </a:t>
            </a:r>
            <a:r>
              <a:rPr lang="en-US" altLang="zh-TW" dirty="0"/>
              <a:t>Html </a:t>
            </a:r>
            <a:r>
              <a:rPr lang="zh-TW" altLang="en-US" dirty="0"/>
              <a:t>網頁</a:t>
            </a:r>
          </a:p>
        </p:txBody>
      </p:sp>
      <p:graphicFrame>
        <p:nvGraphicFramePr>
          <p:cNvPr id="3" name="資料庫圖表 8"/>
          <p:cNvGraphicFramePr/>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黃惠貞</a:t>
            </a:r>
            <a:endParaRPr lang="zh-TW" altLang="en-US" sz="1600" dirty="0">
              <a:solidFill>
                <a:prstClr val="black"/>
              </a:solidFill>
              <a:latin typeface="微软雅黑" panose="020B0503020204020204" pitchFamily="34" charset="-122"/>
              <a:ea typeface="微软雅黑" panose="020B0503020204020204" pitchFamily="34" charset="-122"/>
            </a:endParaRPr>
          </a:p>
        </p:txBody>
      </p:sp>
      <p:grpSp>
        <p:nvGrpSpPr>
          <p:cNvPr id="7" name="群組 6"/>
          <p:cNvGrpSpPr/>
          <p:nvPr/>
        </p:nvGrpSpPr>
        <p:grpSpPr>
          <a:xfrm>
            <a:off x="531614" y="1159968"/>
            <a:ext cx="6856947" cy="2706709"/>
            <a:chOff x="395711" y="3521371"/>
            <a:chExt cx="6856947" cy="2706709"/>
          </a:xfrm>
        </p:grpSpPr>
        <p:pic>
          <p:nvPicPr>
            <p:cNvPr id="20" name="圖片 26">
              <a:extLst>
                <a:ext uri="{FF2B5EF4-FFF2-40B4-BE49-F238E27FC236}">
                  <a16:creationId xmlns:a16="http://schemas.microsoft.com/office/drawing/2014/main" id="{563F0EFD-900E-45C3-89A6-C0AB897A7D18}"/>
                </a:ext>
              </a:extLst>
            </p:cNvPr>
            <p:cNvPicPr>
              <a:picLocks noChangeAspect="1"/>
            </p:cNvPicPr>
            <p:nvPr/>
          </p:nvPicPr>
          <p:blipFill rotWithShape="1">
            <a:blip r:embed="rId15"/>
            <a:srcRect l="24951" t="29218" r="29206" b="31585"/>
            <a:stretch/>
          </p:blipFill>
          <p:spPr>
            <a:xfrm>
              <a:off x="1345546" y="3843793"/>
              <a:ext cx="4957277" cy="2384287"/>
            </a:xfrm>
            <a:prstGeom prst="rect">
              <a:avLst/>
            </a:prstGeom>
          </p:spPr>
        </p:pic>
        <p:sp>
          <p:nvSpPr>
            <p:cNvPr id="22" name="矩形: 圓角 22">
              <a:extLst>
                <a:ext uri="{FF2B5EF4-FFF2-40B4-BE49-F238E27FC236}">
                  <a16:creationId xmlns:a16="http://schemas.microsoft.com/office/drawing/2014/main" id="{FF1D6BA8-5F5E-42E4-9E30-5BC1DB00C1B8}"/>
                </a:ext>
              </a:extLst>
            </p:cNvPr>
            <p:cNvSpPr/>
            <p:nvPr/>
          </p:nvSpPr>
          <p:spPr>
            <a:xfrm>
              <a:off x="395711" y="4742526"/>
              <a:ext cx="949835" cy="567900"/>
            </a:xfrm>
            <a:prstGeom prst="round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User</a:t>
              </a:r>
            </a:p>
          </p:txBody>
        </p:sp>
        <p:pic>
          <p:nvPicPr>
            <p:cNvPr id="30" name="圖片 29">
              <a:extLst>
                <a:ext uri="{FF2B5EF4-FFF2-40B4-BE49-F238E27FC236}">
                  <a16:creationId xmlns:a16="http://schemas.microsoft.com/office/drawing/2014/main" id="{4CF35B97-E9CD-4ED5-8C69-C3C008C12497}"/>
                </a:ext>
              </a:extLst>
            </p:cNvPr>
            <p:cNvPicPr>
              <a:picLocks noChangeAspect="1"/>
            </p:cNvPicPr>
            <p:nvPr/>
          </p:nvPicPr>
          <p:blipFill rotWithShape="1">
            <a:blip r:embed="rId16"/>
            <a:srcRect l="40757" t="33242" r="44814" b="38350"/>
            <a:stretch/>
          </p:blipFill>
          <p:spPr>
            <a:xfrm>
              <a:off x="6356918" y="3822351"/>
              <a:ext cx="895740" cy="991998"/>
            </a:xfrm>
            <a:prstGeom prst="rect">
              <a:avLst/>
            </a:prstGeom>
          </p:spPr>
        </p:pic>
        <p:cxnSp>
          <p:nvCxnSpPr>
            <p:cNvPr id="39" name="接點: 肘形 38">
              <a:extLst>
                <a:ext uri="{FF2B5EF4-FFF2-40B4-BE49-F238E27FC236}">
                  <a16:creationId xmlns:a16="http://schemas.microsoft.com/office/drawing/2014/main" id="{AFB2A949-A22B-4D2C-89AC-1661084A37E5}"/>
                </a:ext>
              </a:extLst>
            </p:cNvPr>
            <p:cNvCxnSpPr>
              <a:cxnSpLocks/>
            </p:cNvCxnSpPr>
            <p:nvPr/>
          </p:nvCxnSpPr>
          <p:spPr>
            <a:xfrm>
              <a:off x="5937829" y="4755210"/>
              <a:ext cx="790224" cy="121639"/>
            </a:xfrm>
            <a:prstGeom prst="bentConnector4">
              <a:avLst>
                <a:gd name="adj1" fmla="val 23094"/>
                <a:gd name="adj2" fmla="val 287933"/>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0D758EA1-8A44-4311-B5CC-538D0FCFC919}"/>
                </a:ext>
              </a:extLst>
            </p:cNvPr>
            <p:cNvSpPr/>
            <p:nvPr/>
          </p:nvSpPr>
          <p:spPr>
            <a:xfrm>
              <a:off x="395711" y="3521371"/>
              <a:ext cx="4942112" cy="491591"/>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软雅黑" panose="020B0503020204020204" pitchFamily="34" charset="-122"/>
                  <a:ea typeface="微软雅黑" panose="020B0503020204020204" pitchFamily="34" charset="-122"/>
                </a:rPr>
                <a:t>FLASK</a:t>
              </a:r>
              <a:r>
                <a:rPr lang="zh-TW" altLang="en-US" b="1" dirty="0">
                  <a:latin typeface="微软雅黑" panose="020B0503020204020204" pitchFamily="34" charset="-122"/>
                  <a:ea typeface="微软雅黑" panose="020B0503020204020204" pitchFamily="34" charset="-122"/>
                </a:rPr>
                <a:t> </a:t>
              </a:r>
              <a:r>
                <a:rPr lang="en-US" altLang="zh-TW" b="1" dirty="0">
                  <a:latin typeface="微软雅黑" panose="020B0503020204020204" pitchFamily="34" charset="-122"/>
                  <a:ea typeface="微软雅黑" panose="020B0503020204020204" pitchFamily="34" charset="-122"/>
                </a:rPr>
                <a:t>-  MVC </a:t>
              </a:r>
              <a:r>
                <a:rPr lang="zh-TW" altLang="en-US" b="1" dirty="0">
                  <a:latin typeface="微软雅黑" panose="020B0503020204020204" pitchFamily="34" charset="-122"/>
                  <a:ea typeface="微软雅黑" panose="020B0503020204020204" pitchFamily="34" charset="-122"/>
                </a:rPr>
                <a:t>架構</a:t>
              </a:r>
            </a:p>
          </p:txBody>
        </p:sp>
        <p:sp>
          <p:nvSpPr>
            <p:cNvPr id="44" name="矩形: 圓角 22">
              <a:extLst>
                <a:ext uri="{FF2B5EF4-FFF2-40B4-BE49-F238E27FC236}">
                  <a16:creationId xmlns:a16="http://schemas.microsoft.com/office/drawing/2014/main" id="{C0D8D79D-94BA-4CFB-BF55-6B2C87E0C589}"/>
                </a:ext>
              </a:extLst>
            </p:cNvPr>
            <p:cNvSpPr/>
            <p:nvPr/>
          </p:nvSpPr>
          <p:spPr>
            <a:xfrm>
              <a:off x="3526799" y="5507328"/>
              <a:ext cx="1411722" cy="339891"/>
            </a:xfrm>
            <a:prstGeom prst="round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Controller</a:t>
              </a:r>
            </a:p>
          </p:txBody>
        </p:sp>
        <p:sp>
          <p:nvSpPr>
            <p:cNvPr id="46" name="矩形: 圓角 22">
              <a:extLst>
                <a:ext uri="{FF2B5EF4-FFF2-40B4-BE49-F238E27FC236}">
                  <a16:creationId xmlns:a16="http://schemas.microsoft.com/office/drawing/2014/main" id="{AC3C8177-C75A-42A7-9EE8-172A40ABBF7C}"/>
                </a:ext>
              </a:extLst>
            </p:cNvPr>
            <p:cNvSpPr/>
            <p:nvPr/>
          </p:nvSpPr>
          <p:spPr>
            <a:xfrm>
              <a:off x="6248191" y="5248460"/>
              <a:ext cx="839251" cy="299433"/>
            </a:xfrm>
            <a:prstGeom prst="round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View</a:t>
              </a:r>
            </a:p>
          </p:txBody>
        </p:sp>
        <p:sp>
          <p:nvSpPr>
            <p:cNvPr id="48" name="矩形: 圓角 22">
              <a:extLst>
                <a:ext uri="{FF2B5EF4-FFF2-40B4-BE49-F238E27FC236}">
                  <a16:creationId xmlns:a16="http://schemas.microsoft.com/office/drawing/2014/main" id="{4038C0A3-53BA-4DA7-94C5-CF383831D343}"/>
                </a:ext>
              </a:extLst>
            </p:cNvPr>
            <p:cNvSpPr/>
            <p:nvPr/>
          </p:nvSpPr>
          <p:spPr>
            <a:xfrm>
              <a:off x="3007767" y="4232574"/>
              <a:ext cx="1038064" cy="358617"/>
            </a:xfrm>
            <a:prstGeom prst="roundRect">
              <a:avLst/>
            </a:prstGeom>
            <a:solidFill>
              <a:srgbClr val="DBC8BA"/>
            </a:solidFill>
            <a:ln w="28575">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Model</a:t>
              </a:r>
            </a:p>
          </p:txBody>
        </p:sp>
      </p:grpSp>
      <p:grpSp>
        <p:nvGrpSpPr>
          <p:cNvPr id="6" name="群組 5"/>
          <p:cNvGrpSpPr/>
          <p:nvPr/>
        </p:nvGrpSpPr>
        <p:grpSpPr>
          <a:xfrm>
            <a:off x="531614" y="3926806"/>
            <a:ext cx="6712495" cy="2278111"/>
            <a:chOff x="399505" y="1251743"/>
            <a:chExt cx="6712495" cy="2278111"/>
          </a:xfrm>
        </p:grpSpPr>
        <p:pic>
          <p:nvPicPr>
            <p:cNvPr id="12" name="圖片 7">
              <a:extLst>
                <a:ext uri="{FF2B5EF4-FFF2-40B4-BE49-F238E27FC236}">
                  <a16:creationId xmlns:a16="http://schemas.microsoft.com/office/drawing/2014/main" id="{2989AC06-FB3E-412F-A892-13985519DCC1}"/>
                </a:ext>
              </a:extLst>
            </p:cNvPr>
            <p:cNvPicPr>
              <a:picLocks noChangeAspect="1"/>
            </p:cNvPicPr>
            <p:nvPr/>
          </p:nvPicPr>
          <p:blipFill rotWithShape="1">
            <a:blip r:embed="rId17"/>
            <a:srcRect l="29203" t="46052" r="52151" b="38685"/>
            <a:stretch/>
          </p:blipFill>
          <p:spPr>
            <a:xfrm>
              <a:off x="424100" y="1759995"/>
              <a:ext cx="3843794" cy="1769859"/>
            </a:xfrm>
            <a:prstGeom prst="rect">
              <a:avLst/>
            </a:prstGeom>
            <a:ln w="38100" cap="sq">
              <a:noFill/>
              <a:miter lim="800000"/>
            </a:ln>
            <a:effectLst>
              <a:outerShdw blurRad="57150" dist="50800" dir="2700000" algn="tl" rotWithShape="0">
                <a:srgbClr val="000000">
                  <a:alpha val="40000"/>
                </a:srgbClr>
              </a:outerShdw>
            </a:effectLst>
          </p:spPr>
        </p:pic>
        <p:sp>
          <p:nvSpPr>
            <p:cNvPr id="18" name="矩形 17"/>
            <p:cNvSpPr/>
            <p:nvPr/>
          </p:nvSpPr>
          <p:spPr>
            <a:xfrm>
              <a:off x="399505" y="1251743"/>
              <a:ext cx="6712495" cy="491591"/>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软雅黑" panose="020B0503020204020204" pitchFamily="34" charset="-122"/>
                  <a:ea typeface="微软雅黑" panose="020B0503020204020204" pitchFamily="34" charset="-122"/>
                </a:rPr>
                <a:t>Flask</a:t>
              </a:r>
              <a:r>
                <a:rPr lang="zh-TW" altLang="en-US" b="1" dirty="0">
                  <a:latin typeface="微软雅黑" panose="020B0503020204020204" pitchFamily="34" charset="-122"/>
                  <a:ea typeface="微软雅黑" panose="020B0503020204020204" pitchFamily="34" charset="-122"/>
                </a:rPr>
                <a:t>專案基本目錄結構</a:t>
              </a:r>
            </a:p>
          </p:txBody>
        </p:sp>
        <p:pic>
          <p:nvPicPr>
            <p:cNvPr id="52" name="圖片 51">
              <a:extLst>
                <a:ext uri="{FF2B5EF4-FFF2-40B4-BE49-F238E27FC236}">
                  <a16:creationId xmlns:a16="http://schemas.microsoft.com/office/drawing/2014/main" id="{57CC632B-3E94-4473-8A60-E57046E5937F}"/>
                </a:ext>
              </a:extLst>
            </p:cNvPr>
            <p:cNvPicPr>
              <a:picLocks noChangeAspect="1"/>
            </p:cNvPicPr>
            <p:nvPr/>
          </p:nvPicPr>
          <p:blipFill rotWithShape="1">
            <a:blip r:embed="rId18"/>
            <a:srcRect l="2802" t="18149" r="87920" b="62758"/>
            <a:stretch/>
          </p:blipFill>
          <p:spPr>
            <a:xfrm>
              <a:off x="5213243" y="1736381"/>
              <a:ext cx="1520991" cy="1760510"/>
            </a:xfrm>
            <a:prstGeom prst="rect">
              <a:avLst/>
            </a:prstGeom>
          </p:spPr>
        </p:pic>
        <p:pic>
          <p:nvPicPr>
            <p:cNvPr id="56" name="圖片 55">
              <a:extLst>
                <a:ext uri="{FF2B5EF4-FFF2-40B4-BE49-F238E27FC236}">
                  <a16:creationId xmlns:a16="http://schemas.microsoft.com/office/drawing/2014/main" id="{FD34DA73-423B-4B91-8288-25C68B64CFE8}"/>
                </a:ext>
              </a:extLst>
            </p:cNvPr>
            <p:cNvPicPr>
              <a:picLocks noChangeAspect="1"/>
            </p:cNvPicPr>
            <p:nvPr/>
          </p:nvPicPr>
          <p:blipFill rotWithShape="1">
            <a:blip r:embed="rId18"/>
            <a:srcRect l="4186" t="61191" r="89200" b="36470"/>
            <a:stretch/>
          </p:blipFill>
          <p:spPr>
            <a:xfrm>
              <a:off x="2118210" y="3238154"/>
              <a:ext cx="1401838" cy="278822"/>
            </a:xfrm>
            <a:prstGeom prst="rect">
              <a:avLst/>
            </a:prstGeom>
          </p:spPr>
        </p:pic>
        <p:pic>
          <p:nvPicPr>
            <p:cNvPr id="58" name="圖片 57">
              <a:extLst>
                <a:ext uri="{FF2B5EF4-FFF2-40B4-BE49-F238E27FC236}">
                  <a16:creationId xmlns:a16="http://schemas.microsoft.com/office/drawing/2014/main" id="{68BA7140-0B89-47BF-80F6-837868F485D6}"/>
                </a:ext>
              </a:extLst>
            </p:cNvPr>
            <p:cNvPicPr>
              <a:picLocks noChangeAspect="1"/>
            </p:cNvPicPr>
            <p:nvPr/>
          </p:nvPicPr>
          <p:blipFill rotWithShape="1">
            <a:blip r:embed="rId19"/>
            <a:srcRect l="39097" t="29827" r="52160" b="53749"/>
            <a:stretch/>
          </p:blipFill>
          <p:spPr>
            <a:xfrm>
              <a:off x="3536684" y="1732215"/>
              <a:ext cx="1677474" cy="1772496"/>
            </a:xfrm>
            <a:prstGeom prst="rect">
              <a:avLst/>
            </a:prstGeom>
          </p:spPr>
        </p:pic>
        <p:pic>
          <p:nvPicPr>
            <p:cNvPr id="50" name="圖片 49">
              <a:extLst>
                <a:ext uri="{FF2B5EF4-FFF2-40B4-BE49-F238E27FC236}">
                  <a16:creationId xmlns:a16="http://schemas.microsoft.com/office/drawing/2014/main" id="{64F75F56-9A1A-4C98-8D5E-F74A703C4A86}"/>
                </a:ext>
              </a:extLst>
            </p:cNvPr>
            <p:cNvPicPr>
              <a:picLocks noChangeAspect="1"/>
            </p:cNvPicPr>
            <p:nvPr/>
          </p:nvPicPr>
          <p:blipFill rotWithShape="1">
            <a:blip r:embed="rId18"/>
            <a:srcRect l="4090" t="54185" r="88257" b="39113"/>
            <a:stretch/>
          </p:blipFill>
          <p:spPr>
            <a:xfrm>
              <a:off x="5314717" y="2620360"/>
              <a:ext cx="1772725" cy="873180"/>
            </a:xfrm>
            <a:prstGeom prst="rect">
              <a:avLst/>
            </a:prstGeom>
          </p:spPr>
        </p:pic>
      </p:grpSp>
      <p:grpSp>
        <p:nvGrpSpPr>
          <p:cNvPr id="11" name="群組 10"/>
          <p:cNvGrpSpPr/>
          <p:nvPr/>
        </p:nvGrpSpPr>
        <p:grpSpPr>
          <a:xfrm>
            <a:off x="7372050" y="1244639"/>
            <a:ext cx="6157989" cy="4951448"/>
            <a:chOff x="7372050" y="1244639"/>
            <a:chExt cx="6157989" cy="4951448"/>
          </a:xfrm>
        </p:grpSpPr>
        <p:grpSp>
          <p:nvGrpSpPr>
            <p:cNvPr id="10" name="群組 9"/>
            <p:cNvGrpSpPr/>
            <p:nvPr/>
          </p:nvGrpSpPr>
          <p:grpSpPr>
            <a:xfrm>
              <a:off x="7372050" y="1244639"/>
              <a:ext cx="4455561" cy="4951448"/>
              <a:chOff x="7372050" y="1244639"/>
              <a:chExt cx="4455561" cy="4951448"/>
            </a:xfrm>
          </p:grpSpPr>
          <p:sp>
            <p:nvSpPr>
              <p:cNvPr id="19" name="矩形 18"/>
              <p:cNvSpPr/>
              <p:nvPr/>
            </p:nvSpPr>
            <p:spPr>
              <a:xfrm>
                <a:off x="7372050" y="1244639"/>
                <a:ext cx="4455561" cy="49869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软雅黑" panose="020B0503020204020204" pitchFamily="34" charset="-122"/>
                    <a:ea typeface="微软雅黑" panose="020B0503020204020204" pitchFamily="34" charset="-122"/>
                  </a:rPr>
                  <a:t>Python</a:t>
                </a:r>
                <a:r>
                  <a:rPr lang="zh-TW" altLang="en-US" b="1" dirty="0">
                    <a:latin typeface="微软雅黑" panose="020B0503020204020204" pitchFamily="34" charset="-122"/>
                    <a:ea typeface="微软雅黑" panose="020B0503020204020204" pitchFamily="34" charset="-122"/>
                  </a:rPr>
                  <a:t>寫入</a:t>
                </a:r>
                <a:r>
                  <a:rPr lang="en-US" altLang="zh-TW" b="1" dirty="0">
                    <a:latin typeface="微软雅黑" panose="020B0503020204020204" pitchFamily="34" charset="-122"/>
                    <a:ea typeface="微软雅黑" panose="020B0503020204020204" pitchFamily="34" charset="-122"/>
                  </a:rPr>
                  <a:t>Flask</a:t>
                </a:r>
                <a:r>
                  <a:rPr lang="zh-TW" altLang="en-US" b="1" dirty="0">
                    <a:latin typeface="微软雅黑" panose="020B0503020204020204" pitchFamily="34" charset="-122"/>
                    <a:ea typeface="微软雅黑" panose="020B0503020204020204" pitchFamily="34" charset="-122"/>
                  </a:rPr>
                  <a:t>的基本結構</a:t>
                </a:r>
              </a:p>
            </p:txBody>
          </p:sp>
          <p:pic>
            <p:nvPicPr>
              <p:cNvPr id="8" name="圖片 7">
                <a:extLst>
                  <a:ext uri="{FF2B5EF4-FFF2-40B4-BE49-F238E27FC236}">
                    <a16:creationId xmlns:a16="http://schemas.microsoft.com/office/drawing/2014/main" id="{D4AA718E-2806-42B1-9F60-A1B1499BC382}"/>
                  </a:ext>
                </a:extLst>
              </p:cNvPr>
              <p:cNvPicPr>
                <a:picLocks noChangeAspect="1"/>
              </p:cNvPicPr>
              <p:nvPr/>
            </p:nvPicPr>
            <p:blipFill rotWithShape="1">
              <a:blip r:embed="rId20"/>
              <a:srcRect l="52498" t="16371" r="23607" b="76357"/>
              <a:stretch/>
            </p:blipFill>
            <p:spPr>
              <a:xfrm>
                <a:off x="7372050" y="2172085"/>
                <a:ext cx="4301549" cy="736338"/>
              </a:xfrm>
              <a:prstGeom prst="rect">
                <a:avLst/>
              </a:prstGeom>
            </p:spPr>
          </p:pic>
          <p:pic>
            <p:nvPicPr>
              <p:cNvPr id="14" name="圖片 13">
                <a:extLst>
                  <a:ext uri="{FF2B5EF4-FFF2-40B4-BE49-F238E27FC236}">
                    <a16:creationId xmlns:a16="http://schemas.microsoft.com/office/drawing/2014/main" id="{5925CEE8-4751-4385-A916-0F9D2FF67503}"/>
                  </a:ext>
                </a:extLst>
              </p:cNvPr>
              <p:cNvPicPr>
                <a:picLocks noChangeAspect="1"/>
              </p:cNvPicPr>
              <p:nvPr/>
            </p:nvPicPr>
            <p:blipFill rotWithShape="1">
              <a:blip r:embed="rId21"/>
              <a:srcRect l="52500" t="28050" r="20858" b="50500"/>
              <a:stretch/>
            </p:blipFill>
            <p:spPr>
              <a:xfrm>
                <a:off x="7372050" y="3316460"/>
                <a:ext cx="4301549" cy="1948116"/>
              </a:xfrm>
              <a:prstGeom prst="rect">
                <a:avLst/>
              </a:prstGeom>
            </p:spPr>
          </p:pic>
          <p:pic>
            <p:nvPicPr>
              <p:cNvPr id="24" name="圖片 23">
                <a:extLst>
                  <a:ext uri="{FF2B5EF4-FFF2-40B4-BE49-F238E27FC236}">
                    <a16:creationId xmlns:a16="http://schemas.microsoft.com/office/drawing/2014/main" id="{D76D417A-0D86-4FFD-8B1F-961B70E3F1C2}"/>
                  </a:ext>
                </a:extLst>
              </p:cNvPr>
              <p:cNvPicPr>
                <a:picLocks noChangeAspect="1"/>
              </p:cNvPicPr>
              <p:nvPr/>
            </p:nvPicPr>
            <p:blipFill rotWithShape="1">
              <a:blip r:embed="rId22"/>
              <a:srcRect l="52500" t="56319" r="23853" b="38434"/>
              <a:stretch/>
            </p:blipFill>
            <p:spPr>
              <a:xfrm>
                <a:off x="7372050" y="5665523"/>
                <a:ext cx="4250611" cy="530564"/>
              </a:xfrm>
              <a:prstGeom prst="rect">
                <a:avLst/>
              </a:prstGeom>
            </p:spPr>
          </p:pic>
        </p:grpSp>
        <p:sp>
          <p:nvSpPr>
            <p:cNvPr id="62" name="文字方塊 17">
              <a:extLst>
                <a:ext uri="{FF2B5EF4-FFF2-40B4-BE49-F238E27FC236}">
                  <a16:creationId xmlns:a16="http://schemas.microsoft.com/office/drawing/2014/main" id="{CDEE8989-8C8A-474E-914A-9A5A196A34F4}"/>
                </a:ext>
              </a:extLst>
            </p:cNvPr>
            <p:cNvSpPr txBox="1"/>
            <p:nvPr/>
          </p:nvSpPr>
          <p:spPr>
            <a:xfrm>
              <a:off x="7405073" y="1813481"/>
              <a:ext cx="6124966" cy="400110"/>
            </a:xfrm>
            <a:prstGeom prst="rect">
              <a:avLst/>
            </a:prstGeom>
            <a:noFill/>
          </p:spPr>
          <p:txBody>
            <a:bodyPr wrap="squar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引入套件</a:t>
              </a:r>
            </a:p>
          </p:txBody>
        </p:sp>
        <p:sp>
          <p:nvSpPr>
            <p:cNvPr id="66" name="文字方塊 17">
              <a:extLst>
                <a:ext uri="{FF2B5EF4-FFF2-40B4-BE49-F238E27FC236}">
                  <a16:creationId xmlns:a16="http://schemas.microsoft.com/office/drawing/2014/main" id="{241D2497-D0CE-48C8-AD4D-75E41E7CCEC3}"/>
                </a:ext>
              </a:extLst>
            </p:cNvPr>
            <p:cNvSpPr txBox="1"/>
            <p:nvPr/>
          </p:nvSpPr>
          <p:spPr>
            <a:xfrm>
              <a:off x="7372050" y="2919019"/>
              <a:ext cx="6124966" cy="400110"/>
            </a:xfrm>
            <a:prstGeom prst="rect">
              <a:avLst/>
            </a:prstGeom>
            <a:noFill/>
          </p:spPr>
          <p:txBody>
            <a:bodyPr wrap="squar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連接網頁</a:t>
              </a:r>
            </a:p>
          </p:txBody>
        </p:sp>
        <p:sp>
          <p:nvSpPr>
            <p:cNvPr id="74" name="文字方塊 17">
              <a:extLst>
                <a:ext uri="{FF2B5EF4-FFF2-40B4-BE49-F238E27FC236}">
                  <a16:creationId xmlns:a16="http://schemas.microsoft.com/office/drawing/2014/main" id="{D0FDD6AF-928A-4EBF-97DE-201E544CF5FD}"/>
                </a:ext>
              </a:extLst>
            </p:cNvPr>
            <p:cNvSpPr txBox="1"/>
            <p:nvPr/>
          </p:nvSpPr>
          <p:spPr>
            <a:xfrm>
              <a:off x="7372050" y="5258582"/>
              <a:ext cx="6124966" cy="400110"/>
            </a:xfrm>
            <a:prstGeom prst="rect">
              <a:avLst/>
            </a:prstGeom>
            <a:noFill/>
          </p:spPr>
          <p:txBody>
            <a:bodyPr wrap="squar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透過設定</a:t>
              </a:r>
              <a:r>
                <a:rPr lang="en-US" altLang="zh-TW" sz="2000" b="1" dirty="0">
                  <a:solidFill>
                    <a:srgbClr val="FF0000"/>
                  </a:solidFill>
                  <a:latin typeface="微軟正黑體" panose="020B0604030504040204" pitchFamily="34" charset="-120"/>
                  <a:ea typeface="微軟正黑體" panose="020B0604030504040204" pitchFamily="34" charset="-120"/>
                </a:rPr>
                <a:t>port</a:t>
              </a:r>
              <a:r>
                <a:rPr lang="zh-TW" altLang="en-US" sz="2000" b="1" dirty="0">
                  <a:solidFill>
                    <a:srgbClr val="FF0000"/>
                  </a:solidFill>
                  <a:latin typeface="微軟正黑體" panose="020B0604030504040204" pitchFamily="34" charset="-120"/>
                  <a:ea typeface="微軟正黑體" panose="020B0604030504040204" pitchFamily="34" charset="-120"/>
                </a:rPr>
                <a:t>號連接</a:t>
              </a:r>
            </a:p>
          </p:txBody>
        </p:sp>
      </p:grpSp>
    </p:spTree>
    <p:custDataLst>
      <p:tags r:id="rId2"/>
    </p:custDataLst>
    <p:extLst>
      <p:ext uri="{BB962C8B-B14F-4D97-AF65-F5344CB8AC3E}">
        <p14:creationId xmlns:p14="http://schemas.microsoft.com/office/powerpoint/2010/main" val="365273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3"/>
            </p:custDataLst>
            <p:extLst>
              <p:ext uri="{D42A27DB-BD31-4B8C-83A1-F6EECF244321}">
                <p14:modId xmlns:p14="http://schemas.microsoft.com/office/powerpoint/2010/main" val="2030960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293" name="think-cell 幻灯片" r:id="rId7" imgW="444" imgH="443" progId="TCLayout.ActiveDocument.1">
                  <p:embed/>
                </p:oleObj>
              </mc:Choice>
              <mc:Fallback>
                <p:oleObj name="think-cell 幻灯片" r:id="rId7" imgW="444" imgH="443" progId="TCLayout.ActiveDocument.1">
                  <p:embed/>
                  <p:pic>
                    <p:nvPicPr>
                      <p:cNvPr id="3" name="对象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smtClean="0"/>
              <a:t>專題技術架構</a:t>
            </a:r>
            <a:endParaRPr lang="zh-CN" altLang="en-US" dirty="0"/>
          </a:p>
        </p:txBody>
      </p:sp>
      <p:graphicFrame>
        <p:nvGraphicFramePr>
          <p:cNvPr id="30" name="資料庫圖表 8"/>
          <p:cNvGraphicFramePr/>
          <p:nvPr>
            <p:extLst>
              <p:ext uri="{D42A27DB-BD31-4B8C-83A1-F6EECF244321}">
                <p14:modId xmlns:p14="http://schemas.microsoft.com/office/powerpoint/2010/main" val="3309764572"/>
              </p:ext>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1"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劉俊毅</a:t>
            </a:r>
          </a:p>
        </p:txBody>
      </p:sp>
      <p:grpSp>
        <p:nvGrpSpPr>
          <p:cNvPr id="48" name="群組 59"/>
          <p:cNvGrpSpPr/>
          <p:nvPr/>
        </p:nvGrpSpPr>
        <p:grpSpPr>
          <a:xfrm>
            <a:off x="9408186" y="5515732"/>
            <a:ext cx="2576116" cy="709732"/>
            <a:chOff x="7031766" y="4594198"/>
            <a:chExt cx="1932087" cy="532299"/>
          </a:xfrm>
        </p:grpSpPr>
        <p:pic>
          <p:nvPicPr>
            <p:cNvPr id="49" name="Picture 2" descr="https://www.docker.com/sites/default/files/d8/2019-07/horizontal-logo-monochromatic-whit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038145" y="4785672"/>
              <a:ext cx="925708" cy="23797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Getting Started with Amazon Web Services (AWS) – Two Ears One Mouth IT  Consulti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31766" y="4594198"/>
              <a:ext cx="946309" cy="5322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群組 34"/>
          <p:cNvGrpSpPr/>
          <p:nvPr/>
        </p:nvGrpSpPr>
        <p:grpSpPr>
          <a:xfrm>
            <a:off x="379400" y="3932270"/>
            <a:ext cx="4271983" cy="2049202"/>
            <a:chOff x="379400" y="3932270"/>
            <a:chExt cx="4271983" cy="2049202"/>
          </a:xfrm>
        </p:grpSpPr>
        <p:cxnSp>
          <p:nvCxnSpPr>
            <p:cNvPr id="11" name="Elbow Connector 19"/>
            <p:cNvCxnSpPr>
              <a:stCxn id="34" idx="2"/>
              <a:endCxn id="37" idx="0"/>
            </p:cNvCxnSpPr>
            <p:nvPr/>
          </p:nvCxnSpPr>
          <p:spPr>
            <a:xfrm>
              <a:off x="1761100" y="4652270"/>
              <a:ext cx="0" cy="30984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pic>
          <p:nvPicPr>
            <p:cNvPr id="27" name="Picture 30" descr="Mongodb Icon of Flat style - Available in SVG, PNG, EPS, AI &amp; Icon fonts">
              <a:extLst>
                <a:ext uri="{FF2B5EF4-FFF2-40B4-BE49-F238E27FC236}">
                  <a16:creationId xmlns:a16="http://schemas.microsoft.com/office/drawing/2014/main" id="{4130659C-4081-4606-B3E1-BA311EE64783}"/>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193" t="21519" r="-4361" b="16560"/>
            <a:stretch/>
          </p:blipFill>
          <p:spPr bwMode="auto">
            <a:xfrm>
              <a:off x="3022530" y="4914904"/>
              <a:ext cx="1628853" cy="81442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7"/>
            <p:cNvSpPr/>
            <p:nvPr/>
          </p:nvSpPr>
          <p:spPr>
            <a:xfrm>
              <a:off x="1131100" y="3932270"/>
              <a:ext cx="1260000" cy="720000"/>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b="1" dirty="0">
                  <a:ln w="0"/>
                  <a:solidFill>
                    <a:schemeClr val="tx1"/>
                  </a:solidFill>
                  <a:latin typeface="微软雅黑" panose="020B0503020204020204" pitchFamily="34" charset="-122"/>
                  <a:ea typeface="微软雅黑" panose="020B0503020204020204" pitchFamily="34" charset="-122"/>
                </a:rPr>
                <a:t>Recipe</a:t>
              </a:r>
            </a:p>
            <a:p>
              <a:pPr algn="ctr" defTabSz="1219170"/>
              <a:r>
                <a:rPr lang="en-US" b="1" dirty="0">
                  <a:ln w="0"/>
                  <a:solidFill>
                    <a:schemeClr val="tx1"/>
                  </a:solidFill>
                  <a:latin typeface="微软雅黑" panose="020B0503020204020204" pitchFamily="34" charset="-122"/>
                  <a:ea typeface="微软雅黑" panose="020B0503020204020204" pitchFamily="34" charset="-122"/>
                </a:rPr>
                <a:t>Data</a:t>
              </a:r>
            </a:p>
          </p:txBody>
        </p:sp>
        <p:sp>
          <p:nvSpPr>
            <p:cNvPr id="37" name="Rounded Rectangle 14"/>
            <p:cNvSpPr/>
            <p:nvPr/>
          </p:nvSpPr>
          <p:spPr>
            <a:xfrm>
              <a:off x="1131100" y="4962118"/>
              <a:ext cx="1260000" cy="720000"/>
            </a:xfrm>
            <a:prstGeom prst="round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b="1" dirty="0">
                  <a:ln w="0"/>
                  <a:solidFill>
                    <a:schemeClr val="tx1"/>
                  </a:solidFill>
                  <a:latin typeface="微软雅黑" panose="020B0503020204020204" pitchFamily="34" charset="-122"/>
                  <a:ea typeface="微软雅黑" panose="020B0503020204020204" pitchFamily="34" charset="-122"/>
                </a:rPr>
                <a:t>Python</a:t>
              </a:r>
            </a:p>
            <a:p>
              <a:pPr algn="ctr" defTabSz="1219170"/>
              <a:r>
                <a:rPr lang="en-US" b="1" dirty="0">
                  <a:ln w="0"/>
                  <a:solidFill>
                    <a:schemeClr val="tx1"/>
                  </a:solidFill>
                  <a:latin typeface="微软雅黑" panose="020B0503020204020204" pitchFamily="34" charset="-122"/>
                  <a:ea typeface="微软雅黑" panose="020B0503020204020204" pitchFamily="34" charset="-122"/>
                </a:rPr>
                <a:t>Crawler</a:t>
              </a:r>
            </a:p>
          </p:txBody>
        </p:sp>
        <p:cxnSp>
          <p:nvCxnSpPr>
            <p:cNvPr id="38" name="Elbow Connector 26"/>
            <p:cNvCxnSpPr>
              <a:cxnSpLocks/>
              <a:stCxn id="37" idx="3"/>
              <a:endCxn id="27" idx="1"/>
            </p:cNvCxnSpPr>
            <p:nvPr/>
          </p:nvCxnSpPr>
          <p:spPr>
            <a:xfrm>
              <a:off x="2391100" y="5322118"/>
              <a:ext cx="63143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pic>
          <p:nvPicPr>
            <p:cNvPr id="39" name="Picture 44" descr="Web Crawler Svg Png Icon Free Download (#543551) - OnlineWebFonts.COM">
              <a:extLst>
                <a:ext uri="{FF2B5EF4-FFF2-40B4-BE49-F238E27FC236}">
                  <a16:creationId xmlns:a16="http://schemas.microsoft.com/office/drawing/2014/main" id="{36F8A51F-5039-40F7-A738-15B912CC40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00140" y="5533833"/>
              <a:ext cx="491329" cy="42953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8" descr="Download Free Python Logo Png Image ICON favicon | FreePNGImg">
              <a:extLst>
                <a:ext uri="{FF2B5EF4-FFF2-40B4-BE49-F238E27FC236}">
                  <a16:creationId xmlns:a16="http://schemas.microsoft.com/office/drawing/2014/main" id="{60AFEB06-4264-4F17-B232-32636FA126F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9400" y="5515732"/>
              <a:ext cx="1064487" cy="4657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群組 35"/>
          <p:cNvGrpSpPr/>
          <p:nvPr/>
        </p:nvGrpSpPr>
        <p:grpSpPr>
          <a:xfrm>
            <a:off x="4643230" y="3264545"/>
            <a:ext cx="6192802" cy="2740159"/>
            <a:chOff x="4651383" y="3257765"/>
            <a:chExt cx="6192802" cy="2740159"/>
          </a:xfrm>
        </p:grpSpPr>
        <p:sp>
          <p:nvSpPr>
            <p:cNvPr id="10" name="Rounded Rectangle 13"/>
            <p:cNvSpPr/>
            <p:nvPr/>
          </p:nvSpPr>
          <p:spPr>
            <a:xfrm>
              <a:off x="5556638" y="4962118"/>
              <a:ext cx="1260000" cy="720000"/>
            </a:xfrm>
            <a:prstGeom prst="round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b="1" dirty="0">
                  <a:ln w="0"/>
                  <a:solidFill>
                    <a:schemeClr val="tx1"/>
                  </a:solidFill>
                  <a:latin typeface="微软雅黑" panose="020B0503020204020204" pitchFamily="34" charset="-122"/>
                  <a:ea typeface="微软雅黑" panose="020B0503020204020204" pitchFamily="34" charset="-122"/>
                </a:rPr>
                <a:t>ETL</a:t>
              </a:r>
            </a:p>
          </p:txBody>
        </p:sp>
        <p:cxnSp>
          <p:nvCxnSpPr>
            <p:cNvPr id="12" name="Elbow Connector 28"/>
            <p:cNvCxnSpPr>
              <a:cxnSpLocks/>
              <a:stCxn id="27" idx="3"/>
              <a:endCxn id="10" idx="1"/>
            </p:cNvCxnSpPr>
            <p:nvPr/>
          </p:nvCxnSpPr>
          <p:spPr>
            <a:xfrm>
              <a:off x="4651383" y="5322118"/>
              <a:ext cx="90525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pic>
          <p:nvPicPr>
            <p:cNvPr id="40" name="Picture 46" descr="Target - Extract Transform Load Etl Icon Clipart (#5695518) - PinClipart">
              <a:extLst>
                <a:ext uri="{FF2B5EF4-FFF2-40B4-BE49-F238E27FC236}">
                  <a16:creationId xmlns:a16="http://schemas.microsoft.com/office/drawing/2014/main" id="{7B6E273C-DC84-497B-AB44-62E2EDD7BB37}"/>
                </a:ext>
              </a:extLst>
            </p:cNvPr>
            <p:cNvPicPr>
              <a:picLocks noChangeAspect="1" noChangeArrowheads="1"/>
            </p:cNvPicPr>
            <p:nvPr/>
          </p:nvPicPr>
          <p:blipFill>
            <a:blip r:embed="rId19" cstate="print">
              <a:extLst>
                <a:ext uri="{BEBA8EAE-BF5A-486C-A8C5-ECC9F3942E4B}">
                  <a14:imgProps xmlns:a14="http://schemas.microsoft.com/office/drawing/2010/main">
                    <a14:imgLayer r:embed="rId20">
                      <a14:imgEffect>
                        <a14:backgroundRemoval t="5455" b="89957" l="7614" r="94318">
                          <a14:foregroundMark x1="7727" y1="45714" x2="7727" y2="45714"/>
                          <a14:foregroundMark x1="70455" y1="24416" x2="70455" y2="24416"/>
                          <a14:foregroundMark x1="79886" y1="27273" x2="79886" y2="27273"/>
                          <a14:foregroundMark x1="85114" y1="19134" x2="85114" y2="19134"/>
                          <a14:foregroundMark x1="77500" y1="9524" x2="62955" y2="10563"/>
                          <a14:foregroundMark x1="62955" y1="10563" x2="61250" y2="17749"/>
                          <a14:foregroundMark x1="66136" y1="13939" x2="65000" y2="28831"/>
                          <a14:foregroundMark x1="71136" y1="27879" x2="83636" y2="26753"/>
                          <a14:foregroundMark x1="83636" y1="26753" x2="83636" y2="26753"/>
                          <a14:foregroundMark x1="83523" y1="26494" x2="89659" y2="12121"/>
                          <a14:foregroundMark x1="72614" y1="5541" x2="72614" y2="5541"/>
                          <a14:foregroundMark x1="94318" y1="15671" x2="94318" y2="15671"/>
                          <a14:foregroundMark x1="75682" y1="66147" x2="87614" y2="70303"/>
                          <a14:foregroundMark x1="87614" y1="70303" x2="86136" y2="79394"/>
                        </a14:backgroundRemoval>
                      </a14:imgEffect>
                    </a14:imgLayer>
                  </a14:imgProps>
                </a:ext>
                <a:ext uri="{28A0092B-C50C-407E-A947-70E740481C1C}">
                  <a14:useLocalDpi xmlns:a14="http://schemas.microsoft.com/office/drawing/2010/main" val="0"/>
                </a:ext>
              </a:extLst>
            </a:blip>
            <a:srcRect/>
            <a:stretch>
              <a:fillRect/>
            </a:stretch>
          </p:blipFill>
          <p:spPr bwMode="auto">
            <a:xfrm>
              <a:off x="5378450" y="5499280"/>
              <a:ext cx="420601" cy="49864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群組 17"/>
            <p:cNvGrpSpPr/>
            <p:nvPr/>
          </p:nvGrpSpPr>
          <p:grpSpPr>
            <a:xfrm>
              <a:off x="6816638" y="3257765"/>
              <a:ext cx="4027547" cy="2428556"/>
              <a:chOff x="6816638" y="3257765"/>
              <a:chExt cx="4027547" cy="2428556"/>
            </a:xfrm>
          </p:grpSpPr>
          <p:grpSp>
            <p:nvGrpSpPr>
              <p:cNvPr id="14" name="群組 13"/>
              <p:cNvGrpSpPr/>
              <p:nvPr/>
            </p:nvGrpSpPr>
            <p:grpSpPr>
              <a:xfrm>
                <a:off x="6816638" y="3257765"/>
                <a:ext cx="4027547" cy="2428556"/>
                <a:chOff x="6816638" y="3257765"/>
                <a:chExt cx="4027547" cy="2428556"/>
              </a:xfrm>
            </p:grpSpPr>
            <p:sp>
              <p:nvSpPr>
                <p:cNvPr id="9" name="Rounded Rectangle 12"/>
                <p:cNvSpPr/>
                <p:nvPr/>
              </p:nvSpPr>
              <p:spPr>
                <a:xfrm>
                  <a:off x="9174771" y="3758702"/>
                  <a:ext cx="1260000" cy="720000"/>
                </a:xfrm>
                <a:prstGeom prst="round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b="1" dirty="0">
                      <a:ln w="0"/>
                      <a:solidFill>
                        <a:schemeClr val="tx1"/>
                      </a:solidFill>
                      <a:latin typeface="微软雅黑" panose="020B0503020204020204" pitchFamily="34" charset="-122"/>
                      <a:ea typeface="微软雅黑" panose="020B0503020204020204" pitchFamily="34" charset="-122"/>
                    </a:rPr>
                    <a:t>Analysis</a:t>
                  </a:r>
                </a:p>
              </p:txBody>
            </p:sp>
            <p:cxnSp>
              <p:nvCxnSpPr>
                <p:cNvPr id="13" name="Elbow Connector 30"/>
                <p:cNvCxnSpPr>
                  <a:cxnSpLocks/>
                  <a:stCxn id="10" idx="3"/>
                  <a:endCxn id="22" idx="1"/>
                </p:cNvCxnSpPr>
                <p:nvPr/>
              </p:nvCxnSpPr>
              <p:spPr>
                <a:xfrm flipV="1">
                  <a:off x="6816638" y="5322117"/>
                  <a:ext cx="426293"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pic>
              <p:nvPicPr>
                <p:cNvPr id="22" name="Picture 2" descr="認識大數據的黃色小象幫手–– Hadoop - INSIDE">
                  <a:extLst>
                    <a:ext uri="{FF2B5EF4-FFF2-40B4-BE49-F238E27FC236}">
                      <a16:creationId xmlns:a16="http://schemas.microsoft.com/office/drawing/2014/main" id="{EC9E10D0-3D52-42D0-A8AC-09EB8F4C02BA}"/>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5183" r="-5183"/>
                <a:stretch/>
              </p:blipFill>
              <p:spPr bwMode="auto">
                <a:xfrm>
                  <a:off x="7242931" y="4957912"/>
                  <a:ext cx="1806129" cy="7284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Big Data &amp; Machine Learning Archives - 想方涉法- 量瓶外的天空M-Y-Oceane">
                  <a:extLst>
                    <a:ext uri="{FF2B5EF4-FFF2-40B4-BE49-F238E27FC236}">
                      <a16:creationId xmlns:a16="http://schemas.microsoft.com/office/drawing/2014/main" id="{E856D4D2-1E8E-4585-8E38-CEEE053D59F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903357" y="3257765"/>
                  <a:ext cx="940828" cy="42878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42">
                  <a:extLst>
                    <a:ext uri="{FF2B5EF4-FFF2-40B4-BE49-F238E27FC236}">
                      <a16:creationId xmlns:a16="http://schemas.microsoft.com/office/drawing/2014/main" id="{F4D6FEAA-9CBC-4D5B-8260-478F8FC4F775}"/>
                    </a:ext>
                  </a:extLst>
                </p:cNvPr>
                <p:cNvCxnSpPr>
                  <a:cxnSpLocks/>
                </p:cNvCxnSpPr>
                <p:nvPr/>
              </p:nvCxnSpPr>
              <p:spPr>
                <a:xfrm flipH="1" flipV="1">
                  <a:off x="8127313" y="4424112"/>
                  <a:ext cx="1445" cy="46123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95" name="Straight Arrow Connector 42">
                  <a:extLst>
                    <a:ext uri="{FF2B5EF4-FFF2-40B4-BE49-F238E27FC236}">
                      <a16:creationId xmlns:a16="http://schemas.microsoft.com/office/drawing/2014/main" id="{5DBC1616-1173-4D2D-A049-1DA3F2AB9B10}"/>
                    </a:ext>
                  </a:extLst>
                </p:cNvPr>
                <p:cNvCxnSpPr>
                  <a:cxnSpLocks/>
                  <a:stCxn id="22" idx="3"/>
                  <a:endCxn id="9" idx="2"/>
                </p:cNvCxnSpPr>
                <p:nvPr/>
              </p:nvCxnSpPr>
              <p:spPr>
                <a:xfrm flipV="1">
                  <a:off x="9049060" y="4478702"/>
                  <a:ext cx="755711" cy="843415"/>
                </a:xfrm>
                <a:prstGeom prst="bentConnector2">
                  <a:avLst/>
                </a:prstGeom>
                <a:ln w="28575">
                  <a:tailEnd type="triangle"/>
                </a:ln>
              </p:spPr>
              <p:style>
                <a:lnRef idx="3">
                  <a:schemeClr val="dk1"/>
                </a:lnRef>
                <a:fillRef idx="0">
                  <a:schemeClr val="dk1"/>
                </a:fillRef>
                <a:effectRef idx="2">
                  <a:schemeClr val="dk1"/>
                </a:effectRef>
                <a:fontRef idx="minor">
                  <a:schemeClr val="tx1"/>
                </a:fontRef>
              </p:style>
            </p:cxnSp>
          </p:grpSp>
          <p:pic>
            <p:nvPicPr>
              <p:cNvPr id="62" name="Picture 8" descr="Redis - Wikipedia">
                <a:extLst>
                  <a:ext uri="{FF2B5EF4-FFF2-40B4-BE49-F238E27FC236}">
                    <a16:creationId xmlns:a16="http://schemas.microsoft.com/office/drawing/2014/main" id="{B057586E-BAB2-4D3B-A0D6-D2A0903A9484}"/>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7706" t="-13639" r="-10587" b="-21192"/>
              <a:stretch/>
            </p:blipFill>
            <p:spPr bwMode="auto">
              <a:xfrm>
                <a:off x="7211084" y="3813294"/>
                <a:ext cx="1832460" cy="61081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群組 32"/>
          <p:cNvGrpSpPr/>
          <p:nvPr/>
        </p:nvGrpSpPr>
        <p:grpSpPr>
          <a:xfrm>
            <a:off x="4173953" y="1767704"/>
            <a:ext cx="6549355" cy="2340111"/>
            <a:chOff x="4173953" y="1767704"/>
            <a:chExt cx="6549355" cy="2340111"/>
          </a:xfrm>
        </p:grpSpPr>
        <p:cxnSp>
          <p:nvCxnSpPr>
            <p:cNvPr id="15" name="Straight Arrow Connector 41"/>
            <p:cNvCxnSpPr>
              <a:cxnSpLocks/>
              <a:stCxn id="8" idx="3"/>
              <a:endCxn id="26" idx="1"/>
            </p:cNvCxnSpPr>
            <p:nvPr/>
          </p:nvCxnSpPr>
          <p:spPr>
            <a:xfrm>
              <a:off x="4173953" y="2120166"/>
              <a:ext cx="618677"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42"/>
            <p:cNvCxnSpPr>
              <a:cxnSpLocks/>
              <a:stCxn id="26" idx="3"/>
            </p:cNvCxnSpPr>
            <p:nvPr/>
          </p:nvCxnSpPr>
          <p:spPr>
            <a:xfrm flipV="1">
              <a:off x="6321295" y="2120166"/>
              <a:ext cx="693485"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7" name="Elbow Connector 51"/>
            <p:cNvCxnSpPr>
              <a:cxnSpLocks/>
              <a:stCxn id="9" idx="0"/>
              <a:endCxn id="41" idx="3"/>
            </p:cNvCxnSpPr>
            <p:nvPr/>
          </p:nvCxnSpPr>
          <p:spPr>
            <a:xfrm rot="16200000" flipV="1">
              <a:off x="8989009" y="2957872"/>
              <a:ext cx="580735" cy="1034485"/>
            </a:xfrm>
            <a:prstGeom prst="bentConnector2">
              <a:avLst/>
            </a:prstGeom>
            <a:ln w="28575">
              <a:tailEnd type="triangle"/>
            </a:ln>
          </p:spPr>
          <p:style>
            <a:lnRef idx="3">
              <a:schemeClr val="dk1"/>
            </a:lnRef>
            <a:fillRef idx="0">
              <a:schemeClr val="dk1"/>
            </a:fillRef>
            <a:effectRef idx="2">
              <a:schemeClr val="dk1"/>
            </a:effectRef>
            <a:fontRef idx="minor">
              <a:schemeClr val="tx1"/>
            </a:fontRef>
          </p:style>
        </p:cxnSp>
        <p:pic>
          <p:nvPicPr>
            <p:cNvPr id="24" name="Picture 6">
              <a:extLst>
                <a:ext uri="{FF2B5EF4-FFF2-40B4-BE49-F238E27FC236}">
                  <a16:creationId xmlns:a16="http://schemas.microsoft.com/office/drawing/2014/main" id="{E29FE739-6830-4238-BD52-082627DEF3EF}"/>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18470" t="-15193" r="-21788" b="-40551"/>
            <a:stretch/>
          </p:blipFill>
          <p:spPr bwMode="auto">
            <a:xfrm>
              <a:off x="4890883" y="2776546"/>
              <a:ext cx="1628853" cy="8144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a:extLst>
                <a:ext uri="{FF2B5EF4-FFF2-40B4-BE49-F238E27FC236}">
                  <a16:creationId xmlns:a16="http://schemas.microsoft.com/office/drawing/2014/main" id="{84E6F005-B434-4398-ADCE-B5B1AEA50E72}"/>
                </a:ext>
              </a:extLst>
            </p:cNvPr>
            <p:cNvPicPr>
              <a:picLocks noChangeAspect="1" noChangeArrowheads="1"/>
            </p:cNvPicPr>
            <p:nvPr/>
          </p:nvPicPr>
          <p:blipFill>
            <a:blip r:embed="rId25" cstate="print">
              <a:extLst>
                <a:ext uri="{BEBA8EAE-BF5A-486C-A8C5-ECC9F3942E4B}">
                  <a14:imgProps xmlns:a14="http://schemas.microsoft.com/office/drawing/2010/main">
                    <a14:imgLayer r:embed="rId26">
                      <a14:imgEffect>
                        <a14:backgroundRemoval t="10000" b="90000" l="10000" r="90000">
                          <a14:foregroundMark x1="41205" y1="37127" x2="41687" y2="62602"/>
                          <a14:foregroundMark x1="52530" y1="45257" x2="50000" y2="57724"/>
                          <a14:foregroundMark x1="50000" y1="57724" x2="56145" y2="62873"/>
                          <a14:foregroundMark x1="56145" y1="62873" x2="58675" y2="49593"/>
                          <a14:foregroundMark x1="58675" y1="49593" x2="58554" y2="44715"/>
                          <a14:foregroundMark x1="65542" y1="35772" x2="63133" y2="51220"/>
                          <a14:foregroundMark x1="63133" y1="51220" x2="63133" y2="62602"/>
                          <a14:foregroundMark x1="68795" y1="37398" x2="69036" y2="62873"/>
                          <a14:foregroundMark x1="85783" y1="44715" x2="86265" y2="62060"/>
                        </a14:backgroundRemoval>
                      </a14:imgEffect>
                    </a14:imgLayer>
                  </a14:imgProps>
                </a:ext>
                <a:ext uri="{28A0092B-C50C-407E-A947-70E740481C1C}">
                  <a14:useLocalDpi xmlns:a14="http://schemas.microsoft.com/office/drawing/2010/main" val="0"/>
                </a:ext>
              </a:extLst>
            </a:blip>
            <a:srcRect/>
            <a:stretch>
              <a:fillRect/>
            </a:stretch>
          </p:blipFill>
          <p:spPr bwMode="auto">
            <a:xfrm>
              <a:off x="4792630" y="1822819"/>
              <a:ext cx="1528665" cy="594695"/>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14"/>
            <p:cNvSpPr/>
            <p:nvPr/>
          </p:nvSpPr>
          <p:spPr>
            <a:xfrm>
              <a:off x="7502133" y="2824747"/>
              <a:ext cx="1260000" cy="720000"/>
            </a:xfrm>
            <a:prstGeom prst="round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b="1" dirty="0">
                  <a:ln w="0"/>
                  <a:solidFill>
                    <a:schemeClr val="tx1"/>
                  </a:solidFill>
                  <a:latin typeface="微软雅黑" panose="020B0503020204020204" pitchFamily="34" charset="-122"/>
                  <a:ea typeface="微软雅黑" panose="020B0503020204020204" pitchFamily="34" charset="-122"/>
                </a:rPr>
                <a:t>Server</a:t>
              </a:r>
            </a:p>
          </p:txBody>
        </p:sp>
        <p:grpSp>
          <p:nvGrpSpPr>
            <p:cNvPr id="42" name="群組 34"/>
            <p:cNvGrpSpPr/>
            <p:nvPr/>
          </p:nvGrpSpPr>
          <p:grpSpPr>
            <a:xfrm>
              <a:off x="7256489" y="1794524"/>
              <a:ext cx="1751289" cy="689385"/>
              <a:chOff x="4816933" y="2022014"/>
              <a:chExt cx="1313467" cy="517039"/>
            </a:xfrm>
          </p:grpSpPr>
          <p:pic>
            <p:nvPicPr>
              <p:cNvPr id="43" name="Picture 42" descr="Python Logo Clipart Drawing - Flask Python, HD Png Download -  800x600(#1044449) - PngFind">
                <a:extLst>
                  <a:ext uri="{FF2B5EF4-FFF2-40B4-BE49-F238E27FC236}">
                    <a16:creationId xmlns:a16="http://schemas.microsoft.com/office/drawing/2014/main" id="{08EEA88E-948C-4C6D-A336-65876CC113EE}"/>
                  </a:ext>
                </a:extLst>
              </p:cNvPr>
              <p:cNvPicPr>
                <a:picLocks noChangeAspect="1" noChangeArrowheads="1"/>
              </p:cNvPicPr>
              <p:nvPr/>
            </p:nvPicPr>
            <p:blipFill>
              <a:blip r:embed="rId27" cstate="print">
                <a:extLst>
                  <a:ext uri="{BEBA8EAE-BF5A-486C-A8C5-ECC9F3942E4B}">
                    <a14:imgProps xmlns:a14="http://schemas.microsoft.com/office/drawing/2010/main">
                      <a14:imgLayer r:embed="rId28">
                        <a14:imgEffect>
                          <a14:backgroundRemoval t="8370" b="92805" l="10000" r="90000">
                            <a14:foregroundMark x1="25357" y1="80323" x2="25357" y2="80323"/>
                            <a14:foregroundMark x1="38571" y1="77974" x2="38571" y2="77974"/>
                            <a14:foregroundMark x1="49762" y1="82379" x2="49762" y2="82379"/>
                            <a14:foregroundMark x1="57857" y1="86637" x2="57857" y2="86637"/>
                            <a14:foregroundMark x1="67738" y1="84288" x2="67738" y2="84288"/>
                            <a14:foregroundMark x1="76190" y1="92805" x2="76190" y2="92805"/>
                            <a14:foregroundMark x1="29524" y1="8370" x2="29524" y2="8370"/>
                            <a14:foregroundMark x1="39643" y1="34949" x2="39643" y2="34949"/>
                            <a14:foregroundMark x1="36429" y1="35977" x2="36429" y2="35977"/>
                            <a14:foregroundMark x1="34524" y1="28781" x2="34524" y2="28781"/>
                            <a14:foregroundMark x1="35238" y1="19383" x2="35238" y2="19383"/>
                            <a14:foregroundMark x1="31667" y1="20852" x2="31667" y2="20852"/>
                            <a14:foregroundMark x1="31071" y1="22173" x2="31071" y2="22173"/>
                            <a14:foregroundMark x1="33571" y1="30690" x2="33571" y2="30690"/>
                            <a14:foregroundMark x1="32500" y1="31424" x2="32500" y2="31424"/>
                            <a14:foregroundMark x1="47262" y1="51395" x2="47262" y2="51395"/>
                            <a14:foregroundMark x1="43095" y1="42731" x2="43095" y2="42731"/>
                            <a14:foregroundMark x1="40238" y1="17915" x2="40238" y2="17915"/>
                          </a14:backgroundRemoval>
                        </a14:imgEffect>
                      </a14:imgLayer>
                    </a14:imgProps>
                  </a:ext>
                  <a:ext uri="{28A0092B-C50C-407E-A947-70E740481C1C}">
                    <a14:useLocalDpi xmlns:a14="http://schemas.microsoft.com/office/drawing/2010/main" val="0"/>
                  </a:ext>
                </a:extLst>
              </a:blip>
              <a:srcRect/>
              <a:stretch>
                <a:fillRect/>
              </a:stretch>
            </p:blipFill>
            <p:spPr bwMode="auto">
              <a:xfrm>
                <a:off x="5401663" y="2022014"/>
                <a:ext cx="728737" cy="517039"/>
              </a:xfrm>
              <a:prstGeom prst="rect">
                <a:avLst/>
              </a:prstGeom>
              <a:noFill/>
              <a:extLst>
                <a:ext uri="{909E8E84-426E-40DD-AFC4-6F175D3DCCD1}">
                  <a14:hiddenFill xmlns:a14="http://schemas.microsoft.com/office/drawing/2010/main">
                    <a:solidFill>
                      <a:srgbClr val="FFFFFF"/>
                    </a:solidFill>
                  </a14:hiddenFill>
                </a:ext>
              </a:extLst>
            </p:spPr>
          </p:pic>
          <p:pic>
            <p:nvPicPr>
              <p:cNvPr id="44" name="圖片 36"/>
              <p:cNvPicPr>
                <a:picLocks noChangeAspect="1"/>
              </p:cNvPicPr>
              <p:nvPr/>
            </p:nvPicPr>
            <p:blipFill>
              <a:blip r:embed="rId29">
                <a:extLst>
                  <a:ext uri="{BEBA8EAE-BF5A-486C-A8C5-ECC9F3942E4B}">
                    <a14:imgProps xmlns:a14="http://schemas.microsoft.com/office/drawing/2010/main">
                      <a14:imgLayer r:embed="rId30">
                        <a14:imgEffect>
                          <a14:backgroundRemoval t="9211" b="89474" l="1813" r="93958">
                            <a14:foregroundMark x1="5136" y1="43421" x2="5136" y2="43421"/>
                            <a14:foregroundMark x1="47130" y1="43421" x2="47130" y2="43421"/>
                            <a14:foregroundMark x1="64955" y1="38816" x2="64955" y2="38816"/>
                            <a14:foregroundMark x1="81571" y1="35526" x2="81571" y2="35526"/>
                            <a14:foregroundMark x1="93958" y1="65789" x2="93958" y2="65789"/>
                          </a14:backgroundRemoval>
                        </a14:imgEffect>
                      </a14:imgLayer>
                    </a14:imgProps>
                  </a:ext>
                </a:extLst>
              </a:blip>
              <a:stretch>
                <a:fillRect/>
              </a:stretch>
            </p:blipFill>
            <p:spPr>
              <a:xfrm>
                <a:off x="4816933" y="2113635"/>
                <a:ext cx="667348" cy="306456"/>
              </a:xfrm>
              <a:prstGeom prst="rect">
                <a:avLst/>
              </a:prstGeom>
            </p:spPr>
          </p:pic>
        </p:grpSp>
        <p:cxnSp>
          <p:nvCxnSpPr>
            <p:cNvPr id="46" name="直線單箭頭接點 90"/>
            <p:cNvCxnSpPr>
              <a:stCxn id="43" idx="3"/>
            </p:cNvCxnSpPr>
            <p:nvPr/>
          </p:nvCxnSpPr>
          <p:spPr>
            <a:xfrm flipV="1">
              <a:off x="9007778" y="2139216"/>
              <a:ext cx="779640" cy="1"/>
            </a:xfrm>
            <a:prstGeom prst="straightConnector1">
              <a:avLst/>
            </a:prstGeom>
            <a:ln w="28575">
              <a:headEnd type="triangle"/>
              <a:tailEnd type="triangle"/>
            </a:ln>
          </p:spPr>
          <p:style>
            <a:lnRef idx="3">
              <a:schemeClr val="dk1"/>
            </a:lnRef>
            <a:fillRef idx="0">
              <a:schemeClr val="dk1"/>
            </a:fillRef>
            <a:effectRef idx="2">
              <a:schemeClr val="dk1"/>
            </a:effectRef>
            <a:fontRef idx="minor">
              <a:schemeClr val="tx1"/>
            </a:fontRef>
          </p:style>
        </p:cxnSp>
        <p:cxnSp>
          <p:nvCxnSpPr>
            <p:cNvPr id="47" name="直線單箭頭接點 107"/>
            <p:cNvCxnSpPr>
              <a:stCxn id="41" idx="0"/>
            </p:cNvCxnSpPr>
            <p:nvPr/>
          </p:nvCxnSpPr>
          <p:spPr>
            <a:xfrm flipH="1" flipV="1">
              <a:off x="8123889" y="2481401"/>
              <a:ext cx="8244" cy="343346"/>
            </a:xfrm>
            <a:prstGeom prst="straightConnector1">
              <a:avLst/>
            </a:prstGeom>
            <a:ln w="28575">
              <a:headEnd type="triangle"/>
              <a:tailEnd type="triangle"/>
            </a:ln>
          </p:spPr>
          <p:style>
            <a:lnRef idx="3">
              <a:schemeClr val="dk1"/>
            </a:lnRef>
            <a:fillRef idx="0">
              <a:schemeClr val="dk1"/>
            </a:fillRef>
            <a:effectRef idx="2">
              <a:schemeClr val="dk1"/>
            </a:effectRef>
            <a:fontRef idx="minor">
              <a:schemeClr val="tx1"/>
            </a:fontRef>
          </p:style>
        </p:cxnSp>
        <p:pic>
          <p:nvPicPr>
            <p:cNvPr id="61" name="Picture 19" descr="File:LINE logo.svg - Wikimedia Commons"/>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9980284" y="1767704"/>
              <a:ext cx="743024" cy="743024"/>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42">
              <a:extLst>
                <a:ext uri="{FF2B5EF4-FFF2-40B4-BE49-F238E27FC236}">
                  <a16:creationId xmlns:a16="http://schemas.microsoft.com/office/drawing/2014/main" id="{5DBC1616-1173-4D2D-A049-1DA3F2AB9B10}"/>
                </a:ext>
              </a:extLst>
            </p:cNvPr>
            <p:cNvCxnSpPr>
              <a:cxnSpLocks/>
            </p:cNvCxnSpPr>
            <p:nvPr/>
          </p:nvCxnSpPr>
          <p:spPr>
            <a:xfrm rot="16200000" flipH="1">
              <a:off x="6194332" y="3091062"/>
              <a:ext cx="527732" cy="1505773"/>
            </a:xfrm>
            <a:prstGeom prst="bentConnector2">
              <a:avLst/>
            </a:prstGeom>
            <a:ln w="28575">
              <a:tailEnd type="triangle"/>
            </a:ln>
          </p:spPr>
          <p:style>
            <a:lnRef idx="3">
              <a:schemeClr val="dk1"/>
            </a:lnRef>
            <a:fillRef idx="0">
              <a:schemeClr val="dk1"/>
            </a:fillRef>
            <a:effectRef idx="2">
              <a:schemeClr val="dk1"/>
            </a:effectRef>
            <a:fontRef idx="minor">
              <a:schemeClr val="tx1"/>
            </a:fontRef>
          </p:style>
        </p:cxnSp>
        <p:pic>
          <p:nvPicPr>
            <p:cNvPr id="60" name="Picture 6">
              <a:extLst>
                <a:ext uri="{FF2B5EF4-FFF2-40B4-BE49-F238E27FC236}">
                  <a16:creationId xmlns:a16="http://schemas.microsoft.com/office/drawing/2014/main" id="{E29FE739-6830-4238-BD52-082627DEF3EF}"/>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18470" t="-15193" r="-21788" b="-40551"/>
            <a:stretch/>
          </p:blipFill>
          <p:spPr bwMode="auto">
            <a:xfrm>
              <a:off x="4890884" y="2776547"/>
              <a:ext cx="1628853" cy="81442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42">
              <a:extLst>
                <a:ext uri="{FF2B5EF4-FFF2-40B4-BE49-F238E27FC236}">
                  <a16:creationId xmlns:a16="http://schemas.microsoft.com/office/drawing/2014/main" id="{F4D6FEAA-9CBC-4D5B-8260-478F8FC4F775}"/>
                </a:ext>
              </a:extLst>
            </p:cNvPr>
            <p:cNvCxnSpPr>
              <a:cxnSpLocks/>
              <a:endCxn id="41" idx="2"/>
            </p:cNvCxnSpPr>
            <p:nvPr/>
          </p:nvCxnSpPr>
          <p:spPr>
            <a:xfrm flipV="1">
              <a:off x="8127313" y="3544747"/>
              <a:ext cx="4820" cy="26854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42"/>
            <p:cNvCxnSpPr>
              <a:cxnSpLocks/>
            </p:cNvCxnSpPr>
            <p:nvPr/>
          </p:nvCxnSpPr>
          <p:spPr>
            <a:xfrm flipH="1" flipV="1">
              <a:off x="6519737" y="3193285"/>
              <a:ext cx="982397" cy="988"/>
            </a:xfrm>
            <a:prstGeom prst="straightConnector1">
              <a:avLst/>
            </a:prstGeom>
            <a:ln w="28575">
              <a:solidFill>
                <a:schemeClr val="tx1"/>
              </a:solidFill>
              <a:tailEnd type="triangle"/>
            </a:ln>
          </p:spPr>
          <p:style>
            <a:lnRef idx="3">
              <a:schemeClr val="accent6"/>
            </a:lnRef>
            <a:fillRef idx="0">
              <a:schemeClr val="accent6"/>
            </a:fillRef>
            <a:effectRef idx="2">
              <a:schemeClr val="accent6"/>
            </a:effectRef>
            <a:fontRef idx="minor">
              <a:schemeClr val="tx1"/>
            </a:fontRef>
          </p:style>
        </p:cxnSp>
      </p:grpSp>
      <p:grpSp>
        <p:nvGrpSpPr>
          <p:cNvPr id="28" name="群組 27"/>
          <p:cNvGrpSpPr/>
          <p:nvPr/>
        </p:nvGrpSpPr>
        <p:grpSpPr>
          <a:xfrm>
            <a:off x="379400" y="1760166"/>
            <a:ext cx="3970904" cy="1784581"/>
            <a:chOff x="379400" y="1760166"/>
            <a:chExt cx="3970904" cy="1784581"/>
          </a:xfrm>
        </p:grpSpPr>
        <p:sp>
          <p:nvSpPr>
            <p:cNvPr id="8" name="Plaque 4"/>
            <p:cNvSpPr/>
            <p:nvPr/>
          </p:nvSpPr>
          <p:spPr>
            <a:xfrm>
              <a:off x="2913953" y="1760166"/>
              <a:ext cx="1260000" cy="720000"/>
            </a:xfrm>
            <a:prstGeom prst="plaque">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AU" b="1" dirty="0" err="1">
                  <a:ln w="0"/>
                  <a:solidFill>
                    <a:schemeClr val="tx1"/>
                  </a:solidFill>
                  <a:latin typeface="微软雅黑" panose="020B0503020204020204" pitchFamily="34" charset="-122"/>
                  <a:ea typeface="微软雅黑" panose="020B0503020204020204" pitchFamily="34" charset="-122"/>
                </a:rPr>
                <a:t>IoT</a:t>
              </a:r>
              <a:endParaRPr lang="en-US" b="1" dirty="0">
                <a:ln w="0"/>
                <a:solidFill>
                  <a:schemeClr val="tx1"/>
                </a:solidFill>
                <a:latin typeface="微软雅黑" panose="020B0503020204020204" pitchFamily="34" charset="-122"/>
                <a:ea typeface="微软雅黑" panose="020B0503020204020204" pitchFamily="34" charset="-122"/>
              </a:endParaRPr>
            </a:p>
          </p:txBody>
        </p:sp>
        <p:pic>
          <p:nvPicPr>
            <p:cNvPr id="19" name="Picture 6" descr="相机素材素材】免费下载_相机素材图片大全png-90设计网"/>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31673" y="2633535"/>
              <a:ext cx="552435" cy="34656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2" descr="Pie Clipart Raspberry Pi Intro To Pi Raspberry Slice - Raspberry Pi 4 Icon  - Png Download (#5338998) - PinClipart">
              <a:extLst>
                <a:ext uri="{FF2B5EF4-FFF2-40B4-BE49-F238E27FC236}">
                  <a16:creationId xmlns:a16="http://schemas.microsoft.com/office/drawing/2014/main" id="{75AE4F7F-5637-4CD9-897B-D0A747907569}"/>
                </a:ext>
              </a:extLst>
            </p:cNvPr>
            <p:cNvPicPr>
              <a:picLocks noChangeAspect="1" noChangeArrowheads="1"/>
            </p:cNvPicPr>
            <p:nvPr/>
          </p:nvPicPr>
          <p:blipFill>
            <a:blip r:embed="rId33" cstate="print">
              <a:extLst>
                <a:ext uri="{BEBA8EAE-BF5A-486C-A8C5-ECC9F3942E4B}">
                  <a14:imgProps xmlns:a14="http://schemas.microsoft.com/office/drawing/2010/main">
                    <a14:imgLayer r:embed="rId34">
                      <a14:imgEffect>
                        <a14:backgroundRemoval t="7944" b="91121" l="9804" r="89916">
                          <a14:foregroundMark x1="25909" y1="82798" x2="25909" y2="82798"/>
                          <a14:foregroundMark x1="30682" y1="85255" x2="30682" y2="85255"/>
                          <a14:foregroundMark x1="36250" y1="83554" x2="36250" y2="83554"/>
                          <a14:foregroundMark x1="40795" y1="84688" x2="40795" y2="84688"/>
                          <a14:foregroundMark x1="46250" y1="82609" x2="46250" y2="82609"/>
                          <a14:foregroundMark x1="51364" y1="85255" x2="51364" y2="85255"/>
                          <a14:foregroundMark x1="56705" y1="83743" x2="56705" y2="83743"/>
                          <a14:foregroundMark x1="60682" y1="84310" x2="60682" y2="84310"/>
                          <a14:foregroundMark x1="63864" y1="86200" x2="63864" y2="86200"/>
                          <a14:foregroundMark x1="69091" y1="84310" x2="69091" y2="84310"/>
                          <a14:foregroundMark x1="74091" y1="84688" x2="74091" y2="84688"/>
                          <a14:foregroundMark x1="73977" y1="79962" x2="73977" y2="79962"/>
                          <a14:foregroundMark x1="40909" y1="9074" x2="40909" y2="9074"/>
                          <a14:foregroundMark x1="57273" y1="8696" x2="57273" y2="8696"/>
                          <a14:foregroundMark x1="42159" y1="8507" x2="42159" y2="8507"/>
                          <a14:foregroundMark x1="58409" y1="8318" x2="58409" y2="8318"/>
                          <a14:foregroundMark x1="53221" y1="82243" x2="53221" y2="82243"/>
                          <a14:foregroundMark x1="51261" y1="85047" x2="51261" y2="85047"/>
                          <a14:foregroundMark x1="50980" y1="85047" x2="50980" y2="85047"/>
                          <a14:foregroundMark x1="64426" y1="91121" x2="64426" y2="91121"/>
                          <a14:foregroundMark x1="54342" y1="83645" x2="54342" y2="83645"/>
                          <a14:foregroundMark x1="53221" y1="82243" x2="53221" y2="82243"/>
                          <a14:foregroundMark x1="53501" y1="81776" x2="52941" y2="81776"/>
                          <a14:foregroundMark x1="64146" y1="91121" x2="64146" y2="91121"/>
                          <a14:foregroundMark x1="64146" y1="91121" x2="65546" y2="91121"/>
                          <a14:foregroundMark x1="64706" y1="91121" x2="65826" y2="90654"/>
                          <a14:foregroundMark x1="54622" y1="83645" x2="54902" y2="84112"/>
                          <a14:foregroundMark x1="54342" y1="83178" x2="54622" y2="83645"/>
                          <a14:foregroundMark x1="54062" y1="82710" x2="54342" y2="83178"/>
                          <a14:foregroundMark x1="54062" y1="85514" x2="54062" y2="85514"/>
                          <a14:foregroundMark x1="54902" y1="84579" x2="54902" y2="84579"/>
                          <a14:foregroundMark x1="55182" y1="84112" x2="55182" y2="84112"/>
                          <a14:foregroundMark x1="54902" y1="83645" x2="55182" y2="84112"/>
                          <a14:foregroundMark x1="53908" y1="82313" x2="54622" y2="82710"/>
                          <a14:foregroundMark x1="53175" y1="82766" x2="52941" y2="82710"/>
                          <a14:foregroundMark x1="54902" y1="83178" x2="53688" y2="82888"/>
                          <a14:foregroundMark x1="52241" y1="83178" x2="52661" y2="82710"/>
                          <a14:foregroundMark x1="51821" y1="83645" x2="52241" y2="83178"/>
                          <a14:foregroundMark x1="54762" y1="84112" x2="55182" y2="85047"/>
                          <a14:foregroundMark x1="54342" y1="83178" x2="54762" y2="84112"/>
                          <a14:foregroundMark x1="52661" y1="82243" x2="52661" y2="82710"/>
                          <a14:foregroundMark x1="54342" y1="82710" x2="55462" y2="84112"/>
                          <a14:foregroundMark x1="53782" y1="82243" x2="52101" y2="83178"/>
                          <a14:backgroundMark x1="70341" y1="81853" x2="70341" y2="81853"/>
                          <a14:backgroundMark x1="48182" y1="85255" x2="48182" y2="85255"/>
                          <a14:backgroundMark x1="42614" y1="85066" x2="42614" y2="85066"/>
                          <a14:backgroundMark x1="27386" y1="82042" x2="27386" y2="82042"/>
                          <a14:backgroundMark x1="50700" y1="85514" x2="50700" y2="85514"/>
                          <a14:backgroundMark x1="32213" y1="85514" x2="32213" y2="85514"/>
                          <a14:backgroundMark x1="53501" y1="81308" x2="53501" y2="81308"/>
                          <a14:backgroundMark x1="54062" y1="81308" x2="54062" y2="81308"/>
                          <a14:backgroundMark x1="54622" y1="81776" x2="54622" y2="81776"/>
                          <a14:backgroundMark x1="53501" y1="87383" x2="53501" y2="87383"/>
                          <a14:backgroundMark x1="53221" y1="84112" x2="53221" y2="84112"/>
                        </a14:backgroundRemoval>
                      </a14:imgEffect>
                    </a14:imgLayer>
                  </a14:imgProps>
                </a:ext>
                <a:ext uri="{28A0092B-C50C-407E-A947-70E740481C1C}">
                  <a14:useLocalDpi xmlns:a14="http://schemas.microsoft.com/office/drawing/2010/main" val="0"/>
                </a:ext>
              </a:extLst>
            </a:blip>
            <a:srcRect/>
            <a:stretch>
              <a:fillRect/>
            </a:stretch>
          </p:blipFill>
          <p:spPr bwMode="auto">
            <a:xfrm>
              <a:off x="3383208" y="2539457"/>
              <a:ext cx="967096" cy="508716"/>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13"/>
            <p:cNvSpPr/>
            <p:nvPr/>
          </p:nvSpPr>
          <p:spPr>
            <a:xfrm>
              <a:off x="1133655" y="1760166"/>
              <a:ext cx="1260000" cy="720000"/>
            </a:xfrm>
            <a:prstGeom prst="round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b="1" dirty="0">
                  <a:ln w="0"/>
                  <a:solidFill>
                    <a:schemeClr val="tx1"/>
                  </a:solidFill>
                  <a:latin typeface="微软雅黑" panose="020B0503020204020204" pitchFamily="34" charset="-122"/>
                  <a:ea typeface="微软雅黑" panose="020B0503020204020204" pitchFamily="34" charset="-122"/>
                </a:rPr>
                <a:t>Model</a:t>
              </a:r>
            </a:p>
          </p:txBody>
        </p:sp>
        <p:sp>
          <p:nvSpPr>
            <p:cNvPr id="53" name="Rectangle 7"/>
            <p:cNvSpPr/>
            <p:nvPr/>
          </p:nvSpPr>
          <p:spPr>
            <a:xfrm>
              <a:off x="1131100" y="2824747"/>
              <a:ext cx="1260000" cy="720000"/>
            </a:xfrm>
            <a:prstGeom prst="rect">
              <a:avLst/>
            </a:prstGeom>
            <a:solidFill>
              <a:srgbClr val="DBC8BA"/>
            </a:solidFill>
            <a:ln w="38100">
              <a:solidFill>
                <a:srgbClr val="5D6A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b="1" dirty="0">
                  <a:ln w="0"/>
                  <a:solidFill>
                    <a:schemeClr val="tx1"/>
                  </a:solidFill>
                  <a:latin typeface="微软雅黑" panose="020B0503020204020204" pitchFamily="34" charset="-122"/>
                  <a:ea typeface="微软雅黑" panose="020B0503020204020204" pitchFamily="34" charset="-122"/>
                </a:rPr>
                <a:t>Image</a:t>
              </a:r>
            </a:p>
            <a:p>
              <a:pPr algn="ctr" defTabSz="1219170"/>
              <a:r>
                <a:rPr lang="en-US" b="1" dirty="0">
                  <a:ln w="0"/>
                  <a:solidFill>
                    <a:schemeClr val="tx1"/>
                  </a:solidFill>
                  <a:latin typeface="微软雅黑" panose="020B0503020204020204" pitchFamily="34" charset="-122"/>
                  <a:ea typeface="微软雅黑" panose="020B0503020204020204" pitchFamily="34" charset="-122"/>
                </a:rPr>
                <a:t>Data</a:t>
              </a:r>
            </a:p>
          </p:txBody>
        </p:sp>
        <p:cxnSp>
          <p:nvCxnSpPr>
            <p:cNvPr id="54" name="Elbow Connector 19"/>
            <p:cNvCxnSpPr>
              <a:stCxn id="53" idx="0"/>
              <a:endCxn id="52" idx="2"/>
            </p:cNvCxnSpPr>
            <p:nvPr/>
          </p:nvCxnSpPr>
          <p:spPr>
            <a:xfrm flipV="1">
              <a:off x="1761100" y="2480166"/>
              <a:ext cx="2555" cy="34458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5" name="Elbow Connector 19"/>
            <p:cNvCxnSpPr>
              <a:stCxn id="52" idx="3"/>
              <a:endCxn id="8" idx="1"/>
            </p:cNvCxnSpPr>
            <p:nvPr/>
          </p:nvCxnSpPr>
          <p:spPr>
            <a:xfrm>
              <a:off x="2393655" y="2120166"/>
              <a:ext cx="52029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pic>
          <p:nvPicPr>
            <p:cNvPr id="56" name="Picture 18" descr="Download Free Python Logo Png Image ICON favicon | FreePNGImg">
              <a:extLst>
                <a:ext uri="{FF2B5EF4-FFF2-40B4-BE49-F238E27FC236}">
                  <a16:creationId xmlns:a16="http://schemas.microsoft.com/office/drawing/2014/main" id="{60AFEB06-4264-4F17-B232-32636FA126F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9400" y="2284217"/>
              <a:ext cx="1064487" cy="4657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群組 65"/>
          <p:cNvGrpSpPr/>
          <p:nvPr/>
        </p:nvGrpSpPr>
        <p:grpSpPr>
          <a:xfrm>
            <a:off x="2672445" y="1549414"/>
            <a:ext cx="8819660" cy="3187072"/>
            <a:chOff x="2672445" y="1549414"/>
            <a:chExt cx="8819660" cy="3187072"/>
          </a:xfrm>
        </p:grpSpPr>
        <p:sp>
          <p:nvSpPr>
            <p:cNvPr id="67" name="圓角矩形 1"/>
            <p:cNvSpPr/>
            <p:nvPr/>
          </p:nvSpPr>
          <p:spPr>
            <a:xfrm>
              <a:off x="2672445" y="1549414"/>
              <a:ext cx="8384723" cy="3186626"/>
            </a:xfrm>
            <a:prstGeom prst="rect">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TW" altLang="en-US" sz="2400">
                <a:solidFill>
                  <a:prstClr val="white"/>
                </a:solidFill>
                <a:latin typeface="Calibri"/>
                <a:ea typeface="新細明體" panose="02020500000000000000" pitchFamily="18" charset="-120"/>
              </a:endParaRPr>
            </a:p>
          </p:txBody>
        </p:sp>
        <p:sp>
          <p:nvSpPr>
            <p:cNvPr id="68" name="矩形 67"/>
            <p:cNvSpPr/>
            <p:nvPr/>
          </p:nvSpPr>
          <p:spPr>
            <a:xfrm>
              <a:off x="11057167" y="1554710"/>
              <a:ext cx="434938" cy="3181776"/>
            </a:xfrm>
            <a:prstGeom prst="rect">
              <a:avLst/>
            </a:prstGeom>
            <a:solidFill>
              <a:srgbClr val="DBC8BA"/>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使</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r>
                <a:rPr lang="zh-CN" altLang="en-US" b="1" dirty="0" smtClean="0">
                  <a:solidFill>
                    <a:schemeClr val="tx1"/>
                  </a:solidFill>
                  <a:latin typeface="微软雅黑" panose="020B0503020204020204" pitchFamily="34" charset="-122"/>
                  <a:ea typeface="微软雅黑" panose="020B0503020204020204" pitchFamily="34" charset="-122"/>
                </a:rPr>
                <a:t>用</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r>
                <a:rPr lang="zh-CN" altLang="en-US" b="1" dirty="0" smtClean="0">
                  <a:solidFill>
                    <a:schemeClr val="tx1"/>
                  </a:solidFill>
                  <a:latin typeface="微软雅黑" panose="020B0503020204020204" pitchFamily="34" charset="-122"/>
                  <a:ea typeface="微软雅黑" panose="020B0503020204020204" pitchFamily="34" charset="-122"/>
                </a:rPr>
                <a:t>者</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gn="ctr"/>
              <a:r>
                <a:rPr lang="zh-CN" altLang="en-US" b="1" dirty="0" smtClean="0">
                  <a:solidFill>
                    <a:schemeClr val="tx1"/>
                  </a:solidFill>
                  <a:latin typeface="微软雅黑" panose="020B0503020204020204" pitchFamily="34" charset="-122"/>
                  <a:ea typeface="微软雅黑" panose="020B0503020204020204" pitchFamily="34" charset="-122"/>
                </a:rPr>
                <a:t>端</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spTree>
    <p:custDataLst>
      <p:tags r:id="rId2"/>
    </p:custDataLst>
    <p:extLst>
      <p:ext uri="{BB962C8B-B14F-4D97-AF65-F5344CB8AC3E}">
        <p14:creationId xmlns:p14="http://schemas.microsoft.com/office/powerpoint/2010/main" val="339394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5"/>
                                        </p:tgtEl>
                                        <p:attrNameLst>
                                          <p:attrName>style.opacity</p:attrName>
                                        </p:attrNameLst>
                                      </p:cBhvr>
                                      <p:to>
                                        <p:strVal val="0.25"/>
                                      </p:to>
                                    </p:set>
                                    <p:animEffect filter="image" prLst="opacity: 0.25">
                                      <p:cBhvr rctx="IE">
                                        <p:cTn id="7" dur="indefinite"/>
                                        <p:tgtEl>
                                          <p:spTgt spid="35"/>
                                        </p:tgtEl>
                                      </p:cBhvr>
                                    </p:animEffect>
                                  </p:childTnLst>
                                </p:cTn>
                              </p:par>
                              <p:par>
                                <p:cTn id="8" presetID="9" presetClass="emph" presetSubtype="0" nodeType="withEffect">
                                  <p:stCondLst>
                                    <p:cond delay="0"/>
                                  </p:stCondLst>
                                  <p:childTnLst>
                                    <p:set>
                                      <p:cBhvr rctx="PPT">
                                        <p:cTn id="9" dur="indefinite"/>
                                        <p:tgtEl>
                                          <p:spTgt spid="36"/>
                                        </p:tgtEl>
                                        <p:attrNameLst>
                                          <p:attrName>style.opacity</p:attrName>
                                        </p:attrNameLst>
                                      </p:cBhvr>
                                      <p:to>
                                        <p:strVal val="0.25"/>
                                      </p:to>
                                    </p:set>
                                    <p:animEffect filter="image" prLst="opacity: 0.25">
                                      <p:cBhvr rctx="IE">
                                        <p:cTn id="10" dur="indefinite"/>
                                        <p:tgtEl>
                                          <p:spTgt spid="36"/>
                                        </p:tgtEl>
                                      </p:cBhvr>
                                    </p:animEffect>
                                  </p:childTnLst>
                                </p:cTn>
                              </p:par>
                              <p:par>
                                <p:cTn id="11" presetID="9" presetClass="emph" presetSubtype="0" nodeType="withEffect">
                                  <p:stCondLst>
                                    <p:cond delay="0"/>
                                  </p:stCondLst>
                                  <p:childTnLst>
                                    <p:set>
                                      <p:cBhvr rctx="PPT">
                                        <p:cTn id="12" dur="indefinite"/>
                                        <p:tgtEl>
                                          <p:spTgt spid="28"/>
                                        </p:tgtEl>
                                        <p:attrNameLst>
                                          <p:attrName>style.opacity</p:attrName>
                                        </p:attrNameLst>
                                      </p:cBhvr>
                                      <p:to>
                                        <p:strVal val="0.25"/>
                                      </p:to>
                                    </p:set>
                                    <p:animEffect filter="image" prLst="opacity: 0.25">
                                      <p:cBhvr rctx="IE">
                                        <p:cTn id="13" dur="indefinite"/>
                                        <p:tgtEl>
                                          <p:spTgt spid="28"/>
                                        </p:tgtEl>
                                      </p:cBhvr>
                                    </p:animEffect>
                                  </p:childTnLst>
                                </p:cTn>
                              </p:par>
                              <p:par>
                                <p:cTn id="14" presetID="9" presetClass="emph" presetSubtype="0" nodeType="withEffect">
                                  <p:stCondLst>
                                    <p:cond delay="0"/>
                                  </p:stCondLst>
                                  <p:childTnLst>
                                    <p:set>
                                      <p:cBhvr rctx="PPT">
                                        <p:cTn id="15" dur="indefinite"/>
                                        <p:tgtEl>
                                          <p:spTgt spid="33"/>
                                        </p:tgtEl>
                                        <p:attrNameLst>
                                          <p:attrName>style.opacity</p:attrName>
                                        </p:attrNameLst>
                                      </p:cBhvr>
                                      <p:to>
                                        <p:strVal val="0.25"/>
                                      </p:to>
                                    </p:set>
                                    <p:animEffect filter="image" prLst="opacity: 0.25">
                                      <p:cBhvr rctx="IE">
                                        <p:cTn id="16" dur="indefinite"/>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35"/>
                                        </p:tgtEl>
                                        <p:attrNameLst>
                                          <p:attrName>style.opacity</p:attrName>
                                        </p:attrNameLst>
                                      </p:cBhvr>
                                      <p:to>
                                        <p:strVal val="1"/>
                                      </p:to>
                                    </p:set>
                                    <p:animEffect filter="image" prLst="opacity: 1">
                                      <p:cBhvr rctx="IE">
                                        <p:cTn id="21" dur="indefinite"/>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rctx="PPT">
                                        <p:cTn id="25" dur="indefinite"/>
                                        <p:tgtEl>
                                          <p:spTgt spid="35"/>
                                        </p:tgtEl>
                                        <p:attrNameLst>
                                          <p:attrName>style.opacity</p:attrName>
                                        </p:attrNameLst>
                                      </p:cBhvr>
                                      <p:to>
                                        <p:strVal val="0.25"/>
                                      </p:to>
                                    </p:set>
                                    <p:animEffect filter="image" prLst="opacity: 0.25">
                                      <p:cBhvr rctx="IE">
                                        <p:cTn id="26" dur="indefinite"/>
                                        <p:tgtEl>
                                          <p:spTgt spid="35"/>
                                        </p:tgtEl>
                                      </p:cBhvr>
                                    </p:animEffect>
                                  </p:childTnLst>
                                </p:cTn>
                              </p:par>
                              <p:par>
                                <p:cTn id="27" presetID="9" presetClass="emph" presetSubtype="0" nodeType="withEffect">
                                  <p:stCondLst>
                                    <p:cond delay="0"/>
                                  </p:stCondLst>
                                  <p:childTnLst>
                                    <p:set>
                                      <p:cBhvr rctx="PPT">
                                        <p:cTn id="28" dur="indefinite"/>
                                        <p:tgtEl>
                                          <p:spTgt spid="36"/>
                                        </p:tgtEl>
                                        <p:attrNameLst>
                                          <p:attrName>style.opacity</p:attrName>
                                        </p:attrNameLst>
                                      </p:cBhvr>
                                      <p:to>
                                        <p:strVal val="1"/>
                                      </p:to>
                                    </p:set>
                                    <p:animEffect filter="image" prLst="opacity: 1">
                                      <p:cBhvr rctx="IE">
                                        <p:cTn id="29" dur="indefinite"/>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rctx="PPT">
                                        <p:cTn id="33" dur="indefinite"/>
                                        <p:tgtEl>
                                          <p:spTgt spid="36"/>
                                        </p:tgtEl>
                                        <p:attrNameLst>
                                          <p:attrName>style.opacity</p:attrName>
                                        </p:attrNameLst>
                                      </p:cBhvr>
                                      <p:to>
                                        <p:strVal val="0.25"/>
                                      </p:to>
                                    </p:set>
                                    <p:animEffect filter="image" prLst="opacity: 0.25">
                                      <p:cBhvr rctx="IE">
                                        <p:cTn id="34" dur="indefinite"/>
                                        <p:tgtEl>
                                          <p:spTgt spid="36"/>
                                        </p:tgtEl>
                                      </p:cBhvr>
                                    </p:animEffect>
                                  </p:childTnLst>
                                </p:cTn>
                              </p:par>
                              <p:par>
                                <p:cTn id="35" presetID="9" presetClass="emph" presetSubtype="0" nodeType="withEffect">
                                  <p:stCondLst>
                                    <p:cond delay="0"/>
                                  </p:stCondLst>
                                  <p:childTnLst>
                                    <p:set>
                                      <p:cBhvr rctx="PPT">
                                        <p:cTn id="36" dur="indefinite"/>
                                        <p:tgtEl>
                                          <p:spTgt spid="28"/>
                                        </p:tgtEl>
                                        <p:attrNameLst>
                                          <p:attrName>style.opacity</p:attrName>
                                        </p:attrNameLst>
                                      </p:cBhvr>
                                      <p:to>
                                        <p:strVal val="1"/>
                                      </p:to>
                                    </p:set>
                                    <p:animEffect filter="image" prLst="opacity: 1">
                                      <p:cBhvr rctx="IE">
                                        <p:cTn id="37" dur="indefinite"/>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nodeType="clickEffect">
                                  <p:stCondLst>
                                    <p:cond delay="0"/>
                                  </p:stCondLst>
                                  <p:childTnLst>
                                    <p:set>
                                      <p:cBhvr rctx="PPT">
                                        <p:cTn id="41" dur="indefinite"/>
                                        <p:tgtEl>
                                          <p:spTgt spid="28"/>
                                        </p:tgtEl>
                                        <p:attrNameLst>
                                          <p:attrName>style.opacity</p:attrName>
                                        </p:attrNameLst>
                                      </p:cBhvr>
                                      <p:to>
                                        <p:strVal val="0.25"/>
                                      </p:to>
                                    </p:set>
                                    <p:animEffect filter="image" prLst="opacity: 0.25">
                                      <p:cBhvr rctx="IE">
                                        <p:cTn id="42" dur="indefinite"/>
                                        <p:tgtEl>
                                          <p:spTgt spid="28"/>
                                        </p:tgtEl>
                                      </p:cBhvr>
                                    </p:animEffect>
                                  </p:childTnLst>
                                </p:cTn>
                              </p:par>
                              <p:par>
                                <p:cTn id="43" presetID="9" presetClass="emph" presetSubtype="0" nodeType="withEffect">
                                  <p:stCondLst>
                                    <p:cond delay="0"/>
                                  </p:stCondLst>
                                  <p:childTnLst>
                                    <p:set>
                                      <p:cBhvr rctx="PPT">
                                        <p:cTn id="44" dur="indefinite"/>
                                        <p:tgtEl>
                                          <p:spTgt spid="33"/>
                                        </p:tgtEl>
                                        <p:attrNameLst>
                                          <p:attrName>style.opacity</p:attrName>
                                        </p:attrNameLst>
                                      </p:cBhvr>
                                      <p:to>
                                        <p:strVal val="1"/>
                                      </p:to>
                                    </p:set>
                                    <p:animEffect filter="image" prLst="opacity: 1">
                                      <p:cBhvr rctx="IE">
                                        <p:cTn id="45" dur="indefinite"/>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mph" presetSubtype="0" nodeType="clickEffect">
                                  <p:stCondLst>
                                    <p:cond delay="0"/>
                                  </p:stCondLst>
                                  <p:childTnLst>
                                    <p:set>
                                      <p:cBhvr rctx="PPT">
                                        <p:cTn id="49" dur="indefinite"/>
                                        <p:tgtEl>
                                          <p:spTgt spid="35"/>
                                        </p:tgtEl>
                                        <p:attrNameLst>
                                          <p:attrName>style.opacity</p:attrName>
                                        </p:attrNameLst>
                                      </p:cBhvr>
                                      <p:to>
                                        <p:strVal val="1"/>
                                      </p:to>
                                    </p:set>
                                    <p:animEffect filter="image" prLst="opacity: 1">
                                      <p:cBhvr rctx="IE">
                                        <p:cTn id="50" dur="indefinite"/>
                                        <p:tgtEl>
                                          <p:spTgt spid="35"/>
                                        </p:tgtEl>
                                      </p:cBhvr>
                                    </p:animEffect>
                                  </p:childTnLst>
                                </p:cTn>
                              </p:par>
                              <p:par>
                                <p:cTn id="51" presetID="9" presetClass="emph" presetSubtype="0" nodeType="withEffect">
                                  <p:stCondLst>
                                    <p:cond delay="0"/>
                                  </p:stCondLst>
                                  <p:childTnLst>
                                    <p:set>
                                      <p:cBhvr rctx="PPT">
                                        <p:cTn id="52" dur="indefinite"/>
                                        <p:tgtEl>
                                          <p:spTgt spid="36"/>
                                        </p:tgtEl>
                                        <p:attrNameLst>
                                          <p:attrName>style.opacity</p:attrName>
                                        </p:attrNameLst>
                                      </p:cBhvr>
                                      <p:to>
                                        <p:strVal val="1"/>
                                      </p:to>
                                    </p:set>
                                    <p:animEffect filter="image" prLst="opacity: 1">
                                      <p:cBhvr rctx="IE">
                                        <p:cTn id="53" dur="indefinite"/>
                                        <p:tgtEl>
                                          <p:spTgt spid="36"/>
                                        </p:tgtEl>
                                      </p:cBhvr>
                                    </p:animEffect>
                                  </p:childTnLst>
                                </p:cTn>
                              </p:par>
                              <p:par>
                                <p:cTn id="54" presetID="9" presetClass="emph" presetSubtype="0" nodeType="withEffect">
                                  <p:stCondLst>
                                    <p:cond delay="0"/>
                                  </p:stCondLst>
                                  <p:childTnLst>
                                    <p:set>
                                      <p:cBhvr rctx="PPT">
                                        <p:cTn id="55" dur="indefinite"/>
                                        <p:tgtEl>
                                          <p:spTgt spid="28"/>
                                        </p:tgtEl>
                                        <p:attrNameLst>
                                          <p:attrName>style.opacity</p:attrName>
                                        </p:attrNameLst>
                                      </p:cBhvr>
                                      <p:to>
                                        <p:strVal val="1"/>
                                      </p:to>
                                    </p:set>
                                    <p:animEffect filter="image" prLst="opacity: 1">
                                      <p:cBhvr rctx="IE">
                                        <p:cTn id="56" dur="indefinite"/>
                                        <p:tgtEl>
                                          <p:spTgt spid="28"/>
                                        </p:tgtEl>
                                      </p:cBhvr>
                                    </p:animEffect>
                                  </p:childTnLst>
                                </p:cTn>
                              </p:par>
                              <p:par>
                                <p:cTn id="57" presetID="9" presetClass="emph" presetSubtype="0" nodeType="withEffect">
                                  <p:stCondLst>
                                    <p:cond delay="0"/>
                                  </p:stCondLst>
                                  <p:childTnLst>
                                    <p:set>
                                      <p:cBhvr rctx="PPT">
                                        <p:cTn id="58" dur="indefinite"/>
                                        <p:tgtEl>
                                          <p:spTgt spid="33"/>
                                        </p:tgtEl>
                                        <p:attrNameLst>
                                          <p:attrName>style.opacity</p:attrName>
                                        </p:attrNameLst>
                                      </p:cBhvr>
                                      <p:to>
                                        <p:strVal val="1"/>
                                      </p:to>
                                    </p:set>
                                    <p:animEffect filter="image" prLst="opacity: 1">
                                      <p:cBhvr rctx="IE">
                                        <p:cTn id="59" dur="indefinite"/>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1296" name="think-cell 幻灯片" r:id="rId8" imgW="444" imgH="443" progId="TCLayout.ActiveDocument.1">
                  <p:embed/>
                </p:oleObj>
              </mc:Choice>
              <mc:Fallback>
                <p:oleObj name="think-cell 幻灯片" r:id="rId8" imgW="444" imgH="443" progId="TCLayout.ActiveDocument.1">
                  <p:embed/>
                  <p:pic>
                    <p:nvPicPr>
                      <p:cNvPr id="5" name="对象 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TW"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TW" altLang="en-US" dirty="0"/>
              <a:t>使用 “</a:t>
            </a:r>
            <a:r>
              <a:rPr lang="en-US" altLang="zh-TW" dirty="0" err="1"/>
              <a:t>ngrok</a:t>
            </a:r>
            <a:r>
              <a:rPr lang="en-US" altLang="zh-TW" dirty="0"/>
              <a:t>” –</a:t>
            </a:r>
            <a:r>
              <a:rPr lang="zh-TW" altLang="en-US" dirty="0"/>
              <a:t>虛擬機 </a:t>
            </a:r>
            <a:r>
              <a:rPr lang="en-US" altLang="zh-TW" dirty="0"/>
              <a:t>, </a:t>
            </a:r>
            <a:r>
              <a:rPr lang="zh-TW" altLang="en-US" dirty="0"/>
              <a:t>測試網頁</a:t>
            </a:r>
          </a:p>
        </p:txBody>
      </p:sp>
      <p:graphicFrame>
        <p:nvGraphicFramePr>
          <p:cNvPr id="3" name="資料庫圖表 8"/>
          <p:cNvGraphicFramePr/>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黃惠貞</a:t>
            </a:r>
            <a:endParaRPr lang="zh-TW" altLang="en-US" sz="1600" dirty="0">
              <a:solidFill>
                <a:prstClr val="black"/>
              </a:solidFill>
              <a:latin typeface="微软雅黑" panose="020B0503020204020204" pitchFamily="34" charset="-122"/>
              <a:ea typeface="微软雅黑" panose="020B0503020204020204" pitchFamily="34" charset="-122"/>
            </a:endParaRPr>
          </a:p>
        </p:txBody>
      </p:sp>
      <p:grpSp>
        <p:nvGrpSpPr>
          <p:cNvPr id="12" name="群組 11"/>
          <p:cNvGrpSpPr/>
          <p:nvPr/>
        </p:nvGrpSpPr>
        <p:grpSpPr>
          <a:xfrm>
            <a:off x="565306" y="1324722"/>
            <a:ext cx="6862628" cy="3102625"/>
            <a:chOff x="565306" y="1324722"/>
            <a:chExt cx="6862628" cy="3102625"/>
          </a:xfrm>
        </p:grpSpPr>
        <p:pic>
          <p:nvPicPr>
            <p:cNvPr id="7" name="圖片 10">
              <a:extLst>
                <a:ext uri="{FF2B5EF4-FFF2-40B4-BE49-F238E27FC236}">
                  <a16:creationId xmlns:a16="http://schemas.microsoft.com/office/drawing/2014/main" id="{2D661958-8E35-45EE-AB56-5BCBBE3AE971}"/>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29126" b="75405" l="12094" r="79061">
                          <a14:foregroundMark x1="26354" y1="42718" x2="27798" y2="44337"/>
                          <a14:foregroundMark x1="46209" y1="46278" x2="46029" y2="50809"/>
                          <a14:foregroundMark x1="53971" y1="51133" x2="55054" y2="55016"/>
                          <a14:foregroundMark x1="69314" y1="53398" x2="69314" y2="53398"/>
                        </a14:backgroundRemoval>
                      </a14:imgEffect>
                    </a14:imgLayer>
                  </a14:imgProps>
                </a:ext>
                <a:ext uri="{28A0092B-C50C-407E-A947-70E740481C1C}">
                  <a14:useLocalDpi xmlns:a14="http://schemas.microsoft.com/office/drawing/2010/main" val="0"/>
                </a:ext>
              </a:extLst>
            </a:blip>
            <a:srcRect l="18168" t="30637" r="22326" b="29246"/>
            <a:stretch/>
          </p:blipFill>
          <p:spPr>
            <a:xfrm>
              <a:off x="6078486" y="3919915"/>
              <a:ext cx="1349448" cy="507432"/>
            </a:xfrm>
            <a:prstGeom prst="rect">
              <a:avLst/>
            </a:prstGeom>
          </p:spPr>
        </p:pic>
        <p:grpSp>
          <p:nvGrpSpPr>
            <p:cNvPr id="6" name="群組 5"/>
            <p:cNvGrpSpPr/>
            <p:nvPr/>
          </p:nvGrpSpPr>
          <p:grpSpPr>
            <a:xfrm>
              <a:off x="565306" y="1324722"/>
              <a:ext cx="6862628" cy="2115815"/>
              <a:chOff x="565306" y="1324722"/>
              <a:chExt cx="6862628" cy="2115815"/>
            </a:xfrm>
          </p:grpSpPr>
          <p:pic>
            <p:nvPicPr>
              <p:cNvPr id="25" name="圖片 24">
                <a:extLst>
                  <a:ext uri="{FF2B5EF4-FFF2-40B4-BE49-F238E27FC236}">
                    <a16:creationId xmlns:a16="http://schemas.microsoft.com/office/drawing/2014/main" id="{55156E57-98C2-4AA9-8CC1-191AD2AFCF01}"/>
                  </a:ext>
                </a:extLst>
              </p:cNvPr>
              <p:cNvPicPr>
                <a:picLocks noChangeAspect="1"/>
              </p:cNvPicPr>
              <p:nvPr/>
            </p:nvPicPr>
            <p:blipFill rotWithShape="1">
              <a:blip r:embed="rId17"/>
              <a:srcRect l="10415" t="18121" r="45260" b="56418"/>
              <a:stretch/>
            </p:blipFill>
            <p:spPr>
              <a:xfrm>
                <a:off x="565306" y="1324722"/>
                <a:ext cx="6732318" cy="2115815"/>
              </a:xfrm>
              <a:prstGeom prst="rect">
                <a:avLst/>
              </a:prstGeom>
            </p:spPr>
          </p:pic>
          <p:sp>
            <p:nvSpPr>
              <p:cNvPr id="27" name="Content Placeholder 2">
                <a:extLst>
                  <a:ext uri="{FF2B5EF4-FFF2-40B4-BE49-F238E27FC236}">
                    <a16:creationId xmlns:a16="http://schemas.microsoft.com/office/drawing/2014/main" id="{10798D93-6E1E-4B84-AEEB-3251035C4A45}"/>
                  </a:ext>
                </a:extLst>
              </p:cNvPr>
              <p:cNvSpPr txBox="1">
                <a:spLocks/>
              </p:cNvSpPr>
              <p:nvPr/>
            </p:nvSpPr>
            <p:spPr>
              <a:xfrm>
                <a:off x="2845209" y="2632796"/>
                <a:ext cx="2437991" cy="391479"/>
              </a:xfrm>
              <a:prstGeom prst="rect">
                <a:avLst/>
              </a:prstGeom>
              <a:ln w="57150">
                <a:solidFill>
                  <a:srgbClr val="FF0000"/>
                </a:solidFill>
                <a:prstDash val="solid"/>
              </a:ln>
            </p:spPr>
            <p:txBody>
              <a:bodyPr vert="horz" lIns="91440" tIns="45720" rIns="91440" bIns="45720" rtlCol="0">
                <a:normAutofit fontScale="85000" lnSpcReduction="20000"/>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p>
              <a:p>
                <a:endParaRPr lang="en-US" dirty="0"/>
              </a:p>
            </p:txBody>
          </p:sp>
          <p:sp>
            <p:nvSpPr>
              <p:cNvPr id="29" name="文字方塊 17">
                <a:extLst>
                  <a:ext uri="{FF2B5EF4-FFF2-40B4-BE49-F238E27FC236}">
                    <a16:creationId xmlns:a16="http://schemas.microsoft.com/office/drawing/2014/main" id="{06FF2C94-91D7-4484-B09E-11B327F640BC}"/>
                  </a:ext>
                </a:extLst>
              </p:cNvPr>
              <p:cNvSpPr txBox="1"/>
              <p:nvPr/>
            </p:nvSpPr>
            <p:spPr>
              <a:xfrm>
                <a:off x="4584247" y="2130534"/>
                <a:ext cx="2843687" cy="400110"/>
              </a:xfrm>
              <a:prstGeom prst="rect">
                <a:avLst/>
              </a:prstGeom>
              <a:noFill/>
            </p:spPr>
            <p:txBody>
              <a:bodyPr wrap="squar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在終端機中建立虛擬機</a:t>
                </a:r>
              </a:p>
            </p:txBody>
          </p:sp>
        </p:grpSp>
        <p:cxnSp>
          <p:nvCxnSpPr>
            <p:cNvPr id="30" name="直線單箭頭接點 10">
              <a:extLst>
                <a:ext uri="{FF2B5EF4-FFF2-40B4-BE49-F238E27FC236}">
                  <a16:creationId xmlns:a16="http://schemas.microsoft.com/office/drawing/2014/main" id="{21306DB3-DE1D-49F5-AA4D-4F42AC39672E}"/>
                </a:ext>
              </a:extLst>
            </p:cNvPr>
            <p:cNvCxnSpPr>
              <a:cxnSpLocks/>
            </p:cNvCxnSpPr>
            <p:nvPr/>
          </p:nvCxnSpPr>
          <p:spPr>
            <a:xfrm>
              <a:off x="6857256" y="3127022"/>
              <a:ext cx="0" cy="756204"/>
            </a:xfrm>
            <a:prstGeom prst="straightConnector1">
              <a:avLst/>
            </a:prstGeom>
            <a:noFill/>
            <a:ln w="76200" cap="flat" cmpd="sng" algn="ctr">
              <a:solidFill>
                <a:schemeClr val="bg1">
                  <a:lumMod val="65000"/>
                </a:schemeClr>
              </a:solidFill>
              <a:prstDash val="solid"/>
              <a:miter lim="800000"/>
              <a:tailEnd type="triangle"/>
            </a:ln>
            <a:effectLst/>
          </p:spPr>
        </p:cxnSp>
      </p:grpSp>
      <p:grpSp>
        <p:nvGrpSpPr>
          <p:cNvPr id="11" name="群組 10"/>
          <p:cNvGrpSpPr/>
          <p:nvPr/>
        </p:nvGrpSpPr>
        <p:grpSpPr>
          <a:xfrm>
            <a:off x="7491423" y="1223353"/>
            <a:ext cx="7511636" cy="4838812"/>
            <a:chOff x="7491423" y="1223353"/>
            <a:chExt cx="7511636" cy="4838812"/>
          </a:xfrm>
        </p:grpSpPr>
        <p:pic>
          <p:nvPicPr>
            <p:cNvPr id="23" name="圖片 22">
              <a:extLst>
                <a:ext uri="{FF2B5EF4-FFF2-40B4-BE49-F238E27FC236}">
                  <a16:creationId xmlns:a16="http://schemas.microsoft.com/office/drawing/2014/main" id="{5AE3AFF0-5C01-4F08-85FF-90CB9AF23024}"/>
                </a:ext>
              </a:extLst>
            </p:cNvPr>
            <p:cNvPicPr>
              <a:picLocks noChangeAspect="1"/>
            </p:cNvPicPr>
            <p:nvPr/>
          </p:nvPicPr>
          <p:blipFill rotWithShape="1">
            <a:blip r:embed="rId18"/>
            <a:srcRect l="24515" t="17602" r="41567" b="11841"/>
            <a:stretch/>
          </p:blipFill>
          <p:spPr>
            <a:xfrm>
              <a:off x="7491423" y="1223353"/>
              <a:ext cx="4135271" cy="4838812"/>
            </a:xfrm>
            <a:prstGeom prst="rect">
              <a:avLst/>
            </a:prstGeom>
          </p:spPr>
        </p:pic>
        <p:sp>
          <p:nvSpPr>
            <p:cNvPr id="44" name="Content Placeholder 2">
              <a:extLst>
                <a:ext uri="{FF2B5EF4-FFF2-40B4-BE49-F238E27FC236}">
                  <a16:creationId xmlns:a16="http://schemas.microsoft.com/office/drawing/2014/main" id="{526E459C-F8DD-48CE-A861-C60B764B1CC1}"/>
                </a:ext>
              </a:extLst>
            </p:cNvPr>
            <p:cNvSpPr txBox="1">
              <a:spLocks/>
            </p:cNvSpPr>
            <p:nvPr/>
          </p:nvSpPr>
          <p:spPr>
            <a:xfrm>
              <a:off x="8292127" y="1415998"/>
              <a:ext cx="2437991" cy="391479"/>
            </a:xfrm>
            <a:prstGeom prst="rect">
              <a:avLst/>
            </a:prstGeom>
            <a:ln w="57150">
              <a:solidFill>
                <a:srgbClr val="FF0000"/>
              </a:solidFill>
              <a:prstDash val="solid"/>
            </a:ln>
          </p:spPr>
          <p:txBody>
            <a:bodyPr vert="horz" lIns="91440" tIns="45720" rIns="91440" bIns="45720" rtlCol="0">
              <a:normAutofit fontScale="85000" lnSpcReduction="20000"/>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p>
            <a:p>
              <a:endParaRPr lang="en-US" dirty="0"/>
            </a:p>
          </p:txBody>
        </p:sp>
        <p:sp>
          <p:nvSpPr>
            <p:cNvPr id="46" name="文字方塊 17">
              <a:extLst>
                <a:ext uri="{FF2B5EF4-FFF2-40B4-BE49-F238E27FC236}">
                  <a16:creationId xmlns:a16="http://schemas.microsoft.com/office/drawing/2014/main" id="{71ED37B2-973B-45BD-92A0-6E271529ED41}"/>
                </a:ext>
              </a:extLst>
            </p:cNvPr>
            <p:cNvSpPr txBox="1"/>
            <p:nvPr/>
          </p:nvSpPr>
          <p:spPr>
            <a:xfrm>
              <a:off x="8878093" y="2065967"/>
              <a:ext cx="6124966" cy="400110"/>
            </a:xfrm>
            <a:prstGeom prst="rect">
              <a:avLst/>
            </a:prstGeom>
            <a:noFill/>
          </p:spPr>
          <p:txBody>
            <a:bodyPr wrap="squar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在虛擬機中做測試</a:t>
              </a:r>
            </a:p>
          </p:txBody>
        </p:sp>
      </p:grpSp>
      <p:grpSp>
        <p:nvGrpSpPr>
          <p:cNvPr id="13" name="群組 12"/>
          <p:cNvGrpSpPr/>
          <p:nvPr/>
        </p:nvGrpSpPr>
        <p:grpSpPr>
          <a:xfrm>
            <a:off x="565306" y="3433509"/>
            <a:ext cx="6577011" cy="2628656"/>
            <a:chOff x="565306" y="3433509"/>
            <a:chExt cx="6577011" cy="2628656"/>
          </a:xfrm>
        </p:grpSpPr>
        <p:pic>
          <p:nvPicPr>
            <p:cNvPr id="10" name="Picture 20" descr="GoAgent - 維基百科，自由的百科全書">
              <a:extLst>
                <a:ext uri="{FF2B5EF4-FFF2-40B4-BE49-F238E27FC236}">
                  <a16:creationId xmlns:a16="http://schemas.microsoft.com/office/drawing/2014/main" id="{6F6FB0D2-4581-40FB-9CB6-4464F72E73F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64103" y="4906725"/>
              <a:ext cx="778214" cy="77821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565306" y="3433509"/>
              <a:ext cx="5345648" cy="2628656"/>
              <a:chOff x="565306" y="3433509"/>
              <a:chExt cx="5345648" cy="2628656"/>
            </a:xfrm>
          </p:grpSpPr>
          <p:pic>
            <p:nvPicPr>
              <p:cNvPr id="17" name="圖片 16">
                <a:extLst>
                  <a:ext uri="{FF2B5EF4-FFF2-40B4-BE49-F238E27FC236}">
                    <a16:creationId xmlns:a16="http://schemas.microsoft.com/office/drawing/2014/main" id="{F531E9BE-76C5-480E-AC3A-3A0296A10987}"/>
                  </a:ext>
                </a:extLst>
              </p:cNvPr>
              <p:cNvPicPr>
                <a:picLocks noChangeAspect="1"/>
              </p:cNvPicPr>
              <p:nvPr/>
            </p:nvPicPr>
            <p:blipFill rotWithShape="1">
              <a:blip r:embed="rId20"/>
              <a:srcRect l="36157" t="31358" r="31381" b="40262"/>
              <a:stretch/>
            </p:blipFill>
            <p:spPr>
              <a:xfrm>
                <a:off x="565306" y="3433509"/>
                <a:ext cx="5345648" cy="2628656"/>
              </a:xfrm>
              <a:prstGeom prst="rect">
                <a:avLst/>
              </a:prstGeom>
            </p:spPr>
          </p:pic>
          <p:sp>
            <p:nvSpPr>
              <p:cNvPr id="38" name="Content Placeholder 2">
                <a:extLst>
                  <a:ext uri="{FF2B5EF4-FFF2-40B4-BE49-F238E27FC236}">
                    <a16:creationId xmlns:a16="http://schemas.microsoft.com/office/drawing/2014/main" id="{CA18DB7B-2D73-4D68-91E8-BF2153271872}"/>
                  </a:ext>
                </a:extLst>
              </p:cNvPr>
              <p:cNvSpPr txBox="1">
                <a:spLocks/>
              </p:cNvSpPr>
              <p:nvPr/>
            </p:nvSpPr>
            <p:spPr>
              <a:xfrm>
                <a:off x="2340796" y="5574705"/>
                <a:ext cx="1836093" cy="363252"/>
              </a:xfrm>
              <a:prstGeom prst="rect">
                <a:avLst/>
              </a:prstGeom>
              <a:ln w="57150">
                <a:solidFill>
                  <a:srgbClr val="FF0000"/>
                </a:solidFill>
                <a:prstDash val="solid"/>
              </a:ln>
            </p:spPr>
            <p:txBody>
              <a:bodyPr vert="horz" lIns="91440" tIns="45720" rIns="91440" bIns="45720" rtlCol="0">
                <a:normAutofit fontScale="77500" lnSpcReduction="20000"/>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p>
              <a:p>
                <a:endParaRPr lang="en-US" dirty="0"/>
              </a:p>
            </p:txBody>
          </p:sp>
          <p:sp>
            <p:nvSpPr>
              <p:cNvPr id="40" name="文字方塊 17">
                <a:extLst>
                  <a:ext uri="{FF2B5EF4-FFF2-40B4-BE49-F238E27FC236}">
                    <a16:creationId xmlns:a16="http://schemas.microsoft.com/office/drawing/2014/main" id="{4DC82B8B-CF1D-4CCD-AD1B-829513BC00CF}"/>
                  </a:ext>
                </a:extLst>
              </p:cNvPr>
              <p:cNvSpPr txBox="1"/>
              <p:nvPr/>
            </p:nvSpPr>
            <p:spPr>
              <a:xfrm>
                <a:off x="3213563" y="5024571"/>
                <a:ext cx="2329987" cy="400110"/>
              </a:xfrm>
              <a:prstGeom prst="rect">
                <a:avLst/>
              </a:prstGeom>
              <a:noFill/>
            </p:spPr>
            <p:txBody>
              <a:bodyPr wrap="squar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在本地端運行</a:t>
                </a:r>
                <a:r>
                  <a:rPr lang="en-US" altLang="zh-TW" sz="2000" b="1" dirty="0">
                    <a:solidFill>
                      <a:srgbClr val="FF0000"/>
                    </a:solidFill>
                    <a:latin typeface="微軟正黑體" panose="020B0604030504040204" pitchFamily="34" charset="-120"/>
                    <a:ea typeface="微軟正黑體" panose="020B0604030504040204" pitchFamily="34" charset="-120"/>
                  </a:rPr>
                  <a:t>/</a:t>
                </a:r>
                <a:r>
                  <a:rPr lang="zh-TW" altLang="en-US" sz="2000" b="1" dirty="0">
                    <a:solidFill>
                      <a:srgbClr val="FF0000"/>
                    </a:solidFill>
                    <a:latin typeface="微軟正黑體" panose="020B0604030504040204" pitchFamily="34" charset="-120"/>
                    <a:ea typeface="微軟正黑體" panose="020B0604030504040204" pitchFamily="34" charset="-120"/>
                  </a:rPr>
                  <a:t>測試</a:t>
                </a:r>
              </a:p>
            </p:txBody>
          </p:sp>
        </p:grpSp>
        <p:cxnSp>
          <p:nvCxnSpPr>
            <p:cNvPr id="35" name="直線單箭頭接點 10">
              <a:extLst>
                <a:ext uri="{FF2B5EF4-FFF2-40B4-BE49-F238E27FC236}">
                  <a16:creationId xmlns:a16="http://schemas.microsoft.com/office/drawing/2014/main" id="{70359C04-C93D-4EFD-8FD6-BCC71726193A}"/>
                </a:ext>
              </a:extLst>
            </p:cNvPr>
            <p:cNvCxnSpPr>
              <a:cxnSpLocks/>
            </p:cNvCxnSpPr>
            <p:nvPr/>
          </p:nvCxnSpPr>
          <p:spPr>
            <a:xfrm flipV="1">
              <a:off x="5632903" y="5226348"/>
              <a:ext cx="556102" cy="11287"/>
            </a:xfrm>
            <a:prstGeom prst="straightConnector1">
              <a:avLst/>
            </a:prstGeom>
            <a:noFill/>
            <a:ln w="76200" cap="flat" cmpd="sng" algn="ctr">
              <a:solidFill>
                <a:schemeClr val="bg1">
                  <a:lumMod val="65000"/>
                </a:schemeClr>
              </a:solidFill>
              <a:prstDash val="solid"/>
              <a:miter lim="800000"/>
              <a:tailEnd type="triangle"/>
            </a:ln>
            <a:effectLst/>
          </p:spPr>
        </p:cxnSp>
      </p:grpSp>
    </p:spTree>
    <p:custDataLst>
      <p:tags r:id="rId2"/>
    </p:custDataLst>
    <p:extLst>
      <p:ext uri="{BB962C8B-B14F-4D97-AF65-F5344CB8AC3E}">
        <p14:creationId xmlns:p14="http://schemas.microsoft.com/office/powerpoint/2010/main" val="260973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2320" name="think-cell 幻灯片" r:id="rId8" imgW="444" imgH="443" progId="TCLayout.ActiveDocument.1">
                  <p:embed/>
                </p:oleObj>
              </mc:Choice>
              <mc:Fallback>
                <p:oleObj name="think-cell 幻灯片" r:id="rId8" imgW="444" imgH="443" progId="TCLayout.ActiveDocument.1">
                  <p:embed/>
                  <p:pic>
                    <p:nvPicPr>
                      <p:cNvPr id="5" name="对象 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TW"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en-US" altLang="zh-TW" dirty="0"/>
              <a:t>Push FLASK to HEROKU</a:t>
            </a:r>
          </a:p>
        </p:txBody>
      </p:sp>
      <p:graphicFrame>
        <p:nvGraphicFramePr>
          <p:cNvPr id="3" name="資料庫圖表 8"/>
          <p:cNvGraphicFramePr/>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黃惠貞</a:t>
            </a:r>
            <a:endParaRPr lang="zh-TW" altLang="en-US" sz="1600" dirty="0">
              <a:solidFill>
                <a:prstClr val="black"/>
              </a:solidFill>
              <a:latin typeface="微软雅黑" panose="020B0503020204020204" pitchFamily="34" charset="-122"/>
              <a:ea typeface="微软雅黑" panose="020B0503020204020204" pitchFamily="34" charset="-122"/>
            </a:endParaRPr>
          </a:p>
        </p:txBody>
      </p:sp>
      <p:grpSp>
        <p:nvGrpSpPr>
          <p:cNvPr id="6" name="群組 5">
            <a:extLst>
              <a:ext uri="{FF2B5EF4-FFF2-40B4-BE49-F238E27FC236}">
                <a16:creationId xmlns:a16="http://schemas.microsoft.com/office/drawing/2014/main" id="{F61FD6BB-17EC-4810-884F-EE3FECBDC383}"/>
              </a:ext>
            </a:extLst>
          </p:cNvPr>
          <p:cNvGrpSpPr/>
          <p:nvPr/>
        </p:nvGrpSpPr>
        <p:grpSpPr>
          <a:xfrm>
            <a:off x="436496" y="1188522"/>
            <a:ext cx="7715483" cy="4702353"/>
            <a:chOff x="568460" y="1378499"/>
            <a:chExt cx="5984382" cy="3394172"/>
          </a:xfrm>
        </p:grpSpPr>
        <p:pic>
          <p:nvPicPr>
            <p:cNvPr id="23" name="圖片 12">
              <a:extLst>
                <a:ext uri="{FF2B5EF4-FFF2-40B4-BE49-F238E27FC236}">
                  <a16:creationId xmlns:a16="http://schemas.microsoft.com/office/drawing/2014/main" id="{C6750AED-915C-4F47-9F7E-45EB809D921C}"/>
                </a:ext>
              </a:extLst>
            </p:cNvPr>
            <p:cNvPicPr/>
            <p:nvPr/>
          </p:nvPicPr>
          <p:blipFill rotWithShape="1">
            <a:blip r:embed="rId15"/>
            <a:srcRect l="40115" t="55262" r="29726" b="10342"/>
            <a:stretch/>
          </p:blipFill>
          <p:spPr bwMode="auto">
            <a:xfrm>
              <a:off x="568460" y="1378499"/>
              <a:ext cx="5497381" cy="3394172"/>
            </a:xfrm>
            <a:prstGeom prst="rect">
              <a:avLst/>
            </a:prstGeom>
            <a:ln>
              <a:noFill/>
            </a:ln>
            <a:extLst>
              <a:ext uri="{53640926-AAD7-44D8-BBD7-CCE9431645EC}">
                <a14:shadowObscured xmlns:a14="http://schemas.microsoft.com/office/drawing/2010/main"/>
              </a:ext>
            </a:extLst>
          </p:spPr>
        </p:pic>
        <p:sp>
          <p:nvSpPr>
            <p:cNvPr id="24" name="Content Placeholder 2">
              <a:extLst>
                <a:ext uri="{FF2B5EF4-FFF2-40B4-BE49-F238E27FC236}">
                  <a16:creationId xmlns:a16="http://schemas.microsoft.com/office/drawing/2014/main" id="{6192FD70-3926-4ADC-9A4B-BDD330613CCC}"/>
                </a:ext>
              </a:extLst>
            </p:cNvPr>
            <p:cNvSpPr txBox="1">
              <a:spLocks/>
            </p:cNvSpPr>
            <p:nvPr/>
          </p:nvSpPr>
          <p:spPr>
            <a:xfrm>
              <a:off x="640695" y="2967096"/>
              <a:ext cx="2696675" cy="523551"/>
            </a:xfrm>
            <a:prstGeom prst="rect">
              <a:avLst/>
            </a:prstGeom>
            <a:ln w="57150">
              <a:solidFill>
                <a:schemeClr val="tx1"/>
              </a:solidFill>
              <a:prstDash val="solid"/>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8F6E9"/>
                  </a:solidFill>
                  <a:effectLst>
                    <a:outerShdw blurRad="38100" dist="38100" dir="2700000" algn="tl">
                      <a:srgbClr val="000000">
                        <a:alpha val="43137"/>
                      </a:srgb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8F6E9"/>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8F6E9"/>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8F6E9"/>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a:p>
              <a:endParaRPr lang="en-US" dirty="0"/>
            </a:p>
          </p:txBody>
        </p:sp>
        <p:sp>
          <p:nvSpPr>
            <p:cNvPr id="25" name="Content Placeholder 2">
              <a:extLst>
                <a:ext uri="{FF2B5EF4-FFF2-40B4-BE49-F238E27FC236}">
                  <a16:creationId xmlns:a16="http://schemas.microsoft.com/office/drawing/2014/main" id="{E7D7C509-A81C-42BB-BB9A-2C352E613AA0}"/>
                </a:ext>
              </a:extLst>
            </p:cNvPr>
            <p:cNvSpPr txBox="1">
              <a:spLocks/>
            </p:cNvSpPr>
            <p:nvPr/>
          </p:nvSpPr>
          <p:spPr>
            <a:xfrm>
              <a:off x="640694" y="2126382"/>
              <a:ext cx="2532297" cy="317159"/>
            </a:xfrm>
            <a:prstGeom prst="rect">
              <a:avLst/>
            </a:prstGeom>
            <a:ln w="57150">
              <a:solidFill>
                <a:schemeClr val="tx1"/>
              </a:solidFill>
              <a:prstDash val="solid"/>
            </a:ln>
          </p:spPr>
          <p:txBody>
            <a:bodyPr vert="horz" lIns="91440" tIns="45720" rIns="91440" bIns="45720" rtlCol="0">
              <a:normAutofit fontScale="92500" lnSpcReduction="20000"/>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a:p>
            <a:p>
              <a:endParaRPr lang="en-US" dirty="0"/>
            </a:p>
          </p:txBody>
        </p:sp>
        <p:sp>
          <p:nvSpPr>
            <p:cNvPr id="26" name="Content Placeholder 2">
              <a:extLst>
                <a:ext uri="{FF2B5EF4-FFF2-40B4-BE49-F238E27FC236}">
                  <a16:creationId xmlns:a16="http://schemas.microsoft.com/office/drawing/2014/main" id="{42343EB0-C9F1-415B-B5F2-505A3AD8DB8A}"/>
                </a:ext>
              </a:extLst>
            </p:cNvPr>
            <p:cNvSpPr txBox="1">
              <a:spLocks/>
            </p:cNvSpPr>
            <p:nvPr/>
          </p:nvSpPr>
          <p:spPr>
            <a:xfrm>
              <a:off x="640694" y="4022480"/>
              <a:ext cx="2696675" cy="523551"/>
            </a:xfrm>
            <a:prstGeom prst="rect">
              <a:avLst/>
            </a:prstGeom>
            <a:ln w="57150">
              <a:solidFill>
                <a:schemeClr val="tx1"/>
              </a:solidFill>
              <a:prstDash val="solid"/>
            </a:ln>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p>
            <a:p>
              <a:endParaRPr lang="en-US" dirty="0"/>
            </a:p>
          </p:txBody>
        </p:sp>
        <p:sp>
          <p:nvSpPr>
            <p:cNvPr id="27" name="文字方塊 7">
              <a:extLst>
                <a:ext uri="{FF2B5EF4-FFF2-40B4-BE49-F238E27FC236}">
                  <a16:creationId xmlns:a16="http://schemas.microsoft.com/office/drawing/2014/main" id="{05F6900A-E881-4215-B541-DC1728A58D8E}"/>
                </a:ext>
              </a:extLst>
            </p:cNvPr>
            <p:cNvSpPr txBox="1"/>
            <p:nvPr/>
          </p:nvSpPr>
          <p:spPr>
            <a:xfrm>
              <a:off x="3346036" y="2126382"/>
              <a:ext cx="3206806" cy="369332"/>
            </a:xfrm>
            <a:prstGeom prst="rect">
              <a:avLst/>
            </a:prstGeom>
            <a:noFill/>
          </p:spPr>
          <p:txBody>
            <a:bodyPr wrap="square" rtlCol="0">
              <a:spAutoFit/>
            </a:bodyPr>
            <a:lstStyle/>
            <a:p>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登入</a:t>
              </a:r>
              <a:r>
                <a:rPr lang="en-US" altLang="zh-TW" b="1" dirty="0">
                  <a:latin typeface="Times New Roman" panose="02020603050405020304" pitchFamily="18" charset="0"/>
                  <a:ea typeface="微軟正黑體" panose="020B0604030504040204" pitchFamily="34" charset="-120"/>
                  <a:cs typeface="Times New Roman" panose="02020603050405020304" pitchFamily="18" charset="0"/>
                </a:rPr>
                <a:t>Heroku, </a:t>
              </a:r>
              <a:r>
                <a:rPr lang="zh-TW" altLang="en-US" b="1" dirty="0">
                  <a:latin typeface="Times New Roman" panose="02020603050405020304" pitchFamily="18" charset="0"/>
                  <a:ea typeface="微軟正黑體" panose="020B0604030504040204" pitchFamily="34" charset="-120"/>
                  <a:cs typeface="Times New Roman" panose="02020603050405020304" pitchFamily="18" charset="0"/>
                </a:rPr>
                <a:t>跳出網頁按登入</a:t>
              </a:r>
            </a:p>
          </p:txBody>
        </p:sp>
        <p:sp>
          <p:nvSpPr>
            <p:cNvPr id="28" name="文字方塊 8">
              <a:extLst>
                <a:ext uri="{FF2B5EF4-FFF2-40B4-BE49-F238E27FC236}">
                  <a16:creationId xmlns:a16="http://schemas.microsoft.com/office/drawing/2014/main" id="{FF8DDE10-0A04-4F05-B76B-603731C7812F}"/>
                </a:ext>
              </a:extLst>
            </p:cNvPr>
            <p:cNvSpPr txBox="1"/>
            <p:nvPr/>
          </p:nvSpPr>
          <p:spPr>
            <a:xfrm>
              <a:off x="3419929" y="4028961"/>
              <a:ext cx="3059020" cy="599816"/>
            </a:xfrm>
            <a:prstGeom prst="rect">
              <a:avLst/>
            </a:prstGeom>
            <a:noFill/>
          </p:spPr>
          <p:txBody>
            <a:bodyPr wrap="square" rtlCol="0">
              <a:spAutoFit/>
            </a:bodyPr>
            <a:lstStyle/>
            <a:p>
              <a:r>
                <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rPr>
                <a:t>開發變化的程式碼到</a:t>
              </a:r>
              <a:endParaRPr lang="en-US" altLang="zh-TW" sz="1600" b="1" dirty="0">
                <a:latin typeface="Times New Roman" panose="02020603050405020304" pitchFamily="18" charset="0"/>
                <a:ea typeface="微軟正黑體" panose="020B0604030504040204" pitchFamily="34" charset="-120"/>
                <a:cs typeface="Times New Roman" panose="02020603050405020304" pitchFamily="18" charset="0"/>
              </a:endParaRPr>
            </a:p>
            <a:p>
              <a:r>
                <a:rPr lang="en-US" altLang="zh-TW" sz="1600" b="1" dirty="0">
                  <a:latin typeface="Times New Roman" panose="02020603050405020304" pitchFamily="18" charset="0"/>
                  <a:ea typeface="微軟正黑體" panose="020B0604030504040204" pitchFamily="34" charset="-120"/>
                  <a:cs typeface="Times New Roman" panose="02020603050405020304" pitchFamily="18" charset="0"/>
                </a:rPr>
                <a:t>Heroku(using git), </a:t>
              </a:r>
              <a:r>
                <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rPr>
                <a:t>使用 </a:t>
              </a:r>
              <a:r>
                <a:rPr lang="en-US" altLang="zh-TW" sz="1600" b="1" dirty="0">
                  <a:latin typeface="Times New Roman" panose="02020603050405020304" pitchFamily="18" charset="0"/>
                  <a:ea typeface="微軟正黑體" panose="020B0604030504040204" pitchFamily="34" charset="-120"/>
                  <a:cs typeface="Times New Roman" panose="02020603050405020304" pitchFamily="18" charset="0"/>
                </a:rPr>
                <a:t>git push </a:t>
              </a:r>
              <a:r>
                <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rPr>
                <a:t>指令</a:t>
              </a:r>
              <a:endParaRPr lang="en-US" altLang="zh-TW" sz="1600" b="1" dirty="0">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rPr>
                <a:t>來把專案推上</a:t>
              </a:r>
              <a:r>
                <a:rPr lang="en-US" altLang="zh-TW" sz="1600" b="1" dirty="0">
                  <a:latin typeface="Times New Roman" panose="02020603050405020304" pitchFamily="18" charset="0"/>
                  <a:ea typeface="微軟正黑體" panose="020B0604030504040204" pitchFamily="34" charset="-120"/>
                  <a:cs typeface="Times New Roman" panose="02020603050405020304" pitchFamily="18" charset="0"/>
                </a:rPr>
                <a:t>Heroku(</a:t>
              </a:r>
              <a:r>
                <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rPr>
                <a:t>部署</a:t>
              </a:r>
              <a:r>
                <a:rPr lang="en-US" altLang="zh-TW" sz="1600" b="1" dirty="0">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9" name="文字方塊 9">
              <a:extLst>
                <a:ext uri="{FF2B5EF4-FFF2-40B4-BE49-F238E27FC236}">
                  <a16:creationId xmlns:a16="http://schemas.microsoft.com/office/drawing/2014/main" id="{9134E9EC-6CE3-4990-94A6-F5F6D21E949A}"/>
                </a:ext>
              </a:extLst>
            </p:cNvPr>
            <p:cNvSpPr txBox="1"/>
            <p:nvPr/>
          </p:nvSpPr>
          <p:spPr>
            <a:xfrm>
              <a:off x="3478392" y="3040383"/>
              <a:ext cx="2571508" cy="422092"/>
            </a:xfrm>
            <a:prstGeom prst="rect">
              <a:avLst/>
            </a:prstGeom>
            <a:noFill/>
          </p:spPr>
          <p:txBody>
            <a:bodyPr wrap="square" rtlCol="0">
              <a:spAutoFit/>
            </a:bodyPr>
            <a:lstStyle/>
            <a:p>
              <a:r>
                <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rPr>
                <a:t>把</a:t>
              </a:r>
              <a:r>
                <a:rPr lang="en-US" altLang="zh-TW" sz="1600" b="1" dirty="0">
                  <a:latin typeface="Times New Roman" panose="02020603050405020304" pitchFamily="18" charset="0"/>
                  <a:ea typeface="微軟正黑體" panose="020B0604030504040204" pitchFamily="34" charset="-120"/>
                  <a:cs typeface="Times New Roman" panose="02020603050405020304" pitchFamily="18" charset="0"/>
                </a:rPr>
                <a:t>Heroku</a:t>
              </a:r>
              <a:r>
                <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rPr>
                <a:t>上</a:t>
              </a:r>
              <a:r>
                <a:rPr lang="en-US" altLang="zh-TW" sz="1600" b="1" dirty="0" err="1">
                  <a:latin typeface="Times New Roman" panose="02020603050405020304" pitchFamily="18" charset="0"/>
                  <a:ea typeface="微軟正黑體" panose="020B0604030504040204" pitchFamily="34" charset="-120"/>
                  <a:cs typeface="Times New Roman" panose="02020603050405020304" pitchFamily="18" charset="0"/>
                </a:rPr>
                <a:t>aifood</a:t>
              </a:r>
              <a:r>
                <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rPr>
                <a:t>的資料碼載入</a:t>
              </a:r>
              <a:endParaRPr lang="en-US" altLang="zh-TW" sz="1600" b="1" dirty="0">
                <a:latin typeface="Times New Roman" panose="02020603050405020304" pitchFamily="18" charset="0"/>
                <a:ea typeface="微軟正黑體" panose="020B0604030504040204" pitchFamily="34" charset="-120"/>
                <a:cs typeface="Times New Roman" panose="02020603050405020304" pitchFamily="18" charset="0"/>
              </a:endParaRPr>
            </a:p>
            <a:p>
              <a:r>
                <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rPr>
                <a:t>本地端</a:t>
              </a:r>
              <a:r>
                <a:rPr lang="en-US" altLang="zh-TW" sz="1600" b="1"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rPr>
                <a:t>並進入資料夾內的</a:t>
              </a:r>
              <a:r>
                <a:rPr lang="en-US" altLang="zh-TW" sz="1600" b="1" dirty="0" err="1">
                  <a:latin typeface="Times New Roman" panose="02020603050405020304" pitchFamily="18" charset="0"/>
                  <a:ea typeface="微軟正黑體" panose="020B0604030504040204" pitchFamily="34" charset="-120"/>
                  <a:cs typeface="Times New Roman" panose="02020603050405020304" pitchFamily="18" charset="0"/>
                </a:rPr>
                <a:t>aifood</a:t>
              </a:r>
              <a:endParaRPr lang="zh-TW" altLang="en-US" sz="16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grpSp>
      <p:grpSp>
        <p:nvGrpSpPr>
          <p:cNvPr id="30" name="群組 10">
            <a:extLst>
              <a:ext uri="{FF2B5EF4-FFF2-40B4-BE49-F238E27FC236}">
                <a16:creationId xmlns:a16="http://schemas.microsoft.com/office/drawing/2014/main" id="{B5970242-1E24-4857-8887-212601E92E4E}"/>
              </a:ext>
            </a:extLst>
          </p:cNvPr>
          <p:cNvGrpSpPr/>
          <p:nvPr/>
        </p:nvGrpSpPr>
        <p:grpSpPr>
          <a:xfrm>
            <a:off x="6752781" y="533109"/>
            <a:ext cx="4934701" cy="1467165"/>
            <a:chOff x="1597052" y="615470"/>
            <a:chExt cx="7248199" cy="2223865"/>
          </a:xfrm>
        </p:grpSpPr>
        <p:pic>
          <p:nvPicPr>
            <p:cNvPr id="31" name="圖片 11">
              <a:extLst>
                <a:ext uri="{FF2B5EF4-FFF2-40B4-BE49-F238E27FC236}">
                  <a16:creationId xmlns:a16="http://schemas.microsoft.com/office/drawing/2014/main" id="{6AC4BEF0-95FB-4AE6-B5E6-9DE1BB183C2C}"/>
                </a:ext>
              </a:extLst>
            </p:cNvPr>
            <p:cNvPicPr/>
            <p:nvPr/>
          </p:nvPicPr>
          <p:blipFill rotWithShape="1">
            <a:blip r:embed="rId16"/>
            <a:srcRect l="13781" t="7351" r="12477" b="52246"/>
            <a:stretch/>
          </p:blipFill>
          <p:spPr bwMode="auto">
            <a:xfrm>
              <a:off x="1597052" y="615470"/>
              <a:ext cx="7248199" cy="2223865"/>
            </a:xfrm>
            <a:prstGeom prst="rect">
              <a:avLst/>
            </a:prstGeom>
            <a:ln>
              <a:noFill/>
            </a:ln>
            <a:extLst>
              <a:ext uri="{53640926-AAD7-44D8-BBD7-CCE9431645EC}">
                <a14:shadowObscured xmlns:a14="http://schemas.microsoft.com/office/drawing/2010/main"/>
              </a:ext>
            </a:extLst>
          </p:spPr>
        </p:pic>
        <p:sp>
          <p:nvSpPr>
            <p:cNvPr id="32" name="Content Placeholder 2">
              <a:extLst>
                <a:ext uri="{FF2B5EF4-FFF2-40B4-BE49-F238E27FC236}">
                  <a16:creationId xmlns:a16="http://schemas.microsoft.com/office/drawing/2014/main" id="{98D3B9D6-2BFF-4E56-B59A-1FDC7D625956}"/>
                </a:ext>
              </a:extLst>
            </p:cNvPr>
            <p:cNvSpPr txBox="1">
              <a:spLocks/>
            </p:cNvSpPr>
            <p:nvPr/>
          </p:nvSpPr>
          <p:spPr>
            <a:xfrm>
              <a:off x="7379599" y="1455118"/>
              <a:ext cx="772808" cy="272284"/>
            </a:xfrm>
            <a:prstGeom prst="rect">
              <a:avLst/>
            </a:prstGeom>
            <a:ln w="57150">
              <a:solidFill>
                <a:srgbClr val="FF0000"/>
              </a:solidFill>
              <a:prstDash val="solid"/>
            </a:ln>
          </p:spPr>
          <p:txBody>
            <a:bodyPr vert="horz" lIns="91440" tIns="45720" rIns="91440" bIns="45720" rtlCol="0">
              <a:normAutofit fontScale="25000" lnSpcReduction="20000"/>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p>
            <a:p>
              <a:endParaRPr lang="en-US" dirty="0"/>
            </a:p>
          </p:txBody>
        </p:sp>
        <p:sp>
          <p:nvSpPr>
            <p:cNvPr id="33" name="文字方塊 25">
              <a:extLst>
                <a:ext uri="{FF2B5EF4-FFF2-40B4-BE49-F238E27FC236}">
                  <a16:creationId xmlns:a16="http://schemas.microsoft.com/office/drawing/2014/main" id="{528C2DB9-960D-459E-8E0B-655CCBC936E9}"/>
                </a:ext>
              </a:extLst>
            </p:cNvPr>
            <p:cNvSpPr txBox="1"/>
            <p:nvPr/>
          </p:nvSpPr>
          <p:spPr>
            <a:xfrm>
              <a:off x="3121986" y="1329008"/>
              <a:ext cx="4637937" cy="559817"/>
            </a:xfrm>
            <a:prstGeom prst="rect">
              <a:avLst/>
            </a:prstGeom>
            <a:noFill/>
          </p:spPr>
          <p:txBody>
            <a:bodyPr wrap="square" rtlCol="0">
              <a:spAutoFit/>
            </a:bodyPr>
            <a:lstStyle/>
            <a:p>
              <a:r>
                <a:rPr lang="en-US" altLang="zh-TW" b="1"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View Logs </a:t>
              </a:r>
              <a:r>
                <a:rPr lang="zh-TW" altLang="en-US" b="1" dirty="0">
                  <a:solidFill>
                    <a:srgbClr val="FF0000"/>
                  </a:solidFill>
                  <a:latin typeface="Times New Roman" panose="02020603050405020304" pitchFamily="18" charset="0"/>
                  <a:ea typeface="微軟正黑體" panose="020B0604030504040204" pitchFamily="34" charset="-120"/>
                  <a:cs typeface="Times New Roman" panose="02020603050405020304" pitchFamily="18" charset="0"/>
                </a:rPr>
                <a:t>查看部署過程</a:t>
              </a:r>
            </a:p>
          </p:txBody>
        </p:sp>
      </p:grpSp>
      <p:grpSp>
        <p:nvGrpSpPr>
          <p:cNvPr id="34" name="群組 5">
            <a:extLst>
              <a:ext uri="{FF2B5EF4-FFF2-40B4-BE49-F238E27FC236}">
                <a16:creationId xmlns:a16="http://schemas.microsoft.com/office/drawing/2014/main" id="{3D2F0DC8-CFD9-401A-816D-5FD3A52EA35F}"/>
              </a:ext>
            </a:extLst>
          </p:cNvPr>
          <p:cNvGrpSpPr/>
          <p:nvPr/>
        </p:nvGrpSpPr>
        <p:grpSpPr>
          <a:xfrm>
            <a:off x="7524103" y="1997476"/>
            <a:ext cx="5743456" cy="3893399"/>
            <a:chOff x="7770391" y="4070961"/>
            <a:chExt cx="5983639" cy="3844914"/>
          </a:xfrm>
        </p:grpSpPr>
        <p:pic>
          <p:nvPicPr>
            <p:cNvPr id="35" name="圖片 15">
              <a:extLst>
                <a:ext uri="{FF2B5EF4-FFF2-40B4-BE49-F238E27FC236}">
                  <a16:creationId xmlns:a16="http://schemas.microsoft.com/office/drawing/2014/main" id="{9C645CF5-CE0A-4E85-8BEE-A70E0E8C6A34}"/>
                </a:ext>
              </a:extLst>
            </p:cNvPr>
            <p:cNvPicPr/>
            <p:nvPr/>
          </p:nvPicPr>
          <p:blipFill rotWithShape="1">
            <a:blip r:embed="rId17"/>
            <a:srcRect t="29287" r="68171" b="10571"/>
            <a:stretch/>
          </p:blipFill>
          <p:spPr bwMode="auto">
            <a:xfrm>
              <a:off x="7770391" y="4070961"/>
              <a:ext cx="4337486" cy="3844914"/>
            </a:xfrm>
            <a:prstGeom prst="rect">
              <a:avLst/>
            </a:prstGeom>
            <a:ln>
              <a:noFill/>
            </a:ln>
            <a:extLst>
              <a:ext uri="{53640926-AAD7-44D8-BBD7-CCE9431645EC}">
                <a14:shadowObscured xmlns:a14="http://schemas.microsoft.com/office/drawing/2010/main"/>
              </a:ext>
            </a:extLst>
          </p:spPr>
        </p:pic>
        <p:sp>
          <p:nvSpPr>
            <p:cNvPr id="36" name="Content Placeholder 2">
              <a:extLst>
                <a:ext uri="{FF2B5EF4-FFF2-40B4-BE49-F238E27FC236}">
                  <a16:creationId xmlns:a16="http://schemas.microsoft.com/office/drawing/2014/main" id="{A894FAF6-4AFF-41F9-90D0-457A70F1CD7F}"/>
                </a:ext>
              </a:extLst>
            </p:cNvPr>
            <p:cNvSpPr txBox="1">
              <a:spLocks/>
            </p:cNvSpPr>
            <p:nvPr/>
          </p:nvSpPr>
          <p:spPr>
            <a:xfrm>
              <a:off x="8858697" y="7560337"/>
              <a:ext cx="1951845" cy="319264"/>
            </a:xfrm>
            <a:prstGeom prst="rect">
              <a:avLst/>
            </a:prstGeom>
            <a:ln w="57150">
              <a:solidFill>
                <a:srgbClr val="FF0000"/>
              </a:solidFill>
              <a:prstDash val="solid"/>
            </a:ln>
          </p:spPr>
          <p:txBody>
            <a:bodyPr vert="horz" lIns="91440" tIns="45720" rIns="91440" bIns="45720" rtlCol="0">
              <a:normAutofit fontScale="62500" lnSpcReduction="20000"/>
            </a:bodyPr>
            <a:lstStyle>
              <a:lvl1pPr marL="342900" indent="-34290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p>
            <a:p>
              <a:endParaRPr lang="en-US" dirty="0"/>
            </a:p>
          </p:txBody>
        </p:sp>
        <p:sp>
          <p:nvSpPr>
            <p:cNvPr id="37" name="文字方塊 17">
              <a:extLst>
                <a:ext uri="{FF2B5EF4-FFF2-40B4-BE49-F238E27FC236}">
                  <a16:creationId xmlns:a16="http://schemas.microsoft.com/office/drawing/2014/main" id="{41F60948-9E58-4EC4-AD50-6AEE4A563792}"/>
                </a:ext>
              </a:extLst>
            </p:cNvPr>
            <p:cNvSpPr txBox="1"/>
            <p:nvPr/>
          </p:nvSpPr>
          <p:spPr>
            <a:xfrm>
              <a:off x="8850410" y="7036771"/>
              <a:ext cx="4903620" cy="371580"/>
            </a:xfrm>
            <a:prstGeom prst="rect">
              <a:avLst/>
            </a:prstGeom>
            <a:noFill/>
          </p:spPr>
          <p:txBody>
            <a:bodyPr wrap="square" rtlCol="0">
              <a:spAutoFit/>
            </a:bodyPr>
            <a:lstStyle/>
            <a:p>
              <a:r>
                <a:rPr lang="zh-TW" altLang="en-US" b="1" dirty="0">
                  <a:solidFill>
                    <a:srgbClr val="FF0000"/>
                  </a:solidFill>
                  <a:highlight>
                    <a:srgbClr val="FFFFFF"/>
                  </a:highlight>
                  <a:latin typeface="微軟正黑體" panose="020B0604030504040204" pitchFamily="34" charset="-120"/>
                  <a:ea typeface="微軟正黑體" panose="020B0604030504040204" pitchFamily="34" charset="-120"/>
                </a:rPr>
                <a:t>點選連結進入</a:t>
              </a:r>
              <a:r>
                <a:rPr lang="en-US" altLang="zh-TW" b="1" dirty="0">
                  <a:solidFill>
                    <a:srgbClr val="FF0000"/>
                  </a:solidFill>
                  <a:highlight>
                    <a:srgbClr val="FFFFFF"/>
                  </a:highlight>
                  <a:latin typeface="微軟正黑體" panose="020B0604030504040204" pitchFamily="34" charset="-120"/>
                  <a:ea typeface="微軟正黑體" panose="020B0604030504040204" pitchFamily="34" charset="-120"/>
                </a:rPr>
                <a:t>Heroku</a:t>
              </a:r>
              <a:r>
                <a:rPr lang="zh-TW" altLang="en-US" b="1" dirty="0">
                  <a:solidFill>
                    <a:srgbClr val="FF0000"/>
                  </a:solidFill>
                  <a:highlight>
                    <a:srgbClr val="FFFFFF"/>
                  </a:highlight>
                  <a:latin typeface="微軟正黑體" panose="020B0604030504040204" pitchFamily="34" charset="-120"/>
                  <a:ea typeface="微軟正黑體" panose="020B0604030504040204" pitchFamily="34" charset="-120"/>
                </a:rPr>
                <a:t>網頁</a:t>
              </a:r>
            </a:p>
          </p:txBody>
        </p:sp>
      </p:grpSp>
    </p:spTree>
    <p:custDataLst>
      <p:tags r:id="rId2"/>
    </p:custDataLst>
    <p:extLst>
      <p:ext uri="{BB962C8B-B14F-4D97-AF65-F5344CB8AC3E}">
        <p14:creationId xmlns:p14="http://schemas.microsoft.com/office/powerpoint/2010/main" val="230267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3345" name="think-cell 幻灯片" r:id="rId8" imgW="444" imgH="443" progId="TCLayout.ActiveDocument.1">
                  <p:embed/>
                </p:oleObj>
              </mc:Choice>
              <mc:Fallback>
                <p:oleObj name="think-cell 幻灯片" r:id="rId8" imgW="444" imgH="443" progId="TCLayout.ActiveDocument.1">
                  <p:embed/>
                  <p:pic>
                    <p:nvPicPr>
                      <p:cNvPr id="5" name="对象 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ltLang="zh-TW"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en-US" altLang="zh-TW" dirty="0"/>
              <a:t>FLASK </a:t>
            </a:r>
            <a:r>
              <a:rPr lang="zh-TW" altLang="en-US" dirty="0"/>
              <a:t>網頁呈現</a:t>
            </a:r>
          </a:p>
        </p:txBody>
      </p:sp>
      <p:graphicFrame>
        <p:nvGraphicFramePr>
          <p:cNvPr id="3" name="資料庫圖表 8"/>
          <p:cNvGraphicFramePr/>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黃惠貞</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6" name="圖片 5"/>
          <p:cNvPicPr>
            <a:picLocks noChangeAspect="1"/>
          </p:cNvPicPr>
          <p:nvPr/>
        </p:nvPicPr>
        <p:blipFill>
          <a:blip r:embed="rId15"/>
          <a:stretch>
            <a:fillRect/>
          </a:stretch>
        </p:blipFill>
        <p:spPr>
          <a:xfrm>
            <a:off x="1614723" y="1600400"/>
            <a:ext cx="8639724" cy="4034935"/>
          </a:xfrm>
          <a:prstGeom prst="rect">
            <a:avLst/>
          </a:prstGeom>
        </p:spPr>
      </p:pic>
    </p:spTree>
    <p:custDataLst>
      <p:tags r:id="rId2"/>
    </p:custDataLst>
    <p:extLst>
      <p:ext uri="{BB962C8B-B14F-4D97-AF65-F5344CB8AC3E}">
        <p14:creationId xmlns:p14="http://schemas.microsoft.com/office/powerpoint/2010/main" val="29210171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4"/>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6092" name="think-cell 幻灯片" r:id="rId9" imgW="444" imgH="443" progId="TCLayout.ActiveDocument.1">
                  <p:embed/>
                </p:oleObj>
              </mc:Choice>
              <mc:Fallback>
                <p:oleObj name="think-cell 幻灯片" r:id="rId9" imgW="444" imgH="443" progId="TCLayout.ActiveDocument.1">
                  <p:embed/>
                  <p:pic>
                    <p:nvPicPr>
                      <p:cNvPr id="5" name="对象 4"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TW" altLang="en-US"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en-US" altLang="zh-TW" dirty="0" smtClean="0"/>
              <a:t>TABLEAU</a:t>
            </a:r>
            <a:r>
              <a:rPr lang="zh-TW" altLang="en-US" dirty="0" smtClean="0"/>
              <a:t> 視覺化分析</a:t>
            </a:r>
            <a:endParaRPr lang="zh-TW" altLang="en-US" dirty="0"/>
          </a:p>
        </p:txBody>
      </p:sp>
      <p:graphicFrame>
        <p:nvGraphicFramePr>
          <p:cNvPr id="3" name="資料庫圖表 8"/>
          <p:cNvGraphicFramePr/>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黃惠貞</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10" name="slide3" descr="儀表板窗格 2">
            <a:extLst>
              <a:ext uri="{FF2B5EF4-FFF2-40B4-BE49-F238E27FC236}">
                <a16:creationId xmlns:a16="http://schemas.microsoft.com/office/drawing/2014/main" id="{56FA39B8-B6B0-4E34-9207-9FB61F977239}"/>
              </a:ext>
            </a:extLst>
          </p:cNvPr>
          <p:cNvPicPr>
            <a:picLocks noChangeAspect="1"/>
          </p:cNvPicPr>
          <p:nvPr/>
        </p:nvPicPr>
        <p:blipFill rotWithShape="1">
          <a:blip r:embed="rId16">
            <a:extLst>
              <a:ext uri="{28A0092B-C50C-407E-A947-70E740481C1C}">
                <a14:useLocalDpi xmlns:a14="http://schemas.microsoft.com/office/drawing/2010/main" val="0"/>
              </a:ext>
            </a:extLst>
          </a:blip>
          <a:srcRect t="5520" r="21523"/>
          <a:stretch/>
        </p:blipFill>
        <p:spPr>
          <a:xfrm>
            <a:off x="904885" y="1935581"/>
            <a:ext cx="4076948" cy="3926664"/>
          </a:xfrm>
          <a:prstGeom prst="rect">
            <a:avLst/>
          </a:prstGeom>
        </p:spPr>
      </p:pic>
      <p:sp>
        <p:nvSpPr>
          <p:cNvPr id="16" name="矩形 15"/>
          <p:cNvSpPr/>
          <p:nvPr/>
        </p:nvSpPr>
        <p:spPr>
          <a:xfrm>
            <a:off x="1688642" y="1468252"/>
            <a:ext cx="2509434"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软雅黑" panose="020B0503020204020204" pitchFamily="34" charset="-122"/>
                <a:ea typeface="微软雅黑" panose="020B0503020204020204" pitchFamily="34" charset="-122"/>
              </a:rPr>
              <a:t>常用食材分佈圖</a:t>
            </a:r>
          </a:p>
        </p:txBody>
      </p:sp>
      <p:sp>
        <p:nvSpPr>
          <p:cNvPr id="18" name="矩形 17"/>
          <p:cNvSpPr/>
          <p:nvPr/>
        </p:nvSpPr>
        <p:spPr>
          <a:xfrm>
            <a:off x="7185499" y="1468252"/>
            <a:ext cx="2509434"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微软雅黑" panose="020B0503020204020204" pitchFamily="34" charset="-122"/>
                <a:ea typeface="微软雅黑" panose="020B0503020204020204" pitchFamily="34" charset="-122"/>
              </a:rPr>
              <a:t>最常缺漏的食</a:t>
            </a:r>
            <a:r>
              <a:rPr lang="zh-TW" altLang="en-US" b="1" dirty="0">
                <a:latin typeface="微软雅黑" panose="020B0503020204020204" pitchFamily="34" charset="-122"/>
                <a:ea typeface="微软雅黑" panose="020B0503020204020204" pitchFamily="34" charset="-122"/>
              </a:rPr>
              <a:t>材</a:t>
            </a:r>
          </a:p>
        </p:txBody>
      </p:sp>
      <p:pic>
        <p:nvPicPr>
          <p:cNvPr id="13" name="圖片 12"/>
          <p:cNvPicPr>
            <a:picLocks noChangeAspect="1"/>
          </p:cNvPicPr>
          <p:nvPr/>
        </p:nvPicPr>
        <p:blipFill>
          <a:blip r:embed="rId17"/>
          <a:stretch>
            <a:fillRect/>
          </a:stretch>
        </p:blipFill>
        <p:spPr>
          <a:xfrm>
            <a:off x="6207376" y="1935581"/>
            <a:ext cx="4356350" cy="3921259"/>
          </a:xfrm>
          <a:prstGeom prst="rect">
            <a:avLst/>
          </a:prstGeom>
        </p:spPr>
      </p:pic>
    </p:spTree>
    <p:custDataLst>
      <p:tags r:id="rId3"/>
    </p:custDataLst>
    <p:extLst>
      <p:ext uri="{BB962C8B-B14F-4D97-AF65-F5344CB8AC3E}">
        <p14:creationId xmlns:p14="http://schemas.microsoft.com/office/powerpoint/2010/main" val="29513400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4"/>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7117" name="think-cell 幻灯片" r:id="rId9" imgW="444" imgH="443" progId="TCLayout.ActiveDocument.1">
                  <p:embed/>
                </p:oleObj>
              </mc:Choice>
              <mc:Fallback>
                <p:oleObj name="think-cell 幻灯片" r:id="rId9" imgW="444" imgH="443" progId="TCLayout.ActiveDocument.1">
                  <p:embed/>
                  <p:pic>
                    <p:nvPicPr>
                      <p:cNvPr id="5" name="对象 4"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TW" altLang="en-US"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aphicFrame>
        <p:nvGraphicFramePr>
          <p:cNvPr id="3" name="資料庫圖表 8"/>
          <p:cNvGraphicFramePr/>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黃惠貞</a:t>
            </a:r>
            <a:endParaRPr lang="zh-TW" altLang="en-US" sz="1600" dirty="0">
              <a:solidFill>
                <a:prstClr val="black"/>
              </a:solidFill>
              <a:latin typeface="微软雅黑" panose="020B0503020204020204" pitchFamily="34" charset="-122"/>
              <a:ea typeface="微软雅黑" panose="020B0503020204020204" pitchFamily="34" charset="-122"/>
            </a:endParaRPr>
          </a:p>
        </p:txBody>
      </p:sp>
      <p:pic>
        <p:nvPicPr>
          <p:cNvPr id="10" name="slide2" descr="儀表板窗格 1">
            <a:extLst>
              <a:ext uri="{FF2B5EF4-FFF2-40B4-BE49-F238E27FC236}">
                <a16:creationId xmlns:a16="http://schemas.microsoft.com/office/drawing/2014/main" id="{4EA9072E-7195-4F71-8DD5-DE7B8B62A124}"/>
              </a:ext>
            </a:extLst>
          </p:cNvPr>
          <p:cNvPicPr>
            <a:picLocks noChangeAspect="1"/>
          </p:cNvPicPr>
          <p:nvPr/>
        </p:nvPicPr>
        <p:blipFill rotWithShape="1">
          <a:blip r:embed="rId16">
            <a:extLst>
              <a:ext uri="{28A0092B-C50C-407E-A947-70E740481C1C}">
                <a14:useLocalDpi xmlns:a14="http://schemas.microsoft.com/office/drawing/2010/main" val="0"/>
              </a:ext>
            </a:extLst>
          </a:blip>
          <a:srcRect l="50" t="57839" r="15631" b="-884"/>
          <a:stretch/>
        </p:blipFill>
        <p:spPr>
          <a:xfrm>
            <a:off x="186547" y="2228161"/>
            <a:ext cx="5706775" cy="3029639"/>
          </a:xfrm>
          <a:prstGeom prst="rect">
            <a:avLst/>
          </a:prstGeom>
        </p:spPr>
      </p:pic>
      <p:sp>
        <p:nvSpPr>
          <p:cNvPr id="12" name="标题 1"/>
          <p:cNvSpPr>
            <a:spLocks noGrp="1"/>
          </p:cNvSpPr>
          <p:nvPr>
            <p:ph type="title"/>
          </p:nvPr>
        </p:nvSpPr>
        <p:spPr>
          <a:xfrm>
            <a:off x="811343" y="478971"/>
            <a:ext cx="9156333" cy="592447"/>
          </a:xfrm>
        </p:spPr>
        <p:txBody>
          <a:bodyPr/>
          <a:lstStyle/>
          <a:p>
            <a:r>
              <a:rPr lang="en-US" altLang="zh-TW" dirty="0" smtClean="0"/>
              <a:t>TABLEAU</a:t>
            </a:r>
            <a:r>
              <a:rPr lang="zh-TW" altLang="en-US" dirty="0" smtClean="0"/>
              <a:t> 視覺化分析</a:t>
            </a:r>
            <a:endParaRPr lang="zh-TW" altLang="en-US" dirty="0"/>
          </a:p>
        </p:txBody>
      </p:sp>
      <p:sp>
        <p:nvSpPr>
          <p:cNvPr id="13" name="矩形 12"/>
          <p:cNvSpPr/>
          <p:nvPr/>
        </p:nvSpPr>
        <p:spPr>
          <a:xfrm>
            <a:off x="1688642" y="1468252"/>
            <a:ext cx="2509434"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微软雅黑" panose="020B0503020204020204" pitchFamily="34" charset="-122"/>
                <a:ea typeface="微软雅黑" panose="020B0503020204020204" pitchFamily="34" charset="-122"/>
              </a:rPr>
              <a:t>食材保鮮期</a:t>
            </a:r>
            <a:endParaRPr lang="en-US" altLang="zh-TW" b="1" dirty="0" smtClean="0">
              <a:latin typeface="微软雅黑" panose="020B0503020204020204" pitchFamily="34" charset="-122"/>
              <a:ea typeface="微软雅黑" panose="020B0503020204020204" pitchFamily="34" charset="-122"/>
            </a:endParaRPr>
          </a:p>
        </p:txBody>
      </p:sp>
      <p:pic>
        <p:nvPicPr>
          <p:cNvPr id="6" name="圖片 5"/>
          <p:cNvPicPr>
            <a:picLocks noChangeAspect="1"/>
          </p:cNvPicPr>
          <p:nvPr/>
        </p:nvPicPr>
        <p:blipFill>
          <a:blip r:embed="rId17"/>
          <a:stretch>
            <a:fillRect/>
          </a:stretch>
        </p:blipFill>
        <p:spPr>
          <a:xfrm>
            <a:off x="6377872" y="1977935"/>
            <a:ext cx="5207529" cy="3960000"/>
          </a:xfrm>
          <a:prstGeom prst="rect">
            <a:avLst/>
          </a:prstGeom>
        </p:spPr>
      </p:pic>
      <p:sp>
        <p:nvSpPr>
          <p:cNvPr id="15" name="矩形 14"/>
          <p:cNvSpPr/>
          <p:nvPr/>
        </p:nvSpPr>
        <p:spPr>
          <a:xfrm>
            <a:off x="7726920" y="1468252"/>
            <a:ext cx="2509434" cy="363075"/>
          </a:xfrm>
          <a:prstGeom prst="rect">
            <a:avLst/>
          </a:prstGeom>
          <a:solidFill>
            <a:srgbClr val="5D6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latin typeface="微软雅黑" panose="020B0503020204020204" pitchFamily="34" charset="-122"/>
                <a:ea typeface="微软雅黑" panose="020B0503020204020204" pitchFamily="34" charset="-122"/>
              </a:rPr>
              <a:t>食譜種類偏好</a:t>
            </a:r>
            <a:endParaRPr lang="zh-TW" altLang="en-US" b="1" dirty="0">
              <a:latin typeface="微软雅黑" panose="020B0503020204020204" pitchFamily="34" charset="-122"/>
              <a:ea typeface="微软雅黑" panose="020B0503020204020204" pitchFamily="34" charset="-122"/>
            </a:endParaRPr>
          </a:p>
        </p:txBody>
      </p:sp>
    </p:spTree>
    <p:custDataLst>
      <p:tags r:id="rId3"/>
    </p:custDataLst>
    <p:extLst>
      <p:ext uri="{BB962C8B-B14F-4D97-AF65-F5344CB8AC3E}">
        <p14:creationId xmlns:p14="http://schemas.microsoft.com/office/powerpoint/2010/main" val="35464824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4043" name="think-cell 幻灯片" r:id="rId5" imgW="444" imgH="443" progId="TCLayout.ActiveDocument.1">
                  <p:embed/>
                </p:oleObj>
              </mc:Choice>
              <mc:Fallback>
                <p:oleObj name="think-cell 幻灯片" r:id="rId5" imgW="444" imgH="443" progId="TCLayout.ActiveDocument.1">
                  <p:embed/>
                  <p:pic>
                    <p:nvPicPr>
                      <p:cNvPr id="4" name="对象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矩形 6"/>
          <p:cNvSpPr/>
          <p:nvPr/>
        </p:nvSpPr>
        <p:spPr>
          <a:xfrm>
            <a:off x="-8138" y="0"/>
            <a:ext cx="12192000" cy="6858000"/>
          </a:xfrm>
          <a:prstGeom prst="rect">
            <a:avLst/>
          </a:prstGeom>
          <a:solidFill>
            <a:srgbClr val="FCF5E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75000"/>
                </a:schemeClr>
              </a:solidFill>
            </a:endParaRPr>
          </a:p>
        </p:txBody>
      </p:sp>
      <p:sp>
        <p:nvSpPr>
          <p:cNvPr id="8" name="Shape 124"/>
          <p:cNvSpPr/>
          <p:nvPr/>
        </p:nvSpPr>
        <p:spPr>
          <a:xfrm>
            <a:off x="781357" y="548541"/>
            <a:ext cx="1179811" cy="728405"/>
          </a:xfrm>
          <a:prstGeom prst="rect">
            <a:avLst/>
          </a:prstGeom>
          <a:ln w="12700">
            <a:miter lim="400000"/>
          </a:ln>
        </p:spPr>
        <p:txBody>
          <a:bodyPr wrap="none" lIns="25400" tIns="25400" rIns="25400" bIns="25400" anchor="ctr">
            <a:spAutoFit/>
          </a:bodyPr>
          <a:lstStyle>
            <a:lvl1pPr>
              <a:defRPr sz="7200" b="1">
                <a:solidFill>
                  <a:srgbClr val="FFFFFF"/>
                </a:solidFill>
                <a:latin typeface="Helvetica"/>
                <a:ea typeface="Helvetica"/>
                <a:cs typeface="Helvetica"/>
                <a:sym typeface="Helvetica"/>
              </a:defRPr>
            </a:lvl1pPr>
          </a:lstStyle>
          <a:p>
            <a:pPr lvl="0" algn="ctr" defTabSz="412750" hangingPunct="0">
              <a:defRPr/>
            </a:pPr>
            <a:r>
              <a:rPr lang="zh-TW" altLang="en-US" sz="4400" kern="0" dirty="0">
                <a:solidFill>
                  <a:schemeClr val="tx1"/>
                </a:solidFill>
                <a:latin typeface="微软雅黑" panose="020B0503020204020204" pitchFamily="34" charset="-122"/>
                <a:ea typeface="微软雅黑" panose="020B0503020204020204" pitchFamily="34" charset="-122"/>
              </a:rPr>
              <a:t>目錄</a:t>
            </a:r>
          </a:p>
        </p:txBody>
      </p:sp>
      <p:sp>
        <p:nvSpPr>
          <p:cNvPr id="9" name="Shape 125"/>
          <p:cNvSpPr/>
          <p:nvPr/>
        </p:nvSpPr>
        <p:spPr>
          <a:xfrm flipH="1" flipV="1">
            <a:off x="1371261" y="-774343"/>
            <a:ext cx="1" cy="1220662"/>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0" name="Shape 126"/>
          <p:cNvSpPr/>
          <p:nvPr/>
        </p:nvSpPr>
        <p:spPr>
          <a:xfrm flipV="1">
            <a:off x="1371261" y="1474415"/>
            <a:ext cx="1" cy="5400000"/>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3" name="文本框 12"/>
          <p:cNvSpPr txBox="1"/>
          <p:nvPr/>
        </p:nvSpPr>
        <p:spPr>
          <a:xfrm>
            <a:off x="2179463" y="1315642"/>
            <a:ext cx="6876047" cy="5304016"/>
          </a:xfrm>
          <a:prstGeom prst="rect">
            <a:avLst/>
          </a:prstGeom>
          <a:noFill/>
        </p:spPr>
        <p:txBody>
          <a:bodyPr wrap="square" rtlCol="0">
            <a:spAutoFit/>
          </a:bodyPr>
          <a:lstStyle/>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專題簡介</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資料爬取</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ETL</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資料庫</a:t>
            </a:r>
            <a:endParaRPr lang="en-US" altLang="zh-TW"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食譜推薦系統</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推薦系統建置</a:t>
            </a: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圖像辨識</a:t>
            </a:r>
            <a:endParaRPr lang="zh-TW" altLang="en-US"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IoT</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Line Bot</a:t>
            </a:r>
            <a:r>
              <a:rPr lang="zh-CN" altLang="en-US" sz="2400" b="1" dirty="0">
                <a:solidFill>
                  <a:schemeClr val="bg2">
                    <a:lumMod val="75000"/>
                  </a:schemeClr>
                </a:solidFill>
                <a:latin typeface="微软雅黑" panose="020B0503020204020204" pitchFamily="34" charset="-122"/>
                <a:ea typeface="微软雅黑" panose="020B0503020204020204" pitchFamily="34" charset="-122"/>
              </a:rPr>
              <a:t> </a:t>
            </a:r>
            <a:endParaRPr lang="en-US" altLang="zh-CN"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網頁視覺化</a:t>
            </a:r>
          </a:p>
          <a:p>
            <a:pPr marL="457200" indent="-457200">
              <a:spcAft>
                <a:spcPts val="800"/>
              </a:spcAft>
              <a:buFont typeface="Arial" panose="020B0604020202020204" pitchFamily="34" charset="0"/>
              <a:buChar char="•"/>
            </a:pPr>
            <a:r>
              <a:rPr lang="zh-TW" altLang="en-US" sz="3200" b="1" dirty="0">
                <a:latin typeface="微软雅黑" panose="020B0503020204020204" pitchFamily="34" charset="-122"/>
                <a:ea typeface="微软雅黑" panose="020B0503020204020204" pitchFamily="34" charset="-122"/>
              </a:rPr>
              <a:t>未來展望</a:t>
            </a:r>
            <a:r>
              <a:rPr lang="zh-CN" altLang="en-US" sz="3200" b="1" dirty="0">
                <a:latin typeface="微软雅黑" panose="020B0503020204020204" pitchFamily="34" charset="-122"/>
                <a:ea typeface="微软雅黑" panose="020B0503020204020204" pitchFamily="34" charset="-122"/>
              </a:rPr>
              <a:t>（報告人：黃惠貞）</a:t>
            </a:r>
          </a:p>
        </p:txBody>
      </p:sp>
    </p:spTree>
    <p:extLst>
      <p:ext uri="{BB962C8B-B14F-4D97-AF65-F5344CB8AC3E}">
        <p14:creationId xmlns:p14="http://schemas.microsoft.com/office/powerpoint/2010/main" val="3743159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4"/>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8138" name="think-cell 幻灯片" r:id="rId9" imgW="444" imgH="443" progId="TCLayout.ActiveDocument.1">
                  <p:embed/>
                </p:oleObj>
              </mc:Choice>
              <mc:Fallback>
                <p:oleObj name="think-cell 幻灯片" r:id="rId9" imgW="444" imgH="443" progId="TCLayout.ActiveDocument.1">
                  <p:embed/>
                  <p:pic>
                    <p:nvPicPr>
                      <p:cNvPr id="5" name="对象 4"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TW" altLang="en-US"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CN" altLang="en-US" dirty="0"/>
              <a:t>未來展望</a:t>
            </a:r>
            <a:endParaRPr lang="zh-TW" altLang="en-US" dirty="0"/>
          </a:p>
        </p:txBody>
      </p:sp>
      <p:graphicFrame>
        <p:nvGraphicFramePr>
          <p:cNvPr id="3" name="資料庫圖表 8"/>
          <p:cNvGraphicFramePr/>
          <p:nvPr>
            <p:extLst/>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黃惠貞</a:t>
            </a:r>
            <a:endParaRPr lang="zh-TW" altLang="en-US" sz="1600" dirty="0">
              <a:solidFill>
                <a:prstClr val="black"/>
              </a:solidFill>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extLst/>
          </p:nvPr>
        </p:nvGraphicFramePr>
        <p:xfrm>
          <a:off x="1355415" y="1378499"/>
          <a:ext cx="9547221" cy="4245320"/>
        </p:xfrm>
        <a:graphic>
          <a:graphicData uri="http://schemas.openxmlformats.org/drawingml/2006/table">
            <a:tbl>
              <a:tblPr firstRow="1" bandRow="1">
                <a:tableStyleId>{5C22544A-7EE6-4342-B048-85BDC9FD1C3A}</a:tableStyleId>
              </a:tblPr>
              <a:tblGrid>
                <a:gridCol w="2786410">
                  <a:extLst>
                    <a:ext uri="{9D8B030D-6E8A-4147-A177-3AD203B41FA5}">
                      <a16:colId xmlns:a16="http://schemas.microsoft.com/office/drawing/2014/main" val="873773155"/>
                    </a:ext>
                  </a:extLst>
                </a:gridCol>
                <a:gridCol w="6760811">
                  <a:extLst>
                    <a:ext uri="{9D8B030D-6E8A-4147-A177-3AD203B41FA5}">
                      <a16:colId xmlns:a16="http://schemas.microsoft.com/office/drawing/2014/main" val="2527707239"/>
                    </a:ext>
                  </a:extLst>
                </a:gridCol>
              </a:tblGrid>
              <a:tr h="849064">
                <a:tc>
                  <a:txBody>
                    <a:bodyPr/>
                    <a:lstStyle/>
                    <a:p>
                      <a:pPr algn="ctr"/>
                      <a:r>
                        <a:rPr lang="zh-CN" altLang="en-US" b="1" dirty="0">
                          <a:latin typeface="微软雅黑" panose="020B0503020204020204" pitchFamily="34" charset="-122"/>
                          <a:ea typeface="微软雅黑" panose="020B0503020204020204" pitchFamily="34" charset="-122"/>
                        </a:rPr>
                        <a:t>目標</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CN" altLang="en-US" dirty="0">
                          <a:latin typeface="微软雅黑" panose="020B0503020204020204" pitchFamily="34" charset="-122"/>
                          <a:ea typeface="微软雅黑" panose="020B0503020204020204" pitchFamily="34" charset="-122"/>
                        </a:rPr>
                        <a:t>說明</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extLst>
                  <a:ext uri="{0D108BD9-81ED-4DB2-BD59-A6C34878D82A}">
                    <a16:rowId xmlns:a16="http://schemas.microsoft.com/office/drawing/2014/main" val="1867345169"/>
                  </a:ext>
                </a:extLst>
              </a:tr>
              <a:tr h="849064">
                <a:tc>
                  <a:txBody>
                    <a:bodyPr/>
                    <a:lstStyle/>
                    <a:p>
                      <a:pPr algn="ctr"/>
                      <a:r>
                        <a:rPr lang="zh-CN" altLang="en-US" b="1" dirty="0">
                          <a:latin typeface="微软雅黑" panose="020B0503020204020204" pitchFamily="34" charset="-122"/>
                          <a:ea typeface="微软雅黑" panose="020B0503020204020204" pitchFamily="34" charset="-122"/>
                        </a:rPr>
                        <a:t>一周菜單設計</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l"/>
                      <a:r>
                        <a:rPr lang="zh-CN" altLang="en-US" dirty="0">
                          <a:latin typeface="微软雅黑" panose="020B0503020204020204" pitchFamily="34" charset="-122"/>
                          <a:ea typeface="微软雅黑" panose="020B0503020204020204" pitchFamily="34" charset="-122"/>
                        </a:rPr>
                        <a:t>增加顧客使用產品的黏著度</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866608196"/>
                  </a:ext>
                </a:extLst>
              </a:tr>
              <a:tr h="849064">
                <a:tc>
                  <a:txBody>
                    <a:bodyPr/>
                    <a:lstStyle/>
                    <a:p>
                      <a:pPr algn="ctr"/>
                      <a:r>
                        <a:rPr lang="zh-CN" altLang="en-US" b="1" dirty="0" smtClean="0">
                          <a:latin typeface="微软雅黑" panose="020B0503020204020204" pitchFamily="34" charset="-122"/>
                          <a:ea typeface="微软雅黑" panose="020B0503020204020204" pitchFamily="34" charset="-122"/>
                        </a:rPr>
                        <a:t>第三</a:t>
                      </a:r>
                      <a:r>
                        <a:rPr lang="zh-CN" altLang="en-US" b="1" dirty="0">
                          <a:latin typeface="微软雅黑" panose="020B0503020204020204" pitchFamily="34" charset="-122"/>
                          <a:ea typeface="微软雅黑" panose="020B0503020204020204" pitchFamily="34" charset="-122"/>
                        </a:rPr>
                        <a:t>方合作</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l"/>
                      <a:r>
                        <a:rPr lang="zh-CN" altLang="en-US" dirty="0">
                          <a:latin typeface="微软雅黑" panose="020B0503020204020204" pitchFamily="34" charset="-122"/>
                          <a:ea typeface="微软雅黑" panose="020B0503020204020204" pitchFamily="34" charset="-122"/>
                        </a:rPr>
                        <a:t>與營養師配合健康</a:t>
                      </a:r>
                      <a:r>
                        <a:rPr lang="zh-TW" altLang="en-US" dirty="0">
                          <a:latin typeface="微软雅黑" panose="020B0503020204020204" pitchFamily="34" charset="-122"/>
                          <a:ea typeface="微软雅黑" panose="020B0503020204020204" pitchFamily="34" charset="-122"/>
                        </a:rPr>
                        <a:t>食譜</a:t>
                      </a:r>
                      <a:r>
                        <a:rPr lang="zh-CN" altLang="en-US" dirty="0">
                          <a:latin typeface="微软雅黑" panose="020B0503020204020204" pitchFamily="34" charset="-122"/>
                          <a:ea typeface="微软雅黑" panose="020B0503020204020204" pitchFamily="34" charset="-122"/>
                        </a:rPr>
                        <a:t>、</a:t>
                      </a:r>
                      <a:r>
                        <a:rPr lang="zh-TW" altLang="en-US" dirty="0">
                          <a:latin typeface="微软雅黑" panose="020B0503020204020204" pitchFamily="34" charset="-122"/>
                          <a:ea typeface="微软雅黑" panose="020B0503020204020204" pitchFamily="34" charset="-122"/>
                        </a:rPr>
                        <a:t>及</a:t>
                      </a:r>
                      <a:r>
                        <a:rPr lang="zh-CN" altLang="en-US" dirty="0">
                          <a:latin typeface="微软雅黑" panose="020B0503020204020204" pitchFamily="34" charset="-122"/>
                          <a:ea typeface="微软雅黑" panose="020B0503020204020204" pitchFamily="34" charset="-122"/>
                        </a:rPr>
                        <a:t>商店合作</a:t>
                      </a:r>
                      <a:r>
                        <a:rPr lang="en-US" altLang="zh-CN" dirty="0">
                          <a:latin typeface="微软雅黑" panose="020B0503020204020204" pitchFamily="34" charset="-122"/>
                          <a:ea typeface="微软雅黑" panose="020B0503020204020204" pitchFamily="34" charset="-122"/>
                        </a:rPr>
                        <a:t>, </a:t>
                      </a:r>
                      <a:r>
                        <a:rPr lang="zh-TW" altLang="en-US" dirty="0">
                          <a:latin typeface="微软雅黑" panose="020B0503020204020204" pitchFamily="34" charset="-122"/>
                          <a:ea typeface="微软雅黑" panose="020B0503020204020204" pitchFamily="34" charset="-122"/>
                        </a:rPr>
                        <a:t>增加購買的便利性</a:t>
                      </a:r>
                      <a:endParaRPr lang="zh-CN" altLang="en-US" dirty="0">
                        <a:latin typeface="微软雅黑" panose="020B0503020204020204" pitchFamily="34" charset="-122"/>
                        <a:ea typeface="微软雅黑" panose="020B0503020204020204" pitchFamily="34" charset="-122"/>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570173910"/>
                  </a:ext>
                </a:extLst>
              </a:tr>
              <a:tr h="849064">
                <a:tc>
                  <a:txBody>
                    <a:bodyPr/>
                    <a:lstStyle/>
                    <a:p>
                      <a:pPr algn="ctr"/>
                      <a:r>
                        <a:rPr lang="zh-TW" altLang="en-US" b="1" dirty="0" smtClean="0">
                          <a:latin typeface="微软雅黑" panose="020B0503020204020204" pitchFamily="34" charset="-122"/>
                          <a:ea typeface="微软雅黑" panose="020B0503020204020204" pitchFamily="34" charset="-122"/>
                        </a:rPr>
                        <a:t>智能冰箱優化</a:t>
                      </a:r>
                      <a:endParaRPr lang="zh-CN" altLang="en-US" b="1" dirty="0">
                        <a:latin typeface="微软雅黑" panose="020B0503020204020204" pitchFamily="34" charset="-122"/>
                        <a:ea typeface="微软雅黑" panose="020B0503020204020204" pitchFamily="34" charset="-122"/>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l"/>
                      <a:r>
                        <a:rPr lang="en-US" altLang="zh-CN" dirty="0" smtClean="0">
                          <a:latin typeface="微软雅黑" panose="020B0503020204020204" pitchFamily="34" charset="-122"/>
                          <a:ea typeface="微软雅黑" panose="020B0503020204020204" pitchFamily="34" charset="-122"/>
                        </a:rPr>
                        <a:t>YOLO</a:t>
                      </a:r>
                      <a:r>
                        <a:rPr lang="zh-TW" altLang="en-US" baseline="0" dirty="0" smtClean="0">
                          <a:latin typeface="微软雅黑" panose="020B0503020204020204" pitchFamily="34" charset="-122"/>
                          <a:ea typeface="微软雅黑" panose="020B0503020204020204" pitchFamily="34" charset="-122"/>
                        </a:rPr>
                        <a:t>模型優化，完成冰箱食材即時管控</a:t>
                      </a:r>
                      <a:endParaRPr lang="zh-CN" altLang="en-US" dirty="0">
                        <a:latin typeface="微软雅黑" panose="020B0503020204020204" pitchFamily="34" charset="-122"/>
                        <a:ea typeface="微软雅黑" panose="020B0503020204020204" pitchFamily="34" charset="-122"/>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181390639"/>
                  </a:ext>
                </a:extLst>
              </a:tr>
              <a:tr h="849064">
                <a:tc>
                  <a:txBody>
                    <a:bodyPr/>
                    <a:lstStyle/>
                    <a:p>
                      <a:pPr algn="ctr"/>
                      <a:r>
                        <a:rPr lang="zh-CN" altLang="en-US" b="1" dirty="0">
                          <a:latin typeface="微软雅黑" panose="020B0503020204020204" pitchFamily="34" charset="-122"/>
                          <a:ea typeface="微软雅黑" panose="020B0503020204020204" pitchFamily="34" charset="-122"/>
                        </a:rPr>
                        <a:t>優化使用者視覺化圖表</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l"/>
                      <a:r>
                        <a:rPr lang="zh-CN" altLang="en-US" dirty="0">
                          <a:latin typeface="微软雅黑" panose="020B0503020204020204" pitchFamily="34" charset="-122"/>
                          <a:ea typeface="微软雅黑" panose="020B0503020204020204" pitchFamily="34" charset="-122"/>
                        </a:rPr>
                        <a:t>數據</a:t>
                      </a:r>
                      <a:r>
                        <a:rPr lang="zh-TW" altLang="en-US" dirty="0">
                          <a:latin typeface="微软雅黑" panose="020B0503020204020204" pitchFamily="34" charset="-122"/>
                          <a:ea typeface="微软雅黑" panose="020B0503020204020204" pitchFamily="34" charset="-122"/>
                        </a:rPr>
                        <a:t>收集齊全</a:t>
                      </a:r>
                      <a:r>
                        <a:rPr lang="zh-CN" altLang="en-US" dirty="0">
                          <a:latin typeface="微软雅黑" panose="020B0503020204020204" pitchFamily="34" charset="-122"/>
                          <a:ea typeface="微软雅黑" panose="020B0503020204020204" pitchFamily="34" charset="-122"/>
                        </a:rPr>
                        <a:t>後</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提供更</a:t>
                      </a:r>
                      <a:r>
                        <a:rPr lang="zh-TW" altLang="en-US" dirty="0">
                          <a:latin typeface="微软雅黑" panose="020B0503020204020204" pitchFamily="34" charset="-122"/>
                          <a:ea typeface="微软雅黑" panose="020B0503020204020204" pitchFamily="34" charset="-122"/>
                        </a:rPr>
                        <a:t>人性化</a:t>
                      </a:r>
                      <a:r>
                        <a:rPr lang="zh-CN" altLang="en-US" dirty="0">
                          <a:latin typeface="微软雅黑" panose="020B0503020204020204" pitchFamily="34" charset="-122"/>
                          <a:ea typeface="微软雅黑" panose="020B0503020204020204" pitchFamily="34" charset="-122"/>
                        </a:rPr>
                        <a:t>的數據分析服務</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170445407"/>
                  </a:ext>
                </a:extLst>
              </a:tr>
            </a:tbl>
          </a:graphicData>
        </a:graphic>
      </p:graphicFrame>
    </p:spTree>
    <p:custDataLst>
      <p:tags r:id="rId3"/>
    </p:custDataLst>
    <p:extLst>
      <p:ext uri="{BB962C8B-B14F-4D97-AF65-F5344CB8AC3E}">
        <p14:creationId xmlns:p14="http://schemas.microsoft.com/office/powerpoint/2010/main" val="36277739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5" name="对象 4" hidden="1"/>
          <p:cNvGraphicFramePr>
            <a:graphicFrameLocks noChangeAspect="1"/>
          </p:cNvGraphicFramePr>
          <p:nvPr>
            <p:custDataLst>
              <p:tags r:id="rId3"/>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8464" name="think-cell 幻灯片" r:id="rId8" imgW="444" imgH="443" progId="TCLayout.ActiveDocument.1">
                  <p:embed/>
                </p:oleObj>
              </mc:Choice>
              <mc:Fallback>
                <p:oleObj name="think-cell 幻灯片" r:id="rId8" imgW="444" imgH="443" progId="TCLayout.ActiveDocument.1">
                  <p:embed/>
                  <p:pic>
                    <p:nvPicPr>
                      <p:cNvPr id="5" name="对象 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矩形 8" hidden="1"/>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TW" altLang="en-US" sz="3600" b="1" dirty="0">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2" name="标题 1"/>
          <p:cNvSpPr>
            <a:spLocks noGrp="1"/>
          </p:cNvSpPr>
          <p:nvPr>
            <p:ph type="title"/>
          </p:nvPr>
        </p:nvSpPr>
        <p:spPr/>
        <p:txBody>
          <a:bodyPr/>
          <a:lstStyle/>
          <a:p>
            <a:r>
              <a:rPr lang="zh-CN" altLang="en-US" dirty="0"/>
              <a:t>工作分配</a:t>
            </a:r>
            <a:endParaRPr lang="zh-TW" altLang="en-US" dirty="0"/>
          </a:p>
        </p:txBody>
      </p:sp>
      <p:graphicFrame>
        <p:nvGraphicFramePr>
          <p:cNvPr id="3" name="資料庫圖表 8"/>
          <p:cNvGraphicFramePr/>
          <p:nvPr/>
        </p:nvGraphicFramePr>
        <p:xfrm>
          <a:off x="1614723" y="6164317"/>
          <a:ext cx="10484290" cy="8265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文字方塊 6">
            <a:extLst>
              <a:ext uri="{FF2B5EF4-FFF2-40B4-BE49-F238E27FC236}">
                <a16:creationId xmlns:a16="http://schemas.microsoft.com/office/drawing/2014/main" id="{5CCF772A-5896-4BCC-9654-9EABDAEAD87A}"/>
              </a:ext>
            </a:extLst>
          </p:cNvPr>
          <p:cNvSpPr txBox="1"/>
          <p:nvPr/>
        </p:nvSpPr>
        <p:spPr>
          <a:xfrm>
            <a:off x="63062" y="6471398"/>
            <a:ext cx="1683647" cy="338554"/>
          </a:xfrm>
          <a:prstGeom prst="rect">
            <a:avLst/>
          </a:prstGeom>
          <a:noFill/>
        </p:spPr>
        <p:txBody>
          <a:bodyPr wrap="square">
            <a:spAutoFit/>
          </a:bodyPr>
          <a:lstStyle/>
          <a:p>
            <a:pPr lvl="0">
              <a:defRPr/>
            </a:pPr>
            <a:r>
              <a:rPr kumimoji="0" lang="zh-TW"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報告人</a:t>
            </a:r>
            <a:r>
              <a:rPr kumimoji="0" lang="en-US" altLang="zh-TW"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600" dirty="0">
                <a:solidFill>
                  <a:prstClr val="black"/>
                </a:solidFill>
                <a:latin typeface="微软雅黑" panose="020B0503020204020204" pitchFamily="34" charset="-122"/>
                <a:ea typeface="微软雅黑" panose="020B0503020204020204" pitchFamily="34" charset="-122"/>
              </a:rPr>
              <a:t>黃惠貞</a:t>
            </a:r>
            <a:endParaRPr lang="zh-TW" altLang="en-US" sz="1600" dirty="0">
              <a:solidFill>
                <a:prstClr val="black"/>
              </a:solidFill>
              <a:latin typeface="微软雅黑" panose="020B0503020204020204" pitchFamily="34" charset="-122"/>
              <a:ea typeface="微软雅黑" panose="020B0503020204020204" pitchFamily="34" charset="-122"/>
            </a:endParaRPr>
          </a:p>
        </p:txBody>
      </p:sp>
      <p:graphicFrame>
        <p:nvGraphicFramePr>
          <p:cNvPr id="7" name="內容版面配置區 4"/>
          <p:cNvGraphicFramePr>
            <a:graphicFrameLocks/>
          </p:cNvGraphicFramePr>
          <p:nvPr>
            <p:extLst/>
          </p:nvPr>
        </p:nvGraphicFramePr>
        <p:xfrm>
          <a:off x="1436531" y="1285997"/>
          <a:ext cx="9318937" cy="4663740"/>
        </p:xfrm>
        <a:graphic>
          <a:graphicData uri="http://schemas.openxmlformats.org/drawingml/2006/table">
            <a:tbl>
              <a:tblPr firstRow="1" bandRow="1">
                <a:tableStyleId>{74C1A8A3-306A-4EB7-A6B1-4F7E0EB9C5D6}</a:tableStyleId>
              </a:tblPr>
              <a:tblGrid>
                <a:gridCol w="1631719">
                  <a:extLst>
                    <a:ext uri="{9D8B030D-6E8A-4147-A177-3AD203B41FA5}">
                      <a16:colId xmlns:a16="http://schemas.microsoft.com/office/drawing/2014/main" val="66025750"/>
                    </a:ext>
                  </a:extLst>
                </a:gridCol>
                <a:gridCol w="1281203">
                  <a:extLst>
                    <a:ext uri="{9D8B030D-6E8A-4147-A177-3AD203B41FA5}">
                      <a16:colId xmlns:a16="http://schemas.microsoft.com/office/drawing/2014/main" val="1511379823"/>
                    </a:ext>
                  </a:extLst>
                </a:gridCol>
                <a:gridCol w="1281203">
                  <a:extLst>
                    <a:ext uri="{9D8B030D-6E8A-4147-A177-3AD203B41FA5}">
                      <a16:colId xmlns:a16="http://schemas.microsoft.com/office/drawing/2014/main" val="576676318"/>
                    </a:ext>
                  </a:extLst>
                </a:gridCol>
                <a:gridCol w="1281203">
                  <a:extLst>
                    <a:ext uri="{9D8B030D-6E8A-4147-A177-3AD203B41FA5}">
                      <a16:colId xmlns:a16="http://schemas.microsoft.com/office/drawing/2014/main" val="648107881"/>
                    </a:ext>
                  </a:extLst>
                </a:gridCol>
                <a:gridCol w="1281203">
                  <a:extLst>
                    <a:ext uri="{9D8B030D-6E8A-4147-A177-3AD203B41FA5}">
                      <a16:colId xmlns:a16="http://schemas.microsoft.com/office/drawing/2014/main" val="2161573570"/>
                    </a:ext>
                  </a:extLst>
                </a:gridCol>
                <a:gridCol w="1281203">
                  <a:extLst>
                    <a:ext uri="{9D8B030D-6E8A-4147-A177-3AD203B41FA5}">
                      <a16:colId xmlns:a16="http://schemas.microsoft.com/office/drawing/2014/main" val="4055742378"/>
                    </a:ext>
                  </a:extLst>
                </a:gridCol>
                <a:gridCol w="1281203">
                  <a:extLst>
                    <a:ext uri="{9D8B030D-6E8A-4147-A177-3AD203B41FA5}">
                      <a16:colId xmlns:a16="http://schemas.microsoft.com/office/drawing/2014/main" val="1030042814"/>
                    </a:ext>
                  </a:extLst>
                </a:gridCol>
              </a:tblGrid>
              <a:tr h="466374">
                <a:tc>
                  <a:txBody>
                    <a:bodyPr/>
                    <a:lstStyle/>
                    <a:p>
                      <a:pPr algn="ctr"/>
                      <a:endPar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劉俊毅</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蔡松烜</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閻欣慈</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林筱庭</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黃惠貞</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陳睿濂</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extLst>
                  <a:ext uri="{0D108BD9-81ED-4DB2-BD59-A6C34878D82A}">
                    <a16:rowId xmlns:a16="http://schemas.microsoft.com/office/drawing/2014/main" val="3880191890"/>
                  </a:ext>
                </a:extLst>
              </a:tr>
              <a:tr h="466374">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資料爬取</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485719164"/>
                  </a:ext>
                </a:extLst>
              </a:tr>
              <a:tr h="466374">
                <a:tc>
                  <a:txBody>
                    <a:bodyPr/>
                    <a:lstStyle/>
                    <a:p>
                      <a:pPr algn="ctr"/>
                      <a:r>
                        <a:rPr lang="en-US" altLang="zh-TW"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ETL</a:t>
                      </a:r>
                      <a:endPar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9787559"/>
                  </a:ext>
                </a:extLst>
              </a:tr>
              <a:tr h="466374">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食譜分析</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203397439"/>
                  </a:ext>
                </a:extLst>
              </a:tr>
              <a:tr h="466374">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圖像辨識</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44582598"/>
                  </a:ext>
                </a:extLst>
              </a:tr>
              <a:tr h="466374">
                <a:tc>
                  <a:txBody>
                    <a:bodyPr/>
                    <a:lstStyle/>
                    <a:p>
                      <a:pPr algn="ctr"/>
                      <a:r>
                        <a:rPr lang="en-US" altLang="zh-TW"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IoT</a:t>
                      </a:r>
                      <a:endPar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3123149973"/>
                  </a:ext>
                </a:extLst>
              </a:tr>
              <a:tr h="466374">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系統架構</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505318973"/>
                  </a:ext>
                </a:extLst>
              </a:tr>
              <a:tr h="466374">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資料庫</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1573757577"/>
                  </a:ext>
                </a:extLst>
              </a:tr>
              <a:tr h="466374">
                <a:tc>
                  <a:txBody>
                    <a:bodyPr/>
                    <a:lstStyle/>
                    <a:p>
                      <a:pPr algn="ctr"/>
                      <a:r>
                        <a:rPr lang="en-US" altLang="zh-TW"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LineBot</a:t>
                      </a:r>
                      <a:endPar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4241860961"/>
                  </a:ext>
                </a:extLst>
              </a:tr>
              <a:tr h="466374">
                <a:tc>
                  <a:txBody>
                    <a:bodyPr/>
                    <a:lstStyle/>
                    <a:p>
                      <a:pPr algn="ctr"/>
                      <a:r>
                        <a:rPr lang="zh-TW" altLang="en-US" sz="1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網頁視覺化</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D6A60"/>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r>
                        <a:rPr lang="zh-TW" altLang="en-US" sz="1400" b="1" dirty="0">
                          <a:latin typeface="標楷體" panose="03000509000000000000" pitchFamily="65" charset="-120"/>
                          <a:ea typeface="標楷體" panose="03000509000000000000" pitchFamily="65" charset="-120"/>
                          <a:cs typeface="Times New Roman" panose="02020603050405020304" pitchFamily="18" charset="0"/>
                        </a:rPr>
                        <a:t>ˇ</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tc>
                  <a:txBody>
                    <a:bodyPr/>
                    <a:lstStyle/>
                    <a:p>
                      <a:pPr algn="ctr"/>
                      <a:endParaRPr lang="zh-TW" altLang="en-US" sz="1400" b="1" dirty="0">
                        <a:latin typeface="標楷體" panose="03000509000000000000" pitchFamily="65" charset="-120"/>
                        <a:ea typeface="標楷體" panose="03000509000000000000" pitchFamily="65"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CF5EA"/>
                    </a:solidFill>
                  </a:tcPr>
                </a:tc>
                <a:extLst>
                  <a:ext uri="{0D108BD9-81ED-4DB2-BD59-A6C34878D82A}">
                    <a16:rowId xmlns:a16="http://schemas.microsoft.com/office/drawing/2014/main" val="2312931091"/>
                  </a:ext>
                </a:extLst>
              </a:tr>
            </a:tbl>
          </a:graphicData>
        </a:graphic>
      </p:graphicFrame>
    </p:spTree>
    <p:custDataLst>
      <p:tags r:id="rId2"/>
    </p:custDataLst>
    <p:extLst>
      <p:ext uri="{BB962C8B-B14F-4D97-AF65-F5344CB8AC3E}">
        <p14:creationId xmlns:p14="http://schemas.microsoft.com/office/powerpoint/2010/main" val="23490056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4048" name="think-cell 幻灯片" r:id="rId5" imgW="444" imgH="443" progId="TCLayout.ActiveDocument.1">
                  <p:embed/>
                </p:oleObj>
              </mc:Choice>
              <mc:Fallback>
                <p:oleObj name="think-cell 幻灯片" r:id="rId5" imgW="444" imgH="443" progId="TCLayout.ActiveDocument.1">
                  <p:embed/>
                  <p:pic>
                    <p:nvPicPr>
                      <p:cNvPr id="4" name="对象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7"/>
          <p:cNvSpPr/>
          <p:nvPr/>
        </p:nvSpPr>
        <p:spPr>
          <a:xfrm>
            <a:off x="635420" y="1684549"/>
            <a:ext cx="7711876" cy="1446550"/>
          </a:xfrm>
          <a:prstGeom prst="rect">
            <a:avLst/>
          </a:prstGeom>
          <a:noFill/>
        </p:spPr>
        <p:txBody>
          <a:bodyPr wrap="square" lIns="91440" tIns="45720" rIns="91440" bIns="45720">
            <a:spAutoFit/>
          </a:bodyPr>
          <a:lstStyle/>
          <a:p>
            <a:r>
              <a:rPr lang="en-US" altLang="zh-TW" sz="8800" b="1" dirty="0" smtClean="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iragino Kaku Gothic StdN W8" charset="-128"/>
              </a:rPr>
              <a:t>Thank You</a:t>
            </a:r>
            <a:endParaRPr lang="en-US" altLang="zh-TW" sz="8800" b="1" dirty="0">
              <a:ln w="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Hiragino Kaku Gothic StdN W8" charset="-128"/>
            </a:endParaRPr>
          </a:p>
        </p:txBody>
      </p:sp>
    </p:spTree>
    <p:extLst>
      <p:ext uri="{BB962C8B-B14F-4D97-AF65-F5344CB8AC3E}">
        <p14:creationId xmlns:p14="http://schemas.microsoft.com/office/powerpoint/2010/main" val="935615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852" name="think-cell 幻灯片" r:id="rId4" imgW="444" imgH="443" progId="TCLayout.ActiveDocument.1">
                  <p:embed/>
                </p:oleObj>
              </mc:Choice>
              <mc:Fallback>
                <p:oleObj name="think-cell 幻灯片" r:id="rId4" imgW="444" imgH="443" progId="TCLayout.ActiveDocument.1">
                  <p:embed/>
                  <p:pic>
                    <p:nvPicPr>
                      <p:cNvPr id="4" name="对象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矩形 6"/>
          <p:cNvSpPr/>
          <p:nvPr/>
        </p:nvSpPr>
        <p:spPr>
          <a:xfrm>
            <a:off x="-8138" y="0"/>
            <a:ext cx="12192000" cy="6858000"/>
          </a:xfrm>
          <a:prstGeom prst="rect">
            <a:avLst/>
          </a:prstGeom>
          <a:solidFill>
            <a:srgbClr val="FCF5E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Shape 124"/>
          <p:cNvSpPr/>
          <p:nvPr/>
        </p:nvSpPr>
        <p:spPr>
          <a:xfrm>
            <a:off x="781357" y="548541"/>
            <a:ext cx="1179811" cy="728405"/>
          </a:xfrm>
          <a:prstGeom prst="rect">
            <a:avLst/>
          </a:prstGeom>
          <a:ln w="12700">
            <a:miter lim="400000"/>
          </a:ln>
        </p:spPr>
        <p:txBody>
          <a:bodyPr wrap="none" lIns="25400" tIns="25400" rIns="25400" bIns="25400" anchor="ctr">
            <a:spAutoFit/>
          </a:bodyPr>
          <a:lstStyle>
            <a:lvl1pPr>
              <a:defRPr sz="7200" b="1">
                <a:solidFill>
                  <a:srgbClr val="FFFFFF"/>
                </a:solidFill>
                <a:latin typeface="Helvetica"/>
                <a:ea typeface="Helvetica"/>
                <a:cs typeface="Helvetica"/>
                <a:sym typeface="Helvetica"/>
              </a:defRPr>
            </a:lvl1pPr>
          </a:lstStyle>
          <a:p>
            <a:pPr lvl="0" algn="ctr" defTabSz="412750" hangingPunct="0">
              <a:defRPr/>
            </a:pPr>
            <a:r>
              <a:rPr lang="zh-TW" altLang="en-US" sz="4400" kern="0" dirty="0">
                <a:solidFill>
                  <a:schemeClr val="tx1"/>
                </a:solidFill>
                <a:latin typeface="微软雅黑" panose="020B0503020204020204" pitchFamily="34" charset="-122"/>
                <a:ea typeface="微软雅黑" panose="020B0503020204020204" pitchFamily="34" charset="-122"/>
              </a:rPr>
              <a:t>目錄</a:t>
            </a:r>
          </a:p>
        </p:txBody>
      </p:sp>
      <p:sp>
        <p:nvSpPr>
          <p:cNvPr id="9" name="Shape 125"/>
          <p:cNvSpPr/>
          <p:nvPr/>
        </p:nvSpPr>
        <p:spPr>
          <a:xfrm flipH="1" flipV="1">
            <a:off x="1371261" y="-774343"/>
            <a:ext cx="1" cy="1220662"/>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0" name="Shape 126"/>
          <p:cNvSpPr/>
          <p:nvPr/>
        </p:nvSpPr>
        <p:spPr>
          <a:xfrm flipV="1">
            <a:off x="1371261" y="1474415"/>
            <a:ext cx="1" cy="5400000"/>
          </a:xfrm>
          <a:prstGeom prst="line">
            <a:avLst/>
          </a:prstGeom>
          <a:ln w="101600">
            <a:solidFill>
              <a:schemeClr val="tx1"/>
            </a:solidFill>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a:pPr>
            <a:endParaRPr kumimoji="0" sz="1600" b="0" i="0" u="none" strike="noStrike" kern="0" cap="none" spc="0" normalizeH="0" baseline="0" noProof="0">
              <a:ln>
                <a:noFill/>
              </a:ln>
              <a:solidFill>
                <a:schemeClr val="accent6">
                  <a:lumMod val="75000"/>
                </a:schemeClr>
              </a:solidFill>
              <a:effectLst/>
              <a:uLnTx/>
              <a:uFillTx/>
              <a:latin typeface="Helvetica Light"/>
              <a:sym typeface="Helvetica Light"/>
            </a:endParaRPr>
          </a:p>
        </p:txBody>
      </p:sp>
      <p:sp>
        <p:nvSpPr>
          <p:cNvPr id="13" name="文本框 12"/>
          <p:cNvSpPr txBox="1"/>
          <p:nvPr/>
        </p:nvSpPr>
        <p:spPr>
          <a:xfrm>
            <a:off x="2179463" y="1315642"/>
            <a:ext cx="6417689" cy="5304016"/>
          </a:xfrm>
          <a:prstGeom prst="rect">
            <a:avLst/>
          </a:prstGeom>
          <a:noFill/>
        </p:spPr>
        <p:txBody>
          <a:bodyPr wrap="square" rtlCol="0">
            <a:spAutoFit/>
          </a:bodyPr>
          <a:lstStyle/>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專題簡介</a:t>
            </a:r>
          </a:p>
          <a:p>
            <a:pPr marL="457200" indent="-457200">
              <a:spcAft>
                <a:spcPts val="800"/>
              </a:spcAft>
              <a:buFont typeface="Arial" panose="020B0604020202020204" pitchFamily="34" charset="0"/>
              <a:buChar char="•"/>
            </a:pPr>
            <a:r>
              <a:rPr lang="zh-TW" altLang="en-US" sz="3200" b="1" dirty="0">
                <a:latin typeface="微软雅黑" panose="020B0503020204020204" pitchFamily="34" charset="-122"/>
                <a:ea typeface="微软雅黑" panose="020B0503020204020204" pitchFamily="34" charset="-122"/>
              </a:rPr>
              <a:t>資料爬取</a:t>
            </a:r>
            <a:r>
              <a:rPr lang="zh-CN" altLang="en-US" sz="3200" b="1" dirty="0">
                <a:latin typeface="微软雅黑" panose="020B0503020204020204" pitchFamily="34" charset="-122"/>
                <a:ea typeface="微软雅黑" panose="020B0503020204020204" pitchFamily="34" charset="-122"/>
              </a:rPr>
              <a:t>（報告人：劉俊毅）</a:t>
            </a:r>
            <a:endParaRPr lang="zh-TW" altLang="en-US" sz="3200" b="1" dirty="0">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ETL</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資料庫</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食譜推薦系統</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推薦系統建置</a:t>
            </a:r>
          </a:p>
          <a:p>
            <a:pPr marL="457200" indent="-457200">
              <a:spcAft>
                <a:spcPts val="800"/>
              </a:spcAft>
              <a:buFont typeface="Arial" panose="020B0604020202020204" pitchFamily="34" charset="0"/>
              <a:buChar char="•"/>
            </a:pPr>
            <a:r>
              <a:rPr lang="zh-TW" altLang="en-US" sz="2400" b="1" dirty="0" smtClean="0">
                <a:solidFill>
                  <a:schemeClr val="bg2">
                    <a:lumMod val="75000"/>
                  </a:schemeClr>
                </a:solidFill>
                <a:latin typeface="微软雅黑" panose="020B0503020204020204" pitchFamily="34" charset="-122"/>
                <a:ea typeface="微软雅黑" panose="020B0503020204020204" pitchFamily="34" charset="-122"/>
              </a:rPr>
              <a:t>圖像辨識</a:t>
            </a:r>
            <a:endParaRPr lang="zh-TW" altLang="en-US" sz="2400" b="1" dirty="0">
              <a:solidFill>
                <a:schemeClr val="bg2">
                  <a:lumMod val="75000"/>
                </a:schemeClr>
              </a:solidFill>
              <a:latin typeface="微软雅黑" panose="020B0503020204020204" pitchFamily="34" charset="-122"/>
              <a:ea typeface="微软雅黑" panose="020B0503020204020204" pitchFamily="34" charset="-122"/>
            </a:endParaRP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IoT</a:t>
            </a:r>
          </a:p>
          <a:p>
            <a:pPr marL="457200" indent="-457200">
              <a:spcAft>
                <a:spcPts val="800"/>
              </a:spcAft>
              <a:buFont typeface="Arial" panose="020B0604020202020204" pitchFamily="34" charset="0"/>
              <a:buChar char="•"/>
            </a:pPr>
            <a:r>
              <a:rPr lang="en-US" altLang="zh-TW" sz="2400" b="1" dirty="0">
                <a:solidFill>
                  <a:schemeClr val="bg2">
                    <a:lumMod val="75000"/>
                  </a:schemeClr>
                </a:solidFill>
                <a:latin typeface="微软雅黑" panose="020B0503020204020204" pitchFamily="34" charset="-122"/>
                <a:ea typeface="微软雅黑" panose="020B0503020204020204" pitchFamily="34" charset="-122"/>
              </a:rPr>
              <a:t>Line Bot</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網頁視覺化</a:t>
            </a:r>
          </a:p>
          <a:p>
            <a:pPr marL="457200" indent="-457200">
              <a:spcAft>
                <a:spcPts val="800"/>
              </a:spcAft>
              <a:buFont typeface="Arial" panose="020B0604020202020204" pitchFamily="34" charset="0"/>
              <a:buChar char="•"/>
            </a:pPr>
            <a:r>
              <a:rPr lang="zh-TW" altLang="en-US" sz="2400" b="1" dirty="0">
                <a:solidFill>
                  <a:schemeClr val="bg2">
                    <a:lumMod val="75000"/>
                  </a:schemeClr>
                </a:solidFill>
                <a:latin typeface="微软雅黑" panose="020B0503020204020204" pitchFamily="34" charset="-122"/>
                <a:ea typeface="微软雅黑" panose="020B0503020204020204" pitchFamily="34" charset="-122"/>
              </a:rPr>
              <a:t>未來展望</a:t>
            </a:r>
            <a:endParaRPr lang="zh-CN" altLang="en-US" sz="2400" b="1" dirty="0">
              <a:solidFill>
                <a:schemeClr val="bg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70995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42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Y/%#m/%#d&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3&quot;&gt;&lt;elem m_fUsage=&quot;1.89999999999999991118E+00&quot;&gt;&lt;m_msothmcolidx val=&quot;0&quot;/&gt;&lt;m_rgb r=&quot;A0&quot; g=&quot;62&quot; b=&quot;50&quot;/&gt;&lt;m_nBrightness endver=&quot;26206&quot; val=&quot;0&quot;/&gt;&lt;/elem&gt;&lt;elem m_fUsage=&quot;1.53899999999999992362E+00&quot;&gt;&lt;m_msothmcolidx val=&quot;0&quot;/&gt;&lt;m_rgb r=&quot;C2&quot; g=&quot;92&quot; b=&quot;55&quot;/&gt;&lt;m_nBrightness endver=&quot;26206&quot; val=&quot;0&quot;/&gt;&lt;/elem&gt;&lt;elem m_fUsage=&quot;6.56100000000000127542E-01&quot;&gt;&lt;m_msothmcolidx val=&quot;0&quot;/&gt;&lt;m_rgb r=&quot;DB&quot; g=&quot;C8&quot; b=&quot;BA&quot;/&gt;&lt;m_nBrightness endver=&quot;26206&quot;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K5Vo19dyBmca_0W0cuhfp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ISLIDE.ICON" val="#381923;"/>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28.xml><?xml version="1.0" encoding="utf-8"?>
<p:tagLst xmlns:a="http://schemas.openxmlformats.org/drawingml/2006/main" xmlns:r="http://schemas.openxmlformats.org/officeDocument/2006/relationships" xmlns:p="http://schemas.openxmlformats.org/presentationml/2006/main">
  <p:tag name="ISLIDE.ICON" val="#371902;#180139;"/>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beRVVVD6aAyc9GwD_goO6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36.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39.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42.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45.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48.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51.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58.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61.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64.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67.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7.xml><?xml version="1.0" encoding="utf-8"?>
<p:tagLst xmlns:a="http://schemas.openxmlformats.org/drawingml/2006/main" xmlns:r="http://schemas.openxmlformats.org/officeDocument/2006/relationships" xmlns:p="http://schemas.openxmlformats.org/presentationml/2006/main">
  <p:tag name="ISLIDE.ICON" val="#401591;#161976;#170456;#369529;"/>
</p:tagLst>
</file>

<file path=ppt/tags/tag170.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73.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76.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83.xml><?xml version="1.0" encoding="utf-8"?>
<p:tagLst xmlns:a="http://schemas.openxmlformats.org/drawingml/2006/main" xmlns:r="http://schemas.openxmlformats.org/officeDocument/2006/relationships" xmlns:p="http://schemas.openxmlformats.org/presentationml/2006/main">
  <p:tag name="ISLIDE.ICON" val="#371624;#407059;#141757;#141904;#371624;#404407;#371624;"/>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7pHlFt4s78kII4AbWpQQ1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ISLIDE.ICON" val="#401591;#161976;#170456;#36952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ISLIDE.ICON" val="#401591;#161976;#170456;#369529;#407018;#141904;#407059;#370320;#373503;#143118;"/>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ISLIDE.ICON" val="#401591;#161976;#170456;#369529;#407018;#141904;#407059;#370320;#373503;#143118;#68847;"/>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ISLIDE.ICON" val="#401591;#161976;#170456;#369529;#407018;#141904;#407059;#370320;#373503;#143118;#68847;"/>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soA7t4nowB.usbVtn.ied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K5Vo19dyBmca_0W0cuhfp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oC93GrGPW3wOfEKROzHey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Ew33KAi64zmZ.jSoNo.vd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dNoGnkzuSPUz2mqMH8DK9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tYQJIwvxghHhB1KWnDXOZ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1IpnADY0FX04FIVjBkaiC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gzvnKvk871htZWcOvcBvE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F6Pc1NEhuplpQEJJgiX0l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_Z9E.3ytNKtqPrEF9YORo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OMl9laXXeTGU3qEwizxqh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gQwT4m79sZ4qhglOBflng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AV7xf9klmYum3ZeBPE.Ji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CB1htMiXQoWmrRx_rLwnb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XNMyY4j8PxclEOvmh65v1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0JT7t8wCOVy_pCUkB.sR2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GCLfUJokabhKJPdccZWGp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eH7avArkMrQOTjfTs5B_8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izUlE1kPZlckrf7BYKQCZ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beRVVVD6aAyc9GwD_goO6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Vl_41eGh8hZEYrBQV4jMx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2yhYHFPzozuS1hRO5pJmr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K5Vo19dyBmca_0W0cuhfp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p30O8m0dTj_Ngitgecm94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wR6i4cYJzHKM.zC7EPEXN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pcjLa.7C1IgksxsQboKfJ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5MSxEWCc1snGRbjR7iNOC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YGoAw0OU3xr83Z_VwNvon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XYLLJTCs0iMmmj6EOzE.W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l.OoXPLZIWXxrQZiJ5Zkj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bWS44PKtDNs1FhNGxORFf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cEwoITIiwogdfGHoMio7e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Jh2Q.0UFVMVl5l_C8.8uW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NupJhe8OEj3q353il2nHm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O88aZCixV1WDa1_1AG.Pt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lIdI7KWTTdq6W2ivxDIkC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0g0Ayl3Y14PFSsUslR6WY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oDcEQ.qoQjemTn2Ijts8u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O9ZU_yL4.lP2SSiZ9gN7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beRVVVD6aAyc9GwD_goO6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BeWj5KhLL1aq2LBDyyZe0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7hwjUzUnzS_zEn0EweCj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aOtTmDu18uMne39F.kvJa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2XeikXErddp5t5OB.QE3k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ose Weight PowerPoint Template" id="{FA958338-6F7B-7E40-BA69-663878BF288E}" vid="{E13EB4D6-B722-CB48-8F62-C3CAC033308E}"/>
    </a:ext>
  </a:extLst>
</a:theme>
</file>

<file path=ppt/theme/theme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ose Weight PowerPoint Template" id="{FA958338-6F7B-7E40-BA69-663878BF288E}" vid="{E13EB4D6-B722-CB48-8F62-C3CAC033308E}"/>
    </a:ext>
  </a:extLst>
</a:theme>
</file>

<file path=ppt/theme/theme3.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ose Weight PowerPoint Template" id="{FA958338-6F7B-7E40-BA69-663878BF288E}" vid="{E13EB4D6-B722-CB48-8F62-C3CAC033308E}"/>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3874</TotalTime>
  <Words>9039</Words>
  <Application>Microsoft Office PowerPoint</Application>
  <PresentationFormat>寬螢幕</PresentationFormat>
  <Paragraphs>2087</Paragraphs>
  <Slides>88</Slides>
  <Notes>77</Notes>
  <HiddenSlides>1</HiddenSlides>
  <MMClips>9</MMClips>
  <ScaleCrop>false</ScaleCrop>
  <HeadingPairs>
    <vt:vector size="8" baseType="variant">
      <vt:variant>
        <vt:lpstr>使用字型</vt:lpstr>
      </vt:variant>
      <vt:variant>
        <vt:i4>16</vt:i4>
      </vt:variant>
      <vt:variant>
        <vt:lpstr>佈景主題</vt:lpstr>
      </vt:variant>
      <vt:variant>
        <vt:i4>3</vt:i4>
      </vt:variant>
      <vt:variant>
        <vt:lpstr>內嵌 OLE 伺服程式</vt:lpstr>
      </vt:variant>
      <vt:variant>
        <vt:i4>1</vt:i4>
      </vt:variant>
      <vt:variant>
        <vt:lpstr>投影片標題</vt:lpstr>
      </vt:variant>
      <vt:variant>
        <vt:i4>88</vt:i4>
      </vt:variant>
    </vt:vector>
  </HeadingPairs>
  <TitlesOfParts>
    <vt:vector size="108" baseType="lpstr">
      <vt:lpstr>等线</vt:lpstr>
      <vt:lpstr>方正姚体</vt:lpstr>
      <vt:lpstr>Helvetica Light</vt:lpstr>
      <vt:lpstr>Hiragino Kaku Gothic StdN W8</vt:lpstr>
      <vt:lpstr>Microsoft YaHei</vt:lpstr>
      <vt:lpstr>Microsoft YaHei</vt:lpstr>
      <vt:lpstr>华文新魏</vt:lpstr>
      <vt:lpstr>微軟正黑體</vt:lpstr>
      <vt:lpstr>新細明體</vt:lpstr>
      <vt:lpstr>標楷體</vt:lpstr>
      <vt:lpstr>Arial</vt:lpstr>
      <vt:lpstr>Calibri</vt:lpstr>
      <vt:lpstr>Courier New</vt:lpstr>
      <vt:lpstr>Helvetica</vt:lpstr>
      <vt:lpstr>Times New Roman</vt:lpstr>
      <vt:lpstr>Trebuchet MS</vt:lpstr>
      <vt:lpstr>Office Theme</vt:lpstr>
      <vt:lpstr>6_Office Theme</vt:lpstr>
      <vt:lpstr>8_Office Theme</vt:lpstr>
      <vt:lpstr>think-cell 幻灯片</vt:lpstr>
      <vt:lpstr>PowerPoint 簡報</vt:lpstr>
      <vt:lpstr>PowerPoint 簡報</vt:lpstr>
      <vt:lpstr>動機</vt:lpstr>
      <vt:lpstr>目標人群</vt:lpstr>
      <vt:lpstr>產品環節</vt:lpstr>
      <vt:lpstr>功能簡介</vt:lpstr>
      <vt:lpstr>影片連結</vt:lpstr>
      <vt:lpstr>專題技術架構</vt:lpstr>
      <vt:lpstr>PowerPoint 簡報</vt:lpstr>
      <vt:lpstr>素材來源</vt:lpstr>
      <vt:lpstr>遇到的難題</vt:lpstr>
      <vt:lpstr>PowerPoint 簡報</vt:lpstr>
      <vt:lpstr>資料清洗</vt:lpstr>
      <vt:lpstr>食材清洗：自定義食材詞庫建立</vt:lpstr>
      <vt:lpstr>食材清洗：單位統一及空值填補</vt:lpstr>
      <vt:lpstr>食譜名清洗</vt:lpstr>
      <vt:lpstr>PowerPoint 簡報</vt:lpstr>
      <vt:lpstr>資料庫</vt:lpstr>
      <vt:lpstr>資料庫</vt:lpstr>
      <vt:lpstr>ER model</vt:lpstr>
      <vt:lpstr>資料庫</vt:lpstr>
      <vt:lpstr>PowerPoint 簡報</vt:lpstr>
      <vt:lpstr>推薦系統：關聯規則Apriori</vt:lpstr>
      <vt:lpstr>推薦系統： K-means分群</vt:lpstr>
      <vt:lpstr>推薦系統： K-means分群</vt:lpstr>
      <vt:lpstr>PowerPoint 簡報</vt:lpstr>
      <vt:lpstr>推薦系統</vt:lpstr>
      <vt:lpstr>食譜向量化</vt:lpstr>
      <vt:lpstr>Bag of words</vt:lpstr>
      <vt:lpstr>食譜向量化：番茄炒蛋</vt:lpstr>
      <vt:lpstr>食譜向量化：泰式打拋豬</vt:lpstr>
      <vt:lpstr>問題：向量過於稀疏、維度災難(curse of dimensionality)</vt:lpstr>
      <vt:lpstr>Word2Vec</vt:lpstr>
      <vt:lpstr>相似度計算</vt:lpstr>
      <vt:lpstr>實現使用者操作的即時運算</vt:lpstr>
      <vt:lpstr>PowerPoint 簡報</vt:lpstr>
      <vt:lpstr>辨識框架選擇</vt:lpstr>
      <vt:lpstr>Keras 和 YOLO (V4) 的對比</vt:lpstr>
      <vt:lpstr>主要模型實驗數據</vt:lpstr>
      <vt:lpstr>模型建立流程</vt:lpstr>
      <vt:lpstr>YOLO (V4)</vt:lpstr>
      <vt:lpstr>YOLO (V4)</vt:lpstr>
      <vt:lpstr>Inception (V3)</vt:lpstr>
      <vt:lpstr>CNN-VGG16</vt:lpstr>
      <vt:lpstr>CNN-VGG16</vt:lpstr>
      <vt:lpstr>CNN-VGG16</vt:lpstr>
      <vt:lpstr>KNN-sklearn</vt:lpstr>
      <vt:lpstr>KNN-sklearn</vt:lpstr>
      <vt:lpstr>KNN-sklearn</vt:lpstr>
      <vt:lpstr>KNN-sklearn</vt:lpstr>
      <vt:lpstr>智能冰箱的模型選擇</vt:lpstr>
      <vt:lpstr>主要模型實驗數據</vt:lpstr>
      <vt:lpstr>模型實驗補充</vt:lpstr>
      <vt:lpstr>PowerPoint 簡報</vt:lpstr>
      <vt:lpstr>智慧儲物功能</vt:lpstr>
      <vt:lpstr>單機板抉擇</vt:lpstr>
      <vt:lpstr>程式組成</vt:lpstr>
      <vt:lpstr>感測控制</vt:lpstr>
      <vt:lpstr>圖像辨識</vt:lpstr>
      <vt:lpstr>IoT數據傳輸</vt:lpstr>
      <vt:lpstr>IoT數據儲存</vt:lpstr>
      <vt:lpstr>PowerPoint 簡報</vt:lpstr>
      <vt:lpstr>Line Chatbot Intro 聊天機器人簡介</vt:lpstr>
      <vt:lpstr>LINEBOT 服務簡介</vt:lpstr>
      <vt:lpstr>Follow Event 從新使用者開始追隨</vt:lpstr>
      <vt:lpstr>用戶建立個人冰箱記錄</vt:lpstr>
      <vt:lpstr>使用者可選擇方式建構食材紀錄：手動輸入</vt:lpstr>
      <vt:lpstr>使用者可選擇方式建構食材紀錄：連線IoT</vt:lpstr>
      <vt:lpstr>買菜助手：上傳圖片辨識</vt:lpstr>
      <vt:lpstr>推薦功能</vt:lpstr>
      <vt:lpstr>推薦1：查看冰箱</vt:lpstr>
      <vt:lpstr>推薦2：關鍵字搜尋-食材、食譜查詢</vt:lpstr>
      <vt:lpstr>推薦2：關鍵字搜尋-節慶、異國料理</vt:lpstr>
      <vt:lpstr>推薦3：一鍵食譜推薦</vt:lpstr>
      <vt:lpstr>會員專區</vt:lpstr>
      <vt:lpstr>PowerPoint 簡報</vt:lpstr>
      <vt:lpstr>前端網頁架構</vt:lpstr>
      <vt:lpstr>為什麼選擇FLASK架設網站?</vt:lpstr>
      <vt:lpstr>運用 Python 的 Flask 套件, 連接 Html 網頁</vt:lpstr>
      <vt:lpstr>使用 “ngrok” –虛擬機 , 測試網頁</vt:lpstr>
      <vt:lpstr>Push FLASK to HEROKU</vt:lpstr>
      <vt:lpstr>FLASK 網頁呈現</vt:lpstr>
      <vt:lpstr>TABLEAU 視覺化分析</vt:lpstr>
      <vt:lpstr>TABLEAU 視覺化分析</vt:lpstr>
      <vt:lpstr>PowerPoint 簡報</vt:lpstr>
      <vt:lpstr>未來展望</vt:lpstr>
      <vt:lpstr>工作分配</vt:lpstr>
      <vt:lpstr>PowerPoint 簡報</vt:lpstr>
    </vt:vector>
  </TitlesOfParts>
  <Company>bilibili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魏无羡</dc:creator>
  <cp:lastModifiedBy>Windows 使用者</cp:lastModifiedBy>
  <cp:revision>640</cp:revision>
  <dcterms:created xsi:type="dcterms:W3CDTF">2020-11-14T09:16:34Z</dcterms:created>
  <dcterms:modified xsi:type="dcterms:W3CDTF">2020-11-23T11:03:07Z</dcterms:modified>
</cp:coreProperties>
</file>